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97" r:id="rId4"/>
    <p:sldId id="298" r:id="rId5"/>
    <p:sldId id="300" r:id="rId6"/>
    <p:sldId id="299" r:id="rId7"/>
    <p:sldId id="301" r:id="rId8"/>
    <p:sldId id="302" r:id="rId9"/>
    <p:sldId id="304" r:id="rId10"/>
    <p:sldId id="305" r:id="rId11"/>
    <p:sldId id="294" r:id="rId12"/>
    <p:sldId id="295" r:id="rId13"/>
    <p:sldId id="296" r:id="rId14"/>
    <p:sldId id="286" r:id="rId15"/>
    <p:sldId id="282" r:id="rId16"/>
    <p:sldId id="306" r:id="rId17"/>
    <p:sldId id="312" r:id="rId18"/>
    <p:sldId id="313" r:id="rId19"/>
    <p:sldId id="314" r:id="rId20"/>
    <p:sldId id="315" r:id="rId21"/>
    <p:sldId id="307" r:id="rId22"/>
    <p:sldId id="308" r:id="rId23"/>
    <p:sldId id="309" r:id="rId24"/>
    <p:sldId id="310" r:id="rId25"/>
    <p:sldId id="264" r:id="rId26"/>
    <p:sldId id="281" r:id="rId27"/>
    <p:sldId id="303" r:id="rId28"/>
    <p:sldId id="262" r:id="rId29"/>
    <p:sldId id="263" r:id="rId3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08E6-0741-42F3-8BAA-84310A04B3D9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BA948-7E30-4854-9B25-5DC86FB433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64C855-7A53-4BEC-951C-BC08ECCB3F57}" type="slidenum">
              <a:rPr lang="pt-BR"/>
              <a:pPr/>
              <a:t>2</a:t>
            </a:fld>
            <a:endParaRPr lang="pt-BR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0" y="273628"/>
            <a:ext cx="8212320" cy="112907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3920" cy="45652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2880" cy="45652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3920" cy="456528"/>
          </a:xfrm>
        </p:spPr>
        <p:txBody>
          <a:bodyPr/>
          <a:lstStyle>
            <a:lvl1pPr>
              <a:defRPr/>
            </a:lvl1pPr>
          </a:lstStyle>
          <a:p>
            <a:fld id="{08803BC8-6707-4BAC-AD48-0BBB21E9AAA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91DD-E1F6-4A58-9727-5A738D85B54A}" type="datetimeFigureOut">
              <a:rPr lang="pt-BR" smtClean="0"/>
              <a:pPr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rciliosantinoni@sepl.pr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solidFill>
                  <a:srgbClr val="1F497D"/>
                </a:solidFill>
                <a:latin typeface="+mj-lt"/>
                <a:cs typeface="Arial" charset="0"/>
              </a:rPr>
              <a:t>FÓRUM PERMANENTE DAS MICROEMPRESAS E </a:t>
            </a:r>
          </a:p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solidFill>
                  <a:srgbClr val="1F497D"/>
                </a:solidFill>
                <a:latin typeface="+mj-lt"/>
                <a:cs typeface="Arial" charset="0"/>
              </a:rPr>
              <a:t>EMPRESAS DE PEQUENO PORTE DO ESTADO DO</a:t>
            </a:r>
          </a:p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solidFill>
                  <a:srgbClr val="1F497D"/>
                </a:solidFill>
                <a:latin typeface="+mj-lt"/>
                <a:cs typeface="Arial" charset="0"/>
              </a:rPr>
              <a:t> PARANÁ - FOPEME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 smtClean="0">
              <a:solidFill>
                <a:srgbClr val="22228B"/>
              </a:solidFill>
              <a:latin typeface="+mj-lt"/>
              <a:cs typeface="Arial" charset="0"/>
            </a:endParaRP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 smtClean="0">
                <a:solidFill>
                  <a:srgbClr val="1F497D"/>
                </a:solidFill>
                <a:latin typeface="+mj-lt"/>
                <a:cs typeface="Arial" charset="0"/>
              </a:rPr>
              <a:t>16ª REUNIÃO PLENÁRIA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solidFill>
                  <a:srgbClr val="22228B"/>
                </a:solidFill>
                <a:latin typeface="+mj-lt"/>
                <a:cs typeface="Arial" charset="0"/>
              </a:rPr>
              <a:t> 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solidFill>
                  <a:srgbClr val="22228B"/>
                </a:solidFill>
                <a:latin typeface="+mj-lt"/>
                <a:cs typeface="Arial" charset="0"/>
              </a:rPr>
              <a:t>12/12/2016</a:t>
            </a:r>
          </a:p>
          <a:p>
            <a:pPr algn="ctr">
              <a:lnSpc>
                <a:spcPct val="81000"/>
              </a:lnSpc>
              <a:spcBef>
                <a:spcPts val="431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 smtClean="0">
              <a:solidFill>
                <a:srgbClr val="1F497D"/>
              </a:solidFill>
              <a:latin typeface="+mj-lt"/>
            </a:endParaRPr>
          </a:p>
          <a:p>
            <a:pPr>
              <a:lnSpc>
                <a:spcPct val="81000"/>
              </a:lnSpc>
              <a:spcBef>
                <a:spcPts val="340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solidFill>
                  <a:srgbClr val="376092"/>
                </a:solidFill>
                <a:latin typeface="+mj-lt"/>
                <a:cs typeface="Arial" charset="0"/>
              </a:rPr>
              <a:t>Lei Complementar 163/2013</a:t>
            </a: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 smtClean="0">
                <a:solidFill>
                  <a:srgbClr val="376092"/>
                </a:solidFill>
                <a:latin typeface="+mj-lt"/>
                <a:cs typeface="Arial" charset="0"/>
              </a:rPr>
              <a:t>Regimento Interno Portaria 009/2015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768874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b="1" dirty="0" smtClean="0"/>
              <a:t>REALIZAÇÃO DA III SEMANA DA MPE PARANAENSE</a:t>
            </a:r>
          </a:p>
          <a:p>
            <a:pPr algn="ctr">
              <a:lnSpc>
                <a:spcPct val="100000"/>
              </a:lnSpc>
              <a:buNone/>
            </a:pPr>
            <a:r>
              <a:rPr lang="pt-BR" b="1" dirty="0" smtClean="0"/>
              <a:t>21 A 27 DE NOVEMBRO </a:t>
            </a:r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			</a:t>
            </a:r>
            <a:r>
              <a:rPr lang="pt-BR" b="1" dirty="0" smtClean="0"/>
              <a:t>SESSÃO  DE NEGÓCIOS</a:t>
            </a:r>
          </a:p>
          <a:p>
            <a:pPr algn="just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b="1" dirty="0" smtClean="0"/>
          </a:p>
          <a:p>
            <a:pPr algn="just">
              <a:buNone/>
            </a:pPr>
            <a:r>
              <a:rPr lang="pt-BR" sz="2400" dirty="0" smtClean="0"/>
              <a:t>AMUNORPI 	ANDIRÁ	  		29/07/2016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</a:p>
          <a:p>
            <a:pPr algn="just">
              <a:buNone/>
            </a:pPr>
            <a:r>
              <a:rPr lang="pt-BR" sz="2400" dirty="0" smtClean="0"/>
              <a:t>AMOP		 FOZ DO IGUAÇU	 15/09/2016 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AMUNPAR   	PARANAVAÍ   		18/11/2016 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AMUSEP 	MARINGÁ 		20/11/2016 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SEMINÁRIOS </a:t>
            </a:r>
            <a:r>
              <a:rPr lang="pt-BR" sz="2800" b="1" dirty="0" smtClean="0"/>
              <a:t>“AMBIENTES FAVORÁVEIS PARA O DESENVOLVIMENTO DOS PEQUENOS NEGÓCIOS”</a:t>
            </a:r>
            <a:endParaRPr lang="pt-BR" sz="2400" b="1" dirty="0" smtClean="0"/>
          </a:p>
          <a:p>
            <a:pPr algn="ctr">
              <a:buNone/>
            </a:pPr>
            <a:endParaRPr lang="pt-BR" sz="2400" b="1" dirty="0" smtClean="0"/>
          </a:p>
          <a:p>
            <a:pPr algn="just">
              <a:buNone/>
            </a:pPr>
            <a:r>
              <a:rPr lang="pt-BR" sz="2400" dirty="0" smtClean="0"/>
              <a:t>COMCAM	CAMPO MOURÃO		21/11/2016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AMENORTE	CIANORTE			22/11/2016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ASSOMEC	PINHAIS			23/11/2016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LITORAL	PONTAL DO PARANÁ		26/11/2016	</a:t>
            </a:r>
          </a:p>
          <a:p>
            <a:pPr algn="ctr">
              <a:buNone/>
            </a:pPr>
            <a:endParaRPr lang="pt-BR" sz="2400" b="1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pt-BR" sz="2800" b="1" dirty="0" smtClean="0"/>
              <a:t>REUNIÃO EXTRAORDINÁRIA DO FOPEME</a:t>
            </a:r>
          </a:p>
          <a:p>
            <a:pPr algn="just">
              <a:buNone/>
            </a:pPr>
            <a:r>
              <a:rPr lang="pt-BR" sz="2400" dirty="0" smtClean="0"/>
              <a:t>CURITIBA	24/11/2016		SALA DE SITUAÇÃO - SEPL</a:t>
            </a:r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r>
              <a:rPr lang="pt-BR" sz="2800" b="1" dirty="0" smtClean="0"/>
              <a:t>X ENCONTRO SUL SUDESTE DA MICRO E PEQUENA EMPRESA</a:t>
            </a:r>
          </a:p>
          <a:p>
            <a:pPr algn="ctr">
              <a:buNone/>
            </a:pPr>
            <a:r>
              <a:rPr lang="pt-BR" sz="2400" b="1" dirty="0" smtClean="0"/>
              <a:t>TRIBUTAÇÃO E DESBUROCRATIZAÇÃO</a:t>
            </a:r>
          </a:p>
          <a:p>
            <a:pPr algn="ctr">
              <a:buNone/>
            </a:pPr>
            <a:endParaRPr lang="pt-BR" sz="2400" b="1" dirty="0" smtClean="0"/>
          </a:p>
          <a:p>
            <a:pPr algn="just">
              <a:buNone/>
            </a:pPr>
            <a:r>
              <a:rPr lang="pt-BR" sz="2400" dirty="0" smtClean="0"/>
              <a:t>CURITIBA 	VICTÓRIA VILLA HOTEL	</a:t>
            </a:r>
            <a:r>
              <a:rPr lang="pt-BR" sz="2400" dirty="0" smtClean="0"/>
              <a:t>25/11/2016</a:t>
            </a:r>
            <a:endParaRPr lang="pt-BR" sz="2400" dirty="0" smtClean="0"/>
          </a:p>
          <a:p>
            <a:pPr algn="ctr">
              <a:buNone/>
            </a:pPr>
            <a:endParaRPr lang="pt-BR" sz="2400" b="1" dirty="0" smtClean="0"/>
          </a:p>
          <a:p>
            <a:pPr algn="just">
              <a:buNone/>
            </a:pPr>
            <a:endParaRPr lang="pt-BR" sz="2400" b="1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t-BR" dirty="0" smtClean="0"/>
              <a:t>Continuar com os cursos de Capacitação em</a:t>
            </a:r>
          </a:p>
          <a:p>
            <a:pPr>
              <a:buNone/>
            </a:pPr>
            <a:r>
              <a:rPr lang="pt-BR" dirty="0" smtClean="0"/>
              <a:t>Compras Públicas, conforme Acordo de</a:t>
            </a:r>
          </a:p>
          <a:p>
            <a:pPr>
              <a:buNone/>
            </a:pPr>
            <a:r>
              <a:rPr lang="pt-BR" dirty="0" smtClean="0"/>
              <a:t>Cooperação Técnica entre o FOPEME, TCE/PR e</a:t>
            </a:r>
          </a:p>
          <a:p>
            <a:pPr>
              <a:buNone/>
            </a:pPr>
            <a:r>
              <a:rPr lang="pt-BR" dirty="0" smtClean="0"/>
              <a:t>SEBRAE/PR e, os quais deverão ser ofertados</a:t>
            </a:r>
          </a:p>
          <a:p>
            <a:pPr>
              <a:buNone/>
            </a:pPr>
            <a:r>
              <a:rPr lang="pt-BR" dirty="0" smtClean="0"/>
              <a:t>também no formato à distância: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Toledo - 27 e 28 de julho</a:t>
            </a:r>
          </a:p>
          <a:p>
            <a:r>
              <a:rPr lang="pt-BR" dirty="0" smtClean="0"/>
              <a:t>Wenceslau Braz - 16 e 17 de agosto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b="1" dirty="0" smtClean="0"/>
          </a:p>
          <a:p>
            <a:pPr>
              <a:buFont typeface="Wingdings" pitchFamily="2" charset="2"/>
              <a:buChar char="§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1484784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ACORDO TRBUNAL DE CONTAS, FOPEME E SEBRAE/PR</a:t>
            </a:r>
            <a:endParaRPr lang="pt-BR" sz="2800" b="1" dirty="0" smtClean="0">
              <a:latin typeface="+mj-lt"/>
            </a:endParaRPr>
          </a:p>
          <a:p>
            <a:r>
              <a:rPr lang="pt-BR" sz="2800" dirty="0" smtClean="0">
                <a:latin typeface="+mj-lt"/>
              </a:rPr>
              <a:t>Continuar com os cursos de Capacitação em Compras Públicas, conforme Acordo de Cooperação Técnica entre o FOPEME, TCE/PR e SEBRAE/PR,  os quais deverão ser ofertados também no formato à distância.</a:t>
            </a:r>
          </a:p>
          <a:p>
            <a:endParaRPr lang="pt-BR" sz="2800" dirty="0" smtClean="0">
              <a:latin typeface="+mj-lt"/>
            </a:endParaRPr>
          </a:p>
          <a:p>
            <a:r>
              <a:rPr lang="pt-BR" sz="2800" dirty="0" smtClean="0">
                <a:latin typeface="+mj-lt"/>
              </a:rPr>
              <a:t>Lançamento do Manual de Orientação em Licitações para todas as Prefeituras Municipais do Paraná</a:t>
            </a:r>
          </a:p>
          <a:p>
            <a:r>
              <a:rPr lang="pt-BR" sz="2800" dirty="0" smtClean="0">
                <a:latin typeface="+mj-lt"/>
              </a:rPr>
              <a:t> </a:t>
            </a:r>
          </a:p>
          <a:p>
            <a:endParaRPr lang="pt-BR" sz="28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pic>
        <p:nvPicPr>
          <p:cNvPr id="8" name="Imagem 7" descr="Líderes Públic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95462"/>
            <a:ext cx="6120680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7544" y="1916832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Capacitar prefeitos e prefeitas eleitos em 2016 – gestão 2017 a 2020, para iniciarem suas gestões com um plano de prioridades a serem executadas nos primeiros 100 dias de governo, atuando como estrategistas e articuladores na realização de ações que possam promover a melhoria dos indicadores socioeconômicos, o desenvolvimento sustentável e a melhoria do ambiente empreendedor dos municípios paranaenses.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pic>
        <p:nvPicPr>
          <p:cNvPr id="8" name="Imagem 7" descr="Líderes Públic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972" y="1812376"/>
            <a:ext cx="7306056" cy="456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pic>
        <p:nvPicPr>
          <p:cNvPr id="7" name="Imagem 6" descr="Líderes Públicos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5904656" cy="384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016" y="188640"/>
            <a:ext cx="8820472" cy="10556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6480" y="1604329"/>
            <a:ext cx="8045280" cy="3977698"/>
          </a:xfrm>
          <a:ln/>
        </p:spPr>
        <p:txBody>
          <a:bodyPr tIns="25471"/>
          <a:lstStyle/>
          <a:p>
            <a:pPr marL="311045" indent="-296644"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900" dirty="0"/>
          </a:p>
          <a:p>
            <a:pPr marL="311045" indent="-296644"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900" dirty="0"/>
          </a:p>
        </p:txBody>
      </p:sp>
      <p:graphicFrame>
        <p:nvGraphicFramePr>
          <p:cNvPr id="4099" name="Group 3"/>
          <p:cNvGraphicFramePr>
            <a:graphicFrameLocks noGrp="1"/>
          </p:cNvGraphicFramePr>
          <p:nvPr/>
        </p:nvGraphicFramePr>
        <p:xfrm>
          <a:off x="130410" y="1628800"/>
          <a:ext cx="8978094" cy="5202814"/>
        </p:xfrm>
        <a:graphic>
          <a:graphicData uri="http://schemas.openxmlformats.org/drawingml/2006/table">
            <a:tbl>
              <a:tblPr/>
              <a:tblGrid>
                <a:gridCol w="867243"/>
                <a:gridCol w="5559922"/>
                <a:gridCol w="2550929"/>
              </a:tblGrid>
              <a:tr h="3013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TEMPO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TEMA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RESPONSÁVEL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576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14h00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Abertura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Secretaria Técnica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35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Ações propostas e realizadas no 2º semestre de 2016 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6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82944" marR="82944" marT="230831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Ações propostas para o 1º semestre de 2017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86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  <a:p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Assuntos Gerais</a:t>
                      </a:r>
                    </a:p>
                    <a:p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35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17h00</a:t>
                      </a:r>
                    </a:p>
                  </a:txBody>
                  <a:tcPr marL="82944" marR="82944" marT="230831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Encerramento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600200"/>
            <a:ext cx="7488832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pic>
        <p:nvPicPr>
          <p:cNvPr id="7" name="Imagem 6" descr="Líderes Públicos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39900"/>
            <a:ext cx="7776864" cy="33782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411760" y="5517232"/>
            <a:ext cx="4446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Stands das Secretarias de Governo do Estado.Foz do Iguaçu</a:t>
            </a:r>
            <a:r>
              <a:rPr lang="pt-BR" dirty="0" smtClean="0"/>
              <a:t>,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sz="4600" b="1" dirty="0" smtClean="0"/>
              <a:t>1º Encontro de Prefeitos e Vice-prefeitos eleitos do Vale do Ivaí</a:t>
            </a:r>
          </a:p>
          <a:p>
            <a:pPr algn="ctr">
              <a:buNone/>
            </a:pPr>
            <a:endParaRPr lang="pt-BR" sz="4600" b="1" dirty="0" smtClean="0"/>
          </a:p>
          <a:p>
            <a:pPr algn="just">
              <a:buNone/>
            </a:pPr>
            <a:r>
              <a:rPr lang="pt-BR" sz="3300" dirty="0" smtClean="0"/>
              <a:t>	O 1º Encontro de Prefeitos e Vice-prefeitos eleitos do Vale do Ivaí’ teve o intuito para os novos gestores pensarem na estratégia de desenvolvimento econômico local e regional e tendo como meta a gestão pública empreendedora, incentivando ainda mais as micros e pequenas empresas.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>
              <a:buNone/>
            </a:pPr>
            <a:endParaRPr lang="pt-BR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pic>
        <p:nvPicPr>
          <p:cNvPr id="7" name="Imagem 6" descr="amu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" y="1484784"/>
            <a:ext cx="819150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pic>
        <p:nvPicPr>
          <p:cNvPr id="8" name="Imagem 7" descr="amuv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7912" y="1690836"/>
            <a:ext cx="444817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pic>
        <p:nvPicPr>
          <p:cNvPr id="7" name="Imagem 6" descr="amuv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132856"/>
            <a:ext cx="47625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b="1" dirty="0" smtClean="0"/>
              <a:t>AÇÕES PROPOSTAS PARA O 1º SEMESTRE DE 2017</a:t>
            </a:r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r>
              <a:rPr lang="pt-BR" sz="3200" dirty="0" smtClean="0">
                <a:ea typeface="Arial;sans-serif"/>
              </a:rPr>
              <a:t>Reestruturação dos Fóruns Regionais para Comitês Territoriais de Desenvolvimento</a:t>
            </a:r>
            <a:endParaRPr lang="pt-BR" sz="3200" dirty="0" smtClean="0"/>
          </a:p>
          <a:p>
            <a:pPr>
              <a:lnSpc>
                <a:spcPct val="100000"/>
              </a:lnSpc>
            </a:pPr>
            <a:endParaRPr lang="pt-BR" sz="3200" dirty="0" smtClean="0"/>
          </a:p>
          <a:p>
            <a:r>
              <a:rPr lang="pt-BR" sz="3200" dirty="0" smtClean="0">
                <a:ea typeface="Arial;sans-serif"/>
              </a:rPr>
              <a:t>Acompanhar a Regulamentação da Lei Complementar Estadual nº 163/2013;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>
                <a:ea typeface="Arial;sans-serif"/>
              </a:rPr>
              <a:t>Encaminhar e acompanhar as tramitações dos </a:t>
            </a:r>
            <a:r>
              <a:rPr lang="pt-BR" sz="3200" dirty="0" smtClean="0"/>
              <a:t>Anteprojetos de Lei na Assembleia Legislativa do Paraná -  ALEP</a:t>
            </a:r>
            <a:endParaRPr lang="pt-BR" sz="3200" dirty="0" smtClean="0"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Alterar o Regimento Interno do FOPEME</a:t>
            </a:r>
          </a:p>
          <a:p>
            <a:pPr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>
                <a:ea typeface="Arial;sans-serif"/>
              </a:rPr>
              <a:t>Elaboração em parceria com o SEBRAE/PR da</a:t>
            </a:r>
          </a:p>
          <a:p>
            <a:pPr algn="just">
              <a:buNone/>
            </a:pPr>
            <a:r>
              <a:rPr lang="pt-BR" dirty="0" smtClean="0">
                <a:ea typeface="Arial;sans-serif"/>
              </a:rPr>
              <a:t>Cartilha de Orientação e Capacitação do Portal</a:t>
            </a:r>
          </a:p>
          <a:p>
            <a:pPr algn="just">
              <a:buNone/>
            </a:pPr>
            <a:r>
              <a:rPr lang="pt-BR" dirty="0" smtClean="0">
                <a:ea typeface="Arial;sans-serif"/>
              </a:rPr>
              <a:t>Paranaense das Micro e Pequenas Empresas</a:t>
            </a:r>
          </a:p>
          <a:p>
            <a:pPr algn="just">
              <a:buNone/>
            </a:pPr>
            <a:endParaRPr lang="pt-BR" dirty="0" smtClean="0">
              <a:ea typeface="Arial;sans-serif"/>
            </a:endParaRPr>
          </a:p>
          <a:p>
            <a:pPr>
              <a:buNone/>
            </a:pPr>
            <a:r>
              <a:rPr lang="pt-BR" dirty="0" smtClean="0"/>
              <a:t>Termo de Referência para a implantação do</a:t>
            </a:r>
          </a:p>
          <a:p>
            <a:pPr>
              <a:buNone/>
            </a:pPr>
            <a:r>
              <a:rPr lang="pt-BR" dirty="0" smtClean="0"/>
              <a:t>Escritório de Compras Públicas nos municípios</a:t>
            </a:r>
          </a:p>
          <a:p>
            <a:pPr>
              <a:buNone/>
            </a:pPr>
            <a:r>
              <a:rPr lang="pt-BR" dirty="0" smtClean="0"/>
              <a:t>paranaenses</a:t>
            </a:r>
          </a:p>
          <a:p>
            <a:pPr algn="just">
              <a:buNone/>
            </a:pPr>
            <a:endParaRPr lang="pt-BR" dirty="0" smtClean="0">
              <a:ea typeface="Arial;sans-serif"/>
            </a:endParaRPr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 smtClean="0">
              <a:ea typeface="Arial;sans-serif"/>
            </a:endParaRPr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000" b="1" dirty="0" smtClean="0">
                <a:latin typeface="Calibri" pitchFamily="32" charset="0"/>
                <a:cs typeface="Segoe UI" charset="0"/>
              </a:rPr>
              <a:t>Calendário 2016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400" b="1" dirty="0" smtClean="0">
                <a:latin typeface="Calibri" pitchFamily="32" charset="0"/>
                <a:cs typeface="Segoe UI" charset="0"/>
              </a:rPr>
              <a:t> </a:t>
            </a:r>
            <a:r>
              <a:rPr lang="pt-BR" sz="2800" b="1" dirty="0" smtClean="0">
                <a:latin typeface="Calibri" pitchFamily="32" charset="0"/>
                <a:cs typeface="Segoe UI" charset="0"/>
              </a:rPr>
              <a:t>I Reuniões Ordinárias: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dirty="0" smtClean="0">
                <a:latin typeface="Calibri" pitchFamily="32" charset="0"/>
                <a:cs typeface="Segoe UI" charset="0"/>
              </a:rPr>
              <a:t>. Fevereiro: 20    	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dirty="0" smtClean="0">
                <a:latin typeface="Calibri" pitchFamily="32" charset="0"/>
                <a:cs typeface="Segoe UI" charset="0"/>
              </a:rPr>
              <a:t>. Maio:         22     	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dirty="0" smtClean="0">
                <a:latin typeface="Calibri" pitchFamily="32" charset="0"/>
                <a:cs typeface="Segoe UI" charset="0"/>
              </a:rPr>
              <a:t>. Agosto:      21     	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dirty="0" smtClean="0">
                <a:latin typeface="Calibri" pitchFamily="32" charset="0"/>
                <a:cs typeface="Segoe UI" charset="0"/>
              </a:rPr>
              <a:t>. Outubro:   23  	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dirty="0" smtClean="0">
                <a:latin typeface="Calibri" pitchFamily="32" charset="0"/>
                <a:cs typeface="Segoe UI" charset="0"/>
              </a:rPr>
              <a:t>. O GAT se reunirá antes das Reuniões Ordinárias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 smtClean="0"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dirty="0" smtClean="0">
                <a:latin typeface="Calibri" pitchFamily="32" charset="0"/>
                <a:cs typeface="Segoe UI" charset="0"/>
              </a:rPr>
              <a:t>II – Reuniões Plenárias: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dirty="0" smtClean="0">
                <a:latin typeface="Calibri" pitchFamily="32" charset="0"/>
                <a:cs typeface="Segoe UI" charset="0"/>
              </a:rPr>
              <a:t>. Julho: 	    </a:t>
            </a:r>
            <a:r>
              <a:rPr lang="pt-BR" sz="2800" b="1" dirty="0" smtClean="0">
                <a:latin typeface="Calibri" pitchFamily="32" charset="0"/>
                <a:cs typeface="Segoe UI" charset="0"/>
              </a:rPr>
              <a:t>  </a:t>
            </a:r>
            <a:r>
              <a:rPr lang="pt-BR" sz="2800" b="1" dirty="0" smtClean="0">
                <a:latin typeface="Calibri" pitchFamily="32" charset="0"/>
                <a:cs typeface="Segoe UI" charset="0"/>
              </a:rPr>
              <a:t>24		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800" b="1" dirty="0" smtClean="0">
                <a:latin typeface="Calibri" pitchFamily="32" charset="0"/>
                <a:cs typeface="Segoe UI" charset="0"/>
              </a:rPr>
              <a:t>. </a:t>
            </a:r>
            <a:r>
              <a:rPr lang="pt-BR" sz="2800" b="1" dirty="0" smtClean="0">
                <a:latin typeface="Calibri" pitchFamily="32" charset="0"/>
                <a:cs typeface="Segoe UI" charset="0"/>
              </a:rPr>
              <a:t>Dezembro</a:t>
            </a:r>
            <a:r>
              <a:rPr lang="pt-BR" sz="2800" b="1" dirty="0" smtClean="0">
                <a:latin typeface="Calibri" pitchFamily="32" charset="0"/>
                <a:cs typeface="Segoe UI" charset="0"/>
              </a:rPr>
              <a:t>:  11		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4200" b="1" dirty="0" smtClean="0">
              <a:latin typeface="Calibri" pitchFamily="32" charset="0"/>
              <a:cs typeface="Segoe UI" charset="0"/>
            </a:endParaRPr>
          </a:p>
          <a:p>
            <a:endParaRPr lang="pt-BR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768874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400" b="1" dirty="0">
                <a:cs typeface="Segoe UI" charset="0"/>
              </a:rPr>
              <a:t>OBRIGADO !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4000" b="1" dirty="0"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400" b="1" dirty="0">
                <a:cs typeface="Segoe UI" charset="0"/>
              </a:rPr>
              <a:t>Fórum Permanente das Microempresas e Empresas de Pequeno Porte do Estado do Paraná – FOPEME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cs typeface="Segoe UI" charset="0"/>
              </a:rPr>
              <a:t>Secretaria Técnica: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 smtClean="0"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 smtClean="0">
                <a:latin typeface="Calibri" pitchFamily="32" charset="0"/>
                <a:cs typeface="Segoe UI" charset="0"/>
              </a:rPr>
              <a:t>Ercílio </a:t>
            </a:r>
            <a:r>
              <a:rPr lang="pt-BR" b="1" dirty="0" err="1" smtClean="0">
                <a:latin typeface="Calibri" pitchFamily="32" charset="0"/>
                <a:cs typeface="Segoe UI" charset="0"/>
              </a:rPr>
              <a:t>Santinoni</a:t>
            </a:r>
            <a:r>
              <a:rPr lang="pt-BR" b="1" dirty="0" smtClean="0">
                <a:latin typeface="Calibri" pitchFamily="32" charset="0"/>
                <a:cs typeface="Segoe UI" charset="0"/>
              </a:rPr>
              <a:t> :         				erciliosantinoni@sepl.pr.gov.br</a:t>
            </a:r>
            <a:endParaRPr lang="pt-BR" b="1" dirty="0" smtClean="0">
              <a:latin typeface="Calibri" pitchFamily="32" charset="0"/>
              <a:cs typeface="Segoe UI" charset="0"/>
              <a:hlinkClick r:id="rId2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 smtClean="0">
                <a:latin typeface="Calibri" pitchFamily="32" charset="0"/>
                <a:cs typeface="Segoe UI" charset="0"/>
              </a:rPr>
              <a:t>Mario José Doria da Fonseca			mdoria@sepl.pr.gov.br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 smtClean="0">
                <a:latin typeface="Calibri" pitchFamily="32" charset="0"/>
                <a:cs typeface="Segoe UI" charset="0"/>
              </a:rPr>
              <a:t>César Reinaldo </a:t>
            </a:r>
            <a:r>
              <a:rPr lang="pt-BR" b="1" dirty="0" err="1" smtClean="0">
                <a:latin typeface="Calibri" pitchFamily="32" charset="0"/>
                <a:cs typeface="Segoe UI" charset="0"/>
              </a:rPr>
              <a:t>Rissete</a:t>
            </a:r>
            <a:r>
              <a:rPr lang="pt-BR" b="1" dirty="0" smtClean="0">
                <a:latin typeface="Calibri" pitchFamily="32" charset="0"/>
                <a:cs typeface="Segoe UI" charset="0"/>
              </a:rPr>
              <a:t>:	                        crissete@pr.sebrae.com.br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 smtClean="0">
                <a:latin typeface="Calibri" pitchFamily="32" charset="0"/>
                <a:cs typeface="Segoe UI" charset="0"/>
              </a:rPr>
              <a:t>Luis Marcelo Padilha					lpadilha@pr.sebrae.com.br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 smtClean="0"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 smtClean="0">
                <a:latin typeface="Calibri" pitchFamily="32" charset="0"/>
                <a:cs typeface="Segoe UI" charset="0"/>
              </a:rPr>
              <a:t>                                     www.forumpme.pr.gov.br 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260648"/>
            <a:ext cx="768874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b="1" dirty="0" smtClean="0"/>
              <a:t>AÇÕES PROPOSTAS PARA </a:t>
            </a:r>
            <a:endParaRPr lang="pt-BR" dirty="0" smtClean="0"/>
          </a:p>
          <a:p>
            <a:pPr algn="ctr">
              <a:lnSpc>
                <a:spcPct val="100000"/>
              </a:lnSpc>
              <a:buNone/>
            </a:pPr>
            <a:r>
              <a:rPr lang="pt-BR" b="1" dirty="0" smtClean="0"/>
              <a:t>2º SEMESTRE 2016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r>
              <a:rPr lang="pt-BR" sz="3200" b="1" dirty="0" smtClean="0">
                <a:ea typeface="Arial;sans-serif"/>
              </a:rPr>
              <a:t>Dar continuidade na articulação e reestruturação dos Fóruns Regionais;</a:t>
            </a:r>
            <a:endParaRPr lang="pt-BR" sz="3200" dirty="0" smtClean="0"/>
          </a:p>
          <a:p>
            <a:pPr>
              <a:lnSpc>
                <a:spcPct val="100000"/>
              </a:lnSpc>
            </a:pPr>
            <a:endParaRPr lang="pt-BR" sz="3200" dirty="0" smtClean="0"/>
          </a:p>
          <a:p>
            <a:r>
              <a:rPr lang="pt-BR" sz="3200" b="1" dirty="0" smtClean="0">
                <a:ea typeface="Arial;sans-serif"/>
              </a:rPr>
              <a:t>Acompanhar a Regulamentação da Lei Complementar Estadual nº 163/2013;</a:t>
            </a:r>
            <a:endParaRPr lang="pt-BR" sz="3200" dirty="0" smtClean="0"/>
          </a:p>
          <a:p>
            <a:endParaRPr lang="pt-BR" sz="3200" dirty="0" smtClean="0"/>
          </a:p>
          <a:p>
            <a:r>
              <a:rPr lang="pt-BR" sz="3200" b="1" dirty="0" smtClean="0">
                <a:ea typeface="Arial;sans-serif"/>
              </a:rPr>
              <a:t>Encaminhar e acompanhar as tramitações dos </a:t>
            </a:r>
            <a:r>
              <a:rPr lang="pt-BR" sz="3200" b="1" dirty="0" smtClean="0"/>
              <a:t>Anteprojetos de Lei na Assembleia Legislativa do Paraná -  ALEP</a:t>
            </a:r>
            <a:endParaRPr lang="pt-BR" sz="3200" b="1" dirty="0" smtClean="0"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ACORDO TRBUNAL DE CONTAS, FOPEME E SEBRAE/PR</a:t>
            </a:r>
          </a:p>
          <a:p>
            <a:endParaRPr lang="pt-BR" sz="2400" b="1" dirty="0" smtClean="0"/>
          </a:p>
          <a:p>
            <a:r>
              <a:rPr lang="pt-BR" sz="2800" b="1" dirty="0" smtClean="0">
                <a:latin typeface="+mj-lt"/>
              </a:rPr>
              <a:t>Continuar com os cursos de Capacitação em Compras Públicas, conforme Acordo de Cooperação Técnica entre o FOPEME, TCE/PR e SEBRAE/PR,  os quais deverão ser ofertados também no formato à distância.</a:t>
            </a:r>
          </a:p>
          <a:p>
            <a:endParaRPr lang="pt-BR" sz="2800" b="1" dirty="0" smtClean="0">
              <a:latin typeface="+mj-lt"/>
            </a:endParaRPr>
          </a:p>
          <a:p>
            <a:r>
              <a:rPr lang="pt-BR" sz="2800" b="1" dirty="0" smtClean="0"/>
              <a:t>Elaborar Manual de Orientação em Licitações (TCE/SEBRAE/FOPEME)</a:t>
            </a:r>
          </a:p>
          <a:p>
            <a:endParaRPr lang="pt-BR" sz="2800" b="1" dirty="0" smtClean="0">
              <a:latin typeface="+mj-lt"/>
            </a:endParaRPr>
          </a:p>
          <a:p>
            <a:endParaRPr lang="pt-BR" sz="2800" b="1" dirty="0" smtClean="0">
              <a:latin typeface="+mj-lt"/>
            </a:endParaRPr>
          </a:p>
          <a:p>
            <a:endParaRPr lang="pt-BR" sz="2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pPr>
              <a:lnSpc>
                <a:spcPct val="100000"/>
              </a:lnSpc>
            </a:pPr>
            <a:endParaRPr lang="pt-BR" sz="3200" dirty="0" smtClean="0"/>
          </a:p>
          <a:p>
            <a:endParaRPr lang="pt-BR" sz="3200" dirty="0" smtClean="0"/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 smtClean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79512" y="1916832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ea typeface="Arial;sans-serif"/>
              </a:rPr>
              <a:t>Elaboração em parceria com o SEBRAE/PR da Cartilha de Orientação e Capacitação do Portal </a:t>
            </a:r>
            <a:r>
              <a:rPr lang="pt-BR" sz="2800" b="1" dirty="0" err="1" smtClean="0">
                <a:ea typeface="Arial;sans-serif"/>
              </a:rPr>
              <a:t>Paranaende</a:t>
            </a:r>
            <a:r>
              <a:rPr lang="pt-BR" sz="2800" b="1" dirty="0" smtClean="0">
                <a:ea typeface="Arial;sans-serif"/>
              </a:rPr>
              <a:t> das Micro e Pequenas Empresas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pt-BR" sz="2400" b="1" dirty="0" smtClean="0">
                <a:latin typeface="+mj-lt"/>
              </a:rPr>
              <a:t>SESSÃO DE NEGÓCIOS  EM PARCERIA COM O SEBRAE/PR E REUNIÃO DO FOPEME</a:t>
            </a:r>
          </a:p>
          <a:p>
            <a:pPr algn="ctr"/>
            <a:endParaRPr lang="pt-BR" sz="2400" b="1" dirty="0" smtClean="0">
              <a:latin typeface="+mj-lt"/>
            </a:endParaRPr>
          </a:p>
          <a:p>
            <a:pPr algn="just"/>
            <a:r>
              <a:rPr lang="pt-BR" sz="2400" b="1" dirty="0" smtClean="0">
                <a:latin typeface="+mj-lt"/>
              </a:rPr>
              <a:t>ANDIRÁ  -  26 E 27 DE JULHO</a:t>
            </a:r>
          </a:p>
          <a:p>
            <a:pPr algn="just"/>
            <a:r>
              <a:rPr lang="pt-BR" sz="2400" b="1" dirty="0" smtClean="0">
                <a:latin typeface="+mj-lt"/>
              </a:rPr>
              <a:t>FOZ DO IGUAÇU - AGOSTO</a:t>
            </a:r>
          </a:p>
          <a:p>
            <a:pPr algn="just"/>
            <a:r>
              <a:rPr lang="pt-BR" sz="2400" b="1" dirty="0" smtClean="0">
                <a:latin typeface="+mj-lt"/>
              </a:rPr>
              <a:t>APUCARANA - SETEMBRO</a:t>
            </a:r>
          </a:p>
          <a:p>
            <a:pPr algn="just"/>
            <a:r>
              <a:rPr lang="pt-BR" sz="2400" b="1" dirty="0" smtClean="0">
                <a:latin typeface="+mj-lt"/>
              </a:rPr>
              <a:t>CASCAVEL - OUTUBRO</a:t>
            </a:r>
          </a:p>
          <a:p>
            <a:pPr algn="just"/>
            <a:r>
              <a:rPr lang="pt-BR" sz="2400" b="1" dirty="0" smtClean="0"/>
              <a:t>LONDRINA - NOVEMBRO DURANTE A SEMANA DA MPE</a:t>
            </a:r>
          </a:p>
          <a:p>
            <a:pPr algn="just"/>
            <a:r>
              <a:rPr lang="pt-BR" sz="2400" b="1" dirty="0" smtClean="0"/>
              <a:t>MARINGÁ - NOVEMBRO DURANTE A SEMANA DA MPE</a:t>
            </a:r>
          </a:p>
          <a:p>
            <a:pPr algn="just"/>
            <a:r>
              <a:rPr lang="pt-BR" sz="2400" b="1" dirty="0" smtClean="0"/>
              <a:t>LITORAL - NOVEMBRO DURANTE A SEMANA DA MPE</a:t>
            </a:r>
          </a:p>
          <a:p>
            <a:pPr algn="just"/>
            <a:r>
              <a:rPr lang="pt-BR" sz="2400" b="1" dirty="0" smtClean="0"/>
              <a:t>CURITIBA - NOVEMBRO DURANTE A SEMANA DA MPE</a:t>
            </a:r>
          </a:p>
          <a:p>
            <a:pPr algn="just"/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/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pt-B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/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Imagem 5" descr="III Semana da Microempr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4680520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b="1" dirty="0" smtClean="0"/>
              <a:t>AÇÕES REALIZADAS  NO </a:t>
            </a:r>
            <a:endParaRPr lang="pt-BR" dirty="0" smtClean="0"/>
          </a:p>
          <a:p>
            <a:pPr algn="ctr">
              <a:lnSpc>
                <a:spcPct val="100000"/>
              </a:lnSpc>
              <a:buNone/>
            </a:pPr>
            <a:r>
              <a:rPr lang="pt-BR" b="1" dirty="0" smtClean="0"/>
              <a:t>2º SEMESTRE 2016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584</Words>
  <Application>Microsoft Office PowerPoint</Application>
  <PresentationFormat>Apresentação na tela (4:3)</PresentationFormat>
  <Paragraphs>265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Doria</dc:creator>
  <cp:lastModifiedBy>Mario Doria</cp:lastModifiedBy>
  <cp:revision>147</cp:revision>
  <dcterms:created xsi:type="dcterms:W3CDTF">2016-04-18T17:45:58Z</dcterms:created>
  <dcterms:modified xsi:type="dcterms:W3CDTF">2016-12-19T12:45:30Z</dcterms:modified>
</cp:coreProperties>
</file>