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7.jpeg" ContentType="image/jpeg"/>
  <Override PartName="/ppt/media/image35.jpeg" ContentType="image/jpeg"/>
  <Override PartName="/ppt/media/image20.jpeg" ContentType="image/jpeg"/>
  <Override PartName="/ppt/media/image9.jpeg" ContentType="image/jpeg"/>
  <Override PartName="/ppt/media/image37.jpeg" ContentType="image/jpeg"/>
  <Override PartName="/ppt/media/image11.jpeg" ContentType="image/jpeg"/>
  <Override PartName="/ppt/media/image22.jpeg" ContentType="image/jpeg"/>
  <Override PartName="/ppt/media/image24.jpeg" ContentType="image/jpeg"/>
  <Override PartName="/ppt/media/image13.jpeg" ContentType="image/jpeg"/>
  <Override PartName="/ppt/media/image2.jpeg" ContentType="image/jpeg"/>
  <Override PartName="/ppt/media/image30.jpeg" ContentType="image/jpeg"/>
  <Override PartName="/ppt/media/image26.jpeg" ContentType="image/jpeg"/>
  <Override PartName="/ppt/media/image15.jpeg" ContentType="image/jpeg"/>
  <Override PartName="/ppt/media/image4.jpeg" ContentType="image/jpeg"/>
  <Override PartName="/ppt/media/image32.jpeg" ContentType="image/jpeg"/>
  <Override PartName="/ppt/media/image17.jpeg" ContentType="image/jpeg"/>
  <Override PartName="/ppt/media/image28.jpeg" ContentType="image/jpeg"/>
  <Override PartName="/ppt/media/image6.jpeg" ContentType="image/jpeg"/>
  <Override PartName="/ppt/media/image34.jpeg" ContentType="image/jpeg"/>
  <Override PartName="/ppt/media/image19.jpeg" ContentType="image/jpeg"/>
  <Override PartName="/ppt/media/image8.jpeg" ContentType="image/jpeg"/>
  <Override PartName="/ppt/media/image36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1.jpeg" ContentType="image/jpeg"/>
  <Override PartName="/ppt/media/image25.jpeg" ContentType="image/jpeg"/>
  <Override PartName="/ppt/media/image14.jpeg" ContentType="image/jpeg"/>
  <Override PartName="/ppt/media/image3.jpeg" ContentType="image/jpeg"/>
  <Override PartName="/ppt/media/image31.jpeg" ContentType="image/jpeg"/>
  <Override PartName="/ppt/media/image16.jpeg" ContentType="image/jpeg"/>
  <Override PartName="/ppt/media/image27.jpeg" ContentType="image/jpeg"/>
  <Override PartName="/ppt/media/image5.jpeg" ContentType="image/jpeg"/>
  <Override PartName="/ppt/media/image33.jpeg" ContentType="image/jpeg"/>
  <Override PartName="/ppt/media/image29.jpeg" ContentType="image/jpeg"/>
  <Override PartName="/ppt/media/image18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0292AF98-124F-46B7-8B74-80B79C3FFEB2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10F7F5BB-9934-4BEC-AC89-D26951ADF384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anchor="ctr" wrap="none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19/12/16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3F03BA8-572D-47AC-AF9B-2FCC5E2269F4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6480" y="273600"/>
            <a:ext cx="8211960" cy="1128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dt"/>
          </p:nvPr>
        </p:nvSpPr>
        <p:spPr>
          <a:xfrm>
            <a:off x="456480" y="6247440"/>
            <a:ext cx="2113560" cy="4561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ftr"/>
          </p:nvPr>
        </p:nvSpPr>
        <p:spPr>
          <a:xfrm>
            <a:off x="3127680" y="6247440"/>
            <a:ext cx="2882520" cy="4561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6556320" y="6247440"/>
            <a:ext cx="2113560" cy="456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4151CB0-B48F-4132-ACEA-B8E0BB49D805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19/12/16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4C8AA93-C0E2-4D9C-A9B8-B11A33968803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75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</a:rPr>
              <a:t>FÓRUM PERMANENTE DAS MICROEMPRESAS E </a:t>
            </a:r>
            <a:endParaRPr/>
          </a:p>
          <a:p>
            <a:pPr algn="ctr">
              <a:lnSpc>
                <a:spcPct val="75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</a:rPr>
              <a:t>EMPRESAS DE PEQUENO PORTE DO ESTADO DO</a:t>
            </a:r>
            <a:endParaRPr/>
          </a:p>
          <a:p>
            <a:pPr algn="ctr">
              <a:lnSpc>
                <a:spcPct val="75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</a:rPr>
              <a:t> </a:t>
            </a:r>
            <a:r>
              <a:rPr b="1" lang="pt-BR" sz="2400">
                <a:solidFill>
                  <a:srgbClr val="1f497d"/>
                </a:solidFill>
                <a:latin typeface="Calibri"/>
              </a:rPr>
              <a:t>PARANÁ - FOPEME</a:t>
            </a:r>
            <a:endParaRPr/>
          </a:p>
          <a:p>
            <a:pPr algn="ctr">
              <a:lnSpc>
                <a:spcPct val="75000"/>
              </a:lnSpc>
            </a:pPr>
            <a:endParaRPr/>
          </a:p>
          <a:p>
            <a:pPr algn="ctr">
              <a:lnSpc>
                <a:spcPct val="75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</a:rPr>
              <a:t>16ª REUNIÃO PLENÁRIA</a:t>
            </a:r>
            <a:endParaRPr/>
          </a:p>
          <a:p>
            <a:pPr algn="ctr">
              <a:lnSpc>
                <a:spcPct val="75000"/>
              </a:lnSpc>
            </a:pPr>
            <a:r>
              <a:rPr b="1" lang="pt-BR" sz="2400">
                <a:solidFill>
                  <a:srgbClr val="22228b"/>
                </a:solidFill>
                <a:latin typeface="Calibri"/>
              </a:rPr>
              <a:t> </a:t>
            </a:r>
            <a:endParaRPr/>
          </a:p>
          <a:p>
            <a:pPr algn="ctr">
              <a:lnSpc>
                <a:spcPct val="75000"/>
              </a:lnSpc>
            </a:pPr>
            <a:r>
              <a:rPr b="1" lang="pt-BR" sz="2400">
                <a:solidFill>
                  <a:srgbClr val="22228b"/>
                </a:solidFill>
                <a:latin typeface="Calibri"/>
              </a:rPr>
              <a:t>12/12/2016</a:t>
            </a:r>
            <a:endParaRPr/>
          </a:p>
          <a:p>
            <a:pPr algn="ctr">
              <a:lnSpc>
                <a:spcPct val="81000"/>
              </a:lnSpc>
            </a:pPr>
            <a:endParaRPr/>
          </a:p>
          <a:p>
            <a:pPr>
              <a:lnSpc>
                <a:spcPct val="81000"/>
              </a:lnSpc>
            </a:pPr>
            <a:endParaRPr/>
          </a:p>
          <a:p>
            <a:pPr>
              <a:lnSpc>
                <a:spcPct val="75000"/>
              </a:lnSpc>
            </a:pPr>
            <a:endParaRPr/>
          </a:p>
          <a:p>
            <a:pPr algn="ctr">
              <a:lnSpc>
                <a:spcPct val="75000"/>
              </a:lnSpc>
            </a:pPr>
            <a:r>
              <a:rPr b="1" lang="pt-BR" sz="2400">
                <a:solidFill>
                  <a:srgbClr val="376092"/>
                </a:solidFill>
                <a:latin typeface="Calibri"/>
              </a:rPr>
              <a:t>Lei Complementar 163/2013</a:t>
            </a:r>
            <a:endParaRPr/>
          </a:p>
          <a:p>
            <a:pPr algn="ctr">
              <a:lnSpc>
                <a:spcPct val="75000"/>
              </a:lnSpc>
            </a:pPr>
            <a:r>
              <a:rPr b="1" lang="pt-BR" sz="2400">
                <a:solidFill>
                  <a:srgbClr val="376092"/>
                </a:solidFill>
                <a:latin typeface="Calibri"/>
              </a:rPr>
              <a:t>Regimento Interno Portaria 009/2015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7688520" cy="117108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REALIZAÇÃO DA III SEMANA DA MPE PARANAENSE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21 A 27 DE NOVEMBRO </a:t>
            </a:r>
            <a:endParaRPr/>
          </a:p>
        </p:txBody>
      </p:sp>
      <p:pic>
        <p:nvPicPr>
          <p:cNvPr descr="" id="15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SESSÃO  DE NEGÓCIOS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AMUNORPI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ANDIRÁ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 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29/07/2016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AMOP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 FOZ DO IGUAÇU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 15/09/2016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AMUNPAR  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PARANAVAÍ  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18/11/2016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AMUSEP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MARINGÁ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20/11/2016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5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SEMINÁRIOS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“AMBIENTES FAVORÁVEIS PARA O DESENVOLVIMENTO DOS PEQUENOS NEGÓCIOS”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COMCAM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CAMPO MOURÃO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21/11/2016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AMENORTE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CIANORTE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22/11/2016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ASSOMEC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PINHAIS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23/11/2016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LITORAL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PONTAL DO PARANÁ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26/11/2016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6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REUNIÃO EXTRAORDINÁRIA DO FOPEME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CURITIBA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24/11/2016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SALA DE SITUAÇÃO - SEPL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X ENCONTRO SUL SUDESTE DA MICRO E PEQUENA EMPRESA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TRIBUTAÇÃO E DESBUROCRATIZAÇÃO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CURITIBA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VICTÓRIA VILLA HOTEL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25/11/2016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Continuar com os cursos de Capacitação em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Compras Públicas, conforme Acordo de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Cooperação Técnica entre o FOPEME, TCE/PR e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SEBRAE/PR e, os quais deverão ser ofertados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também no formato à distância: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Toledo - 27 e 28 de julho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Wenceslau Braz - 16 e 17 de agosto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6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6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66" name="CustomShape 2"/>
          <p:cNvSpPr/>
          <p:nvPr/>
        </p:nvSpPr>
        <p:spPr>
          <a:xfrm>
            <a:off x="467640" y="1484640"/>
            <a:ext cx="8280720" cy="4904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ACORDO TRBUNAL DE CONTAS, FOPEME E SEBRAE/PR</a:t>
            </a: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Continuar com os cursos de Capacitação em Compras Públicas, conforme Acordo de Cooperação Técnica entre o FOPEME, TCE/PR e SEBRAE/PR,  os quais deverão ser ofertados também no formato à distância.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Lançamento do Manual de Orientação em Licitações para todas as Prefeituras Municipais do Paraná</a:t>
            </a: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6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70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71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0" y="1795320"/>
            <a:ext cx="6120360" cy="326664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7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75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6" name="CustomShape 4"/>
          <p:cNvSpPr/>
          <p:nvPr/>
        </p:nvSpPr>
        <p:spPr>
          <a:xfrm>
            <a:off x="467640" y="1917000"/>
            <a:ext cx="8424720" cy="3503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Capacitar prefeitos e prefeitas eleitos em 2016 – gestão 2017 a 2020, para iniciarem suas gestões com um plano de prioridades a serem executadas nos primeiros 100 dias de governo, atuando como estrategistas e articuladores na realização de ações que possam promover a melhoria dos indicadores socioeconômicos, o desenvolvimento sustentável e a melhoria do ambiente empreendedor dos municípios paranaenses.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7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80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81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919080" y="1812240"/>
            <a:ext cx="7305840" cy="456876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8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85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86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1700640"/>
            <a:ext cx="5904360" cy="384912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188640"/>
            <a:ext cx="8820000" cy="1055160"/>
          </a:xfrm>
          <a:prstGeom prst="rect">
            <a:avLst/>
          </a:prstGeom>
        </p:spPr>
      </p:pic>
      <p:sp>
        <p:nvSpPr>
          <p:cNvPr id="120" name="TextShape 1"/>
          <p:cNvSpPr txBox="1"/>
          <p:nvPr/>
        </p:nvSpPr>
        <p:spPr>
          <a:xfrm>
            <a:off x="456480" y="1604160"/>
            <a:ext cx="8044920" cy="3977280"/>
          </a:xfrm>
          <a:prstGeom prst="rect">
            <a:avLst/>
          </a:prstGeom>
        </p:spPr>
        <p:txBody>
          <a:bodyPr anchor="ctr" tIns="2556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121" name="Table 2"/>
          <p:cNvGraphicFramePr/>
          <p:nvPr/>
        </p:nvGraphicFramePr>
        <p:xfrm>
          <a:off x="130320" y="1628640"/>
          <a:ext cx="8977680" cy="5202360"/>
        </p:xfrm>
        <a:graphic>
          <a:graphicData uri="http://schemas.openxmlformats.org/drawingml/2006/table">
            <a:tbl>
              <a:tblPr/>
              <a:tblGrid>
                <a:gridCol w="867240"/>
                <a:gridCol w="5559840"/>
                <a:gridCol w="2550600"/>
              </a:tblGrid>
              <a:tr h="331560">
                <a:tc>
                  <a:txBody>
                    <a:bodyPr bIns="41400" lIns="82800" rIns="82800" tIns="41400" wrap="none"/>
                    <a:p>
                      <a:pPr>
                        <a:lnSpc>
                          <a:spcPct val="104000"/>
                        </a:lnSpc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TEMPO</a:t>
                      </a: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TEMA</a:t>
                      </a: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lang="pt-BR" sz="16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RESPONSÁVEL</a:t>
                      </a:r>
                      <a:endParaRPr/>
                    </a:p>
                  </a:txBody>
                  <a:tcPr/>
                </a:tc>
              </a:tr>
              <a:tr h="394200">
                <a:tc>
                  <a:txBody>
                    <a:bodyPr bIns="41400" lIns="82800" rIns="82800" tIns="41400" wrap="none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pt-BR" sz="15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14h00</a:t>
                      </a: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just">
                        <a:lnSpc>
                          <a:spcPct val="104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Abertura</a:t>
                      </a: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Secretaria Técnica</a:t>
                      </a:r>
                      <a:endParaRPr/>
                    </a:p>
                  </a:txBody>
                  <a:tcPr/>
                </a:tc>
              </a:tr>
              <a:tr h="1345680">
                <a:tc>
                  <a:txBody>
                    <a:bodyPr bIns="0" lIns="0" rIns="0" tIns="0" wrap="none"/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just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Ações propostas e realizadas no 2º semestre de 2016 </a:t>
                      </a: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Secretaria Técnica</a:t>
                      </a:r>
                      <a:endParaRPr/>
                    </a:p>
                  </a:txBody>
                  <a:tcPr/>
                </a:tc>
              </a:tr>
              <a:tr h="930960">
                <a:tc>
                  <a:tcPr/>
                </a:tc>
                <a:tc>
                  <a:txBody>
                    <a:bodyPr bIns="41400" lIns="82800" rIns="82800" tIns="41400" wrap="none"/>
                    <a:p>
                      <a:pPr algn="just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Ações propostas para o 1º semestre de 2017</a:t>
                      </a: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Secretaria Técnica</a:t>
                      </a: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</a:txBody>
                  <a:tcPr/>
                </a:tc>
              </a:tr>
              <a:tr h="1017720">
                <a:tc>
                  <a:txBody>
                    <a:bodyPr bIns="42120" lIns="81360" rIns="81360" tIns="42120" wrap="none"/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 bIns="42120" lIns="81360" rIns="81360" tIns="42120"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Assuntos Gerais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2120" lIns="81360" rIns="81360" tIns="42120" wrap="none"/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Secretaria Técnica</a:t>
                      </a: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</a:txBody>
                  <a:tcPr/>
                </a:tc>
              </a:tr>
              <a:tr h="1215360">
                <a:tc>
                  <a:txBody>
                    <a:bodyPr bIns="41400" lIns="82800" rIns="82800" tIns="230760" wrap="none"/>
                    <a:p>
                      <a:pPr>
                        <a:lnSpc>
                          <a:spcPct val="78000"/>
                        </a:lnSpc>
                      </a:pPr>
                      <a:endParaRPr/>
                    </a:p>
                    <a:p>
                      <a:pPr>
                        <a:lnSpc>
                          <a:spcPct val="78000"/>
                        </a:lnSpc>
                      </a:pPr>
                      <a:r>
                        <a:rPr b="1" lang="pt-BR" sz="15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17h00</a:t>
                      </a: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just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Encerramento</a:t>
                      </a:r>
                      <a:endParaRPr/>
                    </a:p>
                    <a:p>
                      <a:pPr algn="just">
                        <a:lnSpc>
                          <a:spcPct val="102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41400" lIns="82800" rIns="82800" tIns="41400" wrap="none"/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Secretaria Técnica</a:t>
                      </a: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2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dur="indefinite" id="1" nodeType="tmRoot" restart="never">
          <p:childTnLst>
            <p:seq>
              <p:cTn dur="indefinite"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1043640" y="1600200"/>
            <a:ext cx="748836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8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90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91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1739880"/>
            <a:ext cx="7776360" cy="3377880"/>
          </a:xfrm>
          <a:prstGeom prst="rect">
            <a:avLst/>
          </a:prstGeom>
        </p:spPr>
      </p:pic>
      <p:sp>
        <p:nvSpPr>
          <p:cNvPr id="192" name="CustomShape 4"/>
          <p:cNvSpPr/>
          <p:nvPr/>
        </p:nvSpPr>
        <p:spPr>
          <a:xfrm>
            <a:off x="2411640" y="5517360"/>
            <a:ext cx="444600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Stands das Secretarias de Governo do Estado.Foz do Iguaçu</a:t>
            </a:r>
            <a:r>
              <a:rPr lang="pt-BR">
                <a:solidFill>
                  <a:srgbClr val="000000"/>
                </a:solidFill>
                <a:latin typeface="Calibri"/>
              </a:rPr>
              <a:t>,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4600">
                <a:solidFill>
                  <a:srgbClr val="000000"/>
                </a:solidFill>
                <a:latin typeface="Calibri"/>
              </a:rPr>
              <a:t>1º Encontro de Prefeitos e Vice-prefeitos eleitos do Vale do Ivaí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33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3300">
                <a:solidFill>
                  <a:srgbClr val="000000"/>
                </a:solidFill>
                <a:latin typeface="Calibri"/>
              </a:rPr>
              <a:t>O 1º Encontro de Prefeitos e Vice-prefeitos eleitos do Vale do Ivaí’ teve o intuito para os novos gestores pensarem na estratégia de desenvolvimento econômico local e regional e tendo como meta a gestão pública empreendedora, incentivando ainda mais as micros e pequenas empresas.</a:t>
            </a:r>
            <a:endParaRPr/>
          </a:p>
        </p:txBody>
      </p:sp>
      <p:pic>
        <p:nvPicPr>
          <p:cNvPr descr="" id="1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96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200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01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80" y="1484640"/>
            <a:ext cx="8191080" cy="532836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0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205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06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2347920" y="1690920"/>
            <a:ext cx="4447800" cy="476208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0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210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11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640" y="2133000"/>
            <a:ext cx="4762080" cy="364788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AÇÕES PROPOSTAS PARA O 1º SEMESTRE DE 2017</a:t>
            </a:r>
            <a:endParaRPr/>
          </a:p>
        </p:txBody>
      </p:sp>
      <p:pic>
        <p:nvPicPr>
          <p:cNvPr descr="" id="21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218" name="CustomShape 3"/>
          <p:cNvSpPr/>
          <p:nvPr/>
        </p:nvSpPr>
        <p:spPr>
          <a:xfrm>
            <a:off x="395640" y="1556640"/>
            <a:ext cx="8496720" cy="648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Reestruturação dos Fóruns Regionais para Comitês Territoriais de Desenvolvimento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Acompanhar a Regulamentação da Lei Complementar Estadual nº 163/2013;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Encaminhar e acompanhar as tramitações dos Anteprojetos de Lei na Assembleia Legislativa do Paraná -  ALEP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Alterar o Regimento Interno do FOPEME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Elaboração em parceria com o SEBRAE/PR da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Cartilha de Orientação e Capacitação do Portal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Paranaense das Micro e Pequenas Empresas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Termo de Referência para a implantação do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Escritório de Compras Públicas nos municípios</a:t>
            </a:r>
            <a:endParaRPr/>
          </a:p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  <a:ea typeface="Arial;sans-serif"/>
              </a:rPr>
              <a:t>paranaenses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222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0" y="1600200"/>
            <a:ext cx="9143640" cy="5257440"/>
          </a:xfrm>
          <a:prstGeom prst="rect">
            <a:avLst/>
          </a:prstGeom>
        </p:spPr>
        <p:txBody>
          <a:bodyPr/>
          <a:p>
            <a:pPr algn="ctr">
              <a:lnSpc>
                <a:spcPct val="104000"/>
              </a:lnSpc>
            </a:pPr>
            <a:r>
              <a:rPr b="1" lang="pt-BR" sz="3000">
                <a:solidFill>
                  <a:srgbClr val="000000"/>
                </a:solidFill>
                <a:latin typeface="Calibri"/>
              </a:rPr>
              <a:t>Calendário 2016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34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I Reuniões Ordinárias: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. Fevereiro: 20   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. Maio:         22    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. Agosto:      21    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. Outubro:   23 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. O GAT se reunirá antes das Reuniões Ordinárias</a:t>
            </a:r>
            <a:endParaRPr/>
          </a:p>
          <a:p>
            <a:pPr>
              <a:lnSpc>
                <a:spcPct val="104000"/>
              </a:lnSpc>
            </a:pPr>
            <a:endParaRPr/>
          </a:p>
          <a:p>
            <a:pPr>
              <a:lnSpc>
                <a:spcPct val="104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II – Reuniões Plenárias: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. Julho: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     24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. Dezembro:  11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4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7688520" cy="117108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4000"/>
              </a:lnSpc>
            </a:pPr>
            <a:r>
              <a:rPr b="1" lang="pt-BR" sz="3400">
                <a:solidFill>
                  <a:srgbClr val="000000"/>
                </a:solidFill>
                <a:latin typeface="Calibri"/>
              </a:rPr>
              <a:t>OBRIGADO !</a:t>
            </a:r>
            <a:endParaRPr/>
          </a:p>
          <a:p>
            <a:pPr algn="ctr">
              <a:lnSpc>
                <a:spcPct val="104000"/>
              </a:lnSpc>
            </a:pPr>
            <a:endParaRPr/>
          </a:p>
          <a:p>
            <a:pPr algn="ctr">
              <a:lnSpc>
                <a:spcPct val="104000"/>
              </a:lnSpc>
            </a:pPr>
            <a:r>
              <a:rPr b="1" lang="pt-BR" sz="3400">
                <a:solidFill>
                  <a:srgbClr val="000000"/>
                </a:solidFill>
                <a:latin typeface="Calibri"/>
              </a:rPr>
              <a:t>Fórum Permanente das Microempresas e Empresas de Pequeno Porte do Estado do Paraná – FOPEME</a:t>
            </a:r>
            <a:endParaRPr/>
          </a:p>
          <a:p>
            <a:pPr algn="ctr">
              <a:lnSpc>
                <a:spcPct val="104000"/>
              </a:lnSpc>
            </a:pPr>
            <a:endParaRPr/>
          </a:p>
          <a:p>
            <a:pPr algn="ctr">
              <a:lnSpc>
                <a:spcPct val="104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Secretaria Técnica:</a:t>
            </a:r>
            <a:endParaRPr/>
          </a:p>
          <a:p>
            <a:pPr algn="ctr">
              <a:lnSpc>
                <a:spcPct val="104000"/>
              </a:lnSpc>
            </a:pPr>
            <a:endParaRPr/>
          </a:p>
          <a:p>
            <a:pPr>
              <a:lnSpc>
                <a:spcPct val="104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Ercílio Santinoni :         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erciliosantinoni@sepl.pr.gov.br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Mario José Doria da Fonseca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mdoria@sepl.pr.gov.br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César Reinaldo Rissete: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                        crissete@pr.sebrae.com.br </a:t>
            </a:r>
            <a:endParaRPr/>
          </a:p>
          <a:p>
            <a:pPr>
              <a:lnSpc>
                <a:spcPct val="104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Luis Marcelo Padilha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lpadilha@pr.sebrae.com.br</a:t>
            </a:r>
            <a:endParaRPr/>
          </a:p>
          <a:p>
            <a:pPr>
              <a:lnSpc>
                <a:spcPct val="104000"/>
              </a:lnSpc>
            </a:pPr>
            <a:endParaRPr/>
          </a:p>
          <a:p>
            <a:pPr>
              <a:lnSpc>
                <a:spcPct val="104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                                     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www.forumpme.pr.gov.br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7688520" cy="11710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AÇÕES PROPOSTAS PARA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2º SEMESTRE 2016</a:t>
            </a:r>
            <a:endParaRPr/>
          </a:p>
        </p:txBody>
      </p:sp>
      <p:pic>
        <p:nvPicPr>
          <p:cNvPr descr="" id="12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28" name="CustomShape 3"/>
          <p:cNvSpPr/>
          <p:nvPr/>
        </p:nvSpPr>
        <p:spPr>
          <a:xfrm>
            <a:off x="395640" y="1556640"/>
            <a:ext cx="8496720" cy="648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  <a:ea typeface="Arial;sans-serif"/>
              </a:rPr>
              <a:t>Dar continuidade na articulação e reestruturação dos Fóruns Regionais;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  <a:ea typeface="Arial;sans-serif"/>
              </a:rPr>
              <a:t>Acompanhar a Regulamentação da Lei Complementar Estadual nº 163/2013;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  <a:ea typeface="Arial;sans-serif"/>
              </a:rPr>
              <a:t>Encaminhar e acompanhar as tramitações dos Anteprojetos de Lei na Assembleia Legislativa do Paraná -  ALEP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3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31" name="CustomShape 2"/>
          <p:cNvSpPr/>
          <p:nvPr/>
        </p:nvSpPr>
        <p:spPr>
          <a:xfrm>
            <a:off x="467640" y="1700640"/>
            <a:ext cx="8280720" cy="5697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ACORDO TRBUNAL DE CONTAS, FOPEME E SEBRAE/PR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Continuar com os cursos de Capacitação em Compras Públicas, conforme Acordo de Cooperação Técnica entre o FOPEME, TCE/PR e SEBRAE/PR,  os quais deverão ser ofertados também no formato à distância.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Elaborar Manual de Orientação em Licitações (TCE/SEBRAE/FOPEME)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179640" y="1600200"/>
            <a:ext cx="850680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35" name="CustomShape 3"/>
          <p:cNvSpPr/>
          <p:nvPr/>
        </p:nvSpPr>
        <p:spPr>
          <a:xfrm>
            <a:off x="395640" y="1556640"/>
            <a:ext cx="8496720" cy="307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CustomShape 4"/>
          <p:cNvSpPr/>
          <p:nvPr/>
        </p:nvSpPr>
        <p:spPr>
          <a:xfrm>
            <a:off x="179640" y="1917000"/>
            <a:ext cx="8964000" cy="13701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  <a:ea typeface="Arial;sans-serif"/>
              </a:rPr>
              <a:t>Elaboração em parceria com o SEBRAE/PR da Cartilha de Orientação e Capacitação do Portal Paranaense das Micro e Pequenas Empresas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40" name="CustomShape 3"/>
          <p:cNvSpPr/>
          <p:nvPr/>
        </p:nvSpPr>
        <p:spPr>
          <a:xfrm>
            <a:off x="467640" y="1700640"/>
            <a:ext cx="8280720" cy="5942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SESSÃO DE NEGÓCIOS  EM PARCERIA COM O SEBRAE/PR E REUNIÃO DO FOPEME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ANDIRÁ  -  26 E 27 DE JULHO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FOZ DO IGUAÇU - AGOSTO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APUCARANA - SETEMBRO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CASCAVEL - OUTUBRO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LONDRINA - NOVEMBRO DURANTE A SEMANA DA MPE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MARINGÁ - NOVEMBRO DURANTE A SEMANA DA MPE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LITORAL - NOVEMBRO DURANTE A SEMANA DA MPE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CURITIBA - NOVEMBRO DURANTE A SEMANA DA MPE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4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  <p:sp>
        <p:nvSpPr>
          <p:cNvPr id="144" name="CustomShape 3"/>
          <p:cNvSpPr/>
          <p:nvPr/>
        </p:nvSpPr>
        <p:spPr>
          <a:xfrm>
            <a:off x="467640" y="1700640"/>
            <a:ext cx="8280720" cy="2284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45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640" y="1628640"/>
            <a:ext cx="4680000" cy="52290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AÇÕES REALIZADAS  NO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2º SEMESTRE 2016</a:t>
            </a:r>
            <a:endParaRPr/>
          </a:p>
        </p:txBody>
      </p:sp>
      <p:pic>
        <p:nvPicPr>
          <p:cNvPr descr="" id="1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260640"/>
            <a:ext cx="8424720" cy="117108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