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50"/>
  </p:notesMasterIdLst>
  <p:handoutMasterIdLst>
    <p:handoutMasterId r:id="rId51"/>
  </p:handoutMasterIdLst>
  <p:sldIdLst>
    <p:sldId id="342" r:id="rId2"/>
    <p:sldId id="379" r:id="rId3"/>
    <p:sldId id="264" r:id="rId4"/>
    <p:sldId id="302" r:id="rId5"/>
    <p:sldId id="259" r:id="rId6"/>
    <p:sldId id="346" r:id="rId7"/>
    <p:sldId id="343" r:id="rId8"/>
    <p:sldId id="370" r:id="rId9"/>
    <p:sldId id="371" r:id="rId10"/>
    <p:sldId id="372" r:id="rId11"/>
    <p:sldId id="300" r:id="rId12"/>
    <p:sldId id="354" r:id="rId13"/>
    <p:sldId id="356" r:id="rId14"/>
    <p:sldId id="355" r:id="rId15"/>
    <p:sldId id="358" r:id="rId16"/>
    <p:sldId id="329" r:id="rId17"/>
    <p:sldId id="373" r:id="rId18"/>
    <p:sldId id="301" r:id="rId19"/>
    <p:sldId id="331" r:id="rId20"/>
    <p:sldId id="374" r:id="rId21"/>
    <p:sldId id="375" r:id="rId22"/>
    <p:sldId id="376" r:id="rId23"/>
    <p:sldId id="377" r:id="rId24"/>
    <p:sldId id="378" r:id="rId25"/>
    <p:sldId id="299" r:id="rId26"/>
    <p:sldId id="325" r:id="rId27"/>
    <p:sldId id="359" r:id="rId28"/>
    <p:sldId id="360" r:id="rId29"/>
    <p:sldId id="361" r:id="rId30"/>
    <p:sldId id="280" r:id="rId31"/>
    <p:sldId id="366" r:id="rId32"/>
    <p:sldId id="362" r:id="rId33"/>
    <p:sldId id="367" r:id="rId34"/>
    <p:sldId id="363" r:id="rId35"/>
    <p:sldId id="345" r:id="rId36"/>
    <p:sldId id="353" r:id="rId37"/>
    <p:sldId id="351" r:id="rId38"/>
    <p:sldId id="352" r:id="rId39"/>
    <p:sldId id="303" r:id="rId40"/>
    <p:sldId id="335" r:id="rId41"/>
    <p:sldId id="341" r:id="rId42"/>
    <p:sldId id="347" r:id="rId43"/>
    <p:sldId id="337" r:id="rId44"/>
    <p:sldId id="348" r:id="rId45"/>
    <p:sldId id="339" r:id="rId46"/>
    <p:sldId id="349" r:id="rId47"/>
    <p:sldId id="350" r:id="rId48"/>
    <p:sldId id="320" r:id="rId49"/>
  </p:sldIdLst>
  <p:sldSz cx="6858000" cy="5143500"/>
  <p:notesSz cx="6797675" cy="9928225"/>
  <p:defaultTex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6" userDrawn="1">
          <p15:clr>
            <a:srgbClr val="A4A3A4"/>
          </p15:clr>
        </p15:guide>
        <p15:guide id="43" orient="horz" pos="146" userDrawn="1">
          <p15:clr>
            <a:srgbClr val="A4A3A4"/>
          </p15:clr>
        </p15:guide>
        <p15:guide id="45" orient="horz" pos="32" userDrawn="1">
          <p15:clr>
            <a:srgbClr val="A4A3A4"/>
          </p15:clr>
        </p15:guide>
        <p15:guide id="46" pos="96" userDrawn="1">
          <p15:clr>
            <a:srgbClr val="A4A3A4"/>
          </p15:clr>
        </p15:guide>
        <p15:guide id="52" pos="4224" userDrawn="1">
          <p15:clr>
            <a:srgbClr val="A4A3A4"/>
          </p15:clr>
        </p15:guide>
        <p15:guide id="54" pos="187" userDrawn="1">
          <p15:clr>
            <a:srgbClr val="A4A3A4"/>
          </p15:clr>
        </p15:guide>
        <p15:guide id="62" pos="4315" userDrawn="1">
          <p15:clr>
            <a:srgbClr val="A4A3A4"/>
          </p15:clr>
        </p15:guide>
        <p15:guide id="63" orient="horz" pos="3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a Correia Monteiro" initials="JCM" lastIdx="10" clrIdx="0"/>
  <p:cmAuthor id="2" name="Renata da Silva Vilar" initials="RdSV" lastIdx="168" clrIdx="1"/>
  <p:cmAuthor id="3" name="Erika Kuchauskas Mariano da Silva" initials="EKMdS"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A4A"/>
    <a:srgbClr val="378979"/>
    <a:srgbClr val="DDDDD6"/>
    <a:srgbClr val="5B9BD5"/>
    <a:srgbClr val="DC5F4C"/>
    <a:srgbClr val="CFE4E0"/>
    <a:srgbClr val="595959"/>
    <a:srgbClr val="A6A7A1"/>
    <a:srgbClr val="953321"/>
    <a:srgbClr val="6423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AB6BA-9249-4BDF-B56A-9D8B2E1337D2}" v="1" dt="2019-06-26T16:26:07.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68" autoAdjust="0"/>
    <p:restoredTop sz="89868" autoAdjust="0"/>
  </p:normalViewPr>
  <p:slideViewPr>
    <p:cSldViewPr snapToGrid="0" showGuides="1">
      <p:cViewPr varScale="1">
        <p:scale>
          <a:sx n="109" d="100"/>
          <a:sy n="109" d="100"/>
        </p:scale>
        <p:origin x="1781" y="101"/>
      </p:cViewPr>
      <p:guideLst>
        <p:guide/>
        <p:guide orient="horz" pos="146"/>
        <p:guide orient="horz" pos="32"/>
        <p:guide pos="96"/>
        <p:guide pos="4224"/>
        <p:guide pos="187"/>
        <p:guide pos="4315"/>
        <p:guide orient="horz" pos="3240"/>
      </p:guideLst>
    </p:cSldViewPr>
  </p:slideViewPr>
  <p:outlineViewPr>
    <p:cViewPr>
      <p:scale>
        <a:sx n="33" d="100"/>
        <a:sy n="33" d="100"/>
      </p:scale>
      <p:origin x="0" y="-4032"/>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Doria" userId="885ab2309d2c0d20" providerId="LiveId" clId="{B94AB6BA-9249-4BDF-B56A-9D8B2E1337D2}"/>
    <pc:docChg chg="modSld sldOrd">
      <pc:chgData name="Mario Doria" userId="885ab2309d2c0d20" providerId="LiveId" clId="{B94AB6BA-9249-4BDF-B56A-9D8B2E1337D2}" dt="2019-06-26T16:26:07.905" v="0"/>
      <pc:docMkLst>
        <pc:docMk/>
      </pc:docMkLst>
      <pc:sldChg chg="ord">
        <pc:chgData name="Mario Doria" userId="885ab2309d2c0d20" providerId="LiveId" clId="{B94AB6BA-9249-4BDF-B56A-9D8B2E1337D2}" dt="2019-06-26T16:26:07.905" v="0"/>
        <pc:sldMkLst>
          <pc:docMk/>
          <pc:sldMk cId="0"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7424373-9474-4B8B-B54F-3CDC6970FA47}" type="datetimeFigureOut">
              <a:rPr lang="pt-BR" smtClean="0"/>
              <a:t>26/06/2019</a:t>
            </a:fld>
            <a:endParaRPr lang="pt-BR"/>
          </a:p>
        </p:txBody>
      </p:sp>
      <p:sp>
        <p:nvSpPr>
          <p:cNvPr id="4" name="Espaço Reservado para Rodapé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373FC87-DB7E-45C8-95F2-230581687BC9}" type="slidenum">
              <a:rPr lang="pt-BR" smtClean="0"/>
              <a:t>‹nº›</a:t>
            </a:fld>
            <a:endParaRPr lang="pt-BR"/>
          </a:p>
        </p:txBody>
      </p:sp>
    </p:spTree>
    <p:extLst>
      <p:ext uri="{BB962C8B-B14F-4D97-AF65-F5344CB8AC3E}">
        <p14:creationId xmlns:p14="http://schemas.microsoft.com/office/powerpoint/2010/main" val="196555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0302694-BC10-4057-87B9-4B62F7076DA1}" type="datetimeFigureOut">
              <a:rPr lang="pt-BR" smtClean="0"/>
              <a:t>26/06/2019</a:t>
            </a:fld>
            <a:endParaRPr lang="pt-BR"/>
          </a:p>
        </p:txBody>
      </p:sp>
      <p:sp>
        <p:nvSpPr>
          <p:cNvPr id="4" name="Espaço Reservado para Imagem de Sli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A85D915-6812-4277-BA9F-FAA20581E9DC}" type="slidenum">
              <a:rPr lang="pt-BR" smtClean="0"/>
              <a:t>‹nº›</a:t>
            </a:fld>
            <a:endParaRPr lang="pt-BR"/>
          </a:p>
        </p:txBody>
      </p:sp>
    </p:spTree>
    <p:extLst>
      <p:ext uri="{BB962C8B-B14F-4D97-AF65-F5344CB8AC3E}">
        <p14:creationId xmlns:p14="http://schemas.microsoft.com/office/powerpoint/2010/main" val="1869131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8F64C855-7A53-4BEC-951C-BC08ECCB3F57}" type="slidenum">
              <a:rPr lang="pt-BR"/>
              <a:pPr/>
              <a:t>2</a:t>
            </a:fld>
            <a:endParaRPr lang="pt-BR"/>
          </a:p>
        </p:txBody>
      </p:sp>
      <p:sp>
        <p:nvSpPr>
          <p:cNvPr id="21505" name="Rectangle 1"/>
          <p:cNvSpPr txBox="1">
            <a:spLocks noGrp="1" noRot="1" noChangeAspect="1" noChangeArrowheads="1"/>
          </p:cNvSpPr>
          <p:nvPr>
            <p:ph type="sldImg"/>
          </p:nvPr>
        </p:nvSpPr>
        <p:spPr bwMode="auto">
          <a:xfrm>
            <a:off x="917575" y="754063"/>
            <a:ext cx="4960938" cy="37211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pt-BR"/>
          </a:p>
        </p:txBody>
      </p:sp>
    </p:spTree>
    <p:extLst>
      <p:ext uri="{BB962C8B-B14F-4D97-AF65-F5344CB8AC3E}">
        <p14:creationId xmlns:p14="http://schemas.microsoft.com/office/powerpoint/2010/main" val="353862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8F64C855-7A53-4BEC-951C-BC08ECCB3F57}" type="slidenum">
              <a:rPr lang="pt-BR"/>
              <a:pPr/>
              <a:t>5</a:t>
            </a:fld>
            <a:endParaRPr lang="pt-BR"/>
          </a:p>
        </p:txBody>
      </p:sp>
      <p:sp>
        <p:nvSpPr>
          <p:cNvPr id="21505" name="Rectangle 1"/>
          <p:cNvSpPr txBox="1">
            <a:spLocks noGrp="1" noRot="1" noChangeAspect="1" noChangeArrowheads="1"/>
          </p:cNvSpPr>
          <p:nvPr>
            <p:ph type="sldImg"/>
          </p:nvPr>
        </p:nvSpPr>
        <p:spPr bwMode="auto">
          <a:xfrm>
            <a:off x="917575" y="754063"/>
            <a:ext cx="4960938" cy="37211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79482" y="4714969"/>
            <a:ext cx="5438711" cy="4467355"/>
          </a:xfrm>
          <a:prstGeom prst="rect">
            <a:avLst/>
          </a:prstGeom>
          <a:noFill/>
          <a:ln cap="flat">
            <a:round/>
            <a:headEnd/>
            <a:tailEnd/>
          </a:ln>
        </p:spPr>
        <p:txBody>
          <a:bodyPr wrap="none" anchor="ct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pic>
        <p:nvPicPr>
          <p:cNvPr id="9" name="Imagem 8">
            <a:extLst>
              <a:ext uri="{FF2B5EF4-FFF2-40B4-BE49-F238E27FC236}">
                <a16:creationId xmlns:a16="http://schemas.microsoft.com/office/drawing/2014/main" id="{94D45951-4530-4C63-93B2-16B451955464}"/>
              </a:ext>
            </a:extLst>
          </p:cNvPr>
          <p:cNvPicPr>
            <a:picLocks noChangeAspect="1"/>
          </p:cNvPicPr>
          <p:nvPr userDrawn="1"/>
        </p:nvPicPr>
        <p:blipFill>
          <a:blip r:embed="rId2"/>
          <a:stretch>
            <a:fillRect/>
          </a:stretch>
        </p:blipFill>
        <p:spPr>
          <a:xfrm>
            <a:off x="4378036" y="4717418"/>
            <a:ext cx="2466109" cy="426081"/>
          </a:xfrm>
          <a:prstGeom prst="rect">
            <a:avLst/>
          </a:prstGeom>
        </p:spPr>
      </p:pic>
    </p:spTree>
    <p:extLst>
      <p:ext uri="{BB962C8B-B14F-4D97-AF65-F5344CB8AC3E}">
        <p14:creationId xmlns:p14="http://schemas.microsoft.com/office/powerpoint/2010/main" val="936190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991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273846"/>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9" y="273846"/>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6918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342360" y="205222"/>
            <a:ext cx="6159240" cy="846809"/>
          </a:xfrm>
        </p:spPr>
        <p:txBody>
          <a:bodyPr/>
          <a:lstStyle/>
          <a:p>
            <a:r>
              <a:rPr lang="pt-BR"/>
              <a:t>Clique para editar o estilo do título mestre</a:t>
            </a:r>
          </a:p>
        </p:txBody>
      </p:sp>
      <p:sp>
        <p:nvSpPr>
          <p:cNvPr id="3" name="Espaço Reservado para Data 2"/>
          <p:cNvSpPr>
            <a:spLocks noGrp="1"/>
          </p:cNvSpPr>
          <p:nvPr>
            <p:ph type="dt" idx="10"/>
          </p:nvPr>
        </p:nvSpPr>
        <p:spPr>
          <a:xfrm>
            <a:off x="342360" y="4685532"/>
            <a:ext cx="1585440" cy="342396"/>
          </a:xfrm>
        </p:spPr>
        <p:txBody>
          <a:bodyPr/>
          <a:lstStyle>
            <a:lvl1pPr>
              <a:defRPr/>
            </a:lvl1pPr>
          </a:lstStyle>
          <a:p>
            <a:endParaRPr lang="pt-BR"/>
          </a:p>
        </p:txBody>
      </p:sp>
      <p:sp>
        <p:nvSpPr>
          <p:cNvPr id="4" name="Espaço Reservado para Rodapé 3"/>
          <p:cNvSpPr>
            <a:spLocks noGrp="1"/>
          </p:cNvSpPr>
          <p:nvPr>
            <p:ph type="ftr" idx="11"/>
          </p:nvPr>
        </p:nvSpPr>
        <p:spPr>
          <a:xfrm>
            <a:off x="2345760" y="4685532"/>
            <a:ext cx="2162160" cy="342396"/>
          </a:xfrm>
        </p:spPr>
        <p:txBody>
          <a:bodyPr/>
          <a:lstStyle>
            <a:lvl1pPr>
              <a:defRPr/>
            </a:lvl1pPr>
          </a:lstStyle>
          <a:p>
            <a:endParaRPr lang="pt-BR"/>
          </a:p>
        </p:txBody>
      </p:sp>
      <p:sp>
        <p:nvSpPr>
          <p:cNvPr id="5" name="Espaço Reservado para Número de Slide 4"/>
          <p:cNvSpPr>
            <a:spLocks noGrp="1"/>
          </p:cNvSpPr>
          <p:nvPr>
            <p:ph type="sldNum" idx="12"/>
          </p:nvPr>
        </p:nvSpPr>
        <p:spPr>
          <a:xfrm>
            <a:off x="4917240" y="4685532"/>
            <a:ext cx="1585440" cy="342396"/>
          </a:xfrm>
        </p:spPr>
        <p:txBody>
          <a:bodyPr/>
          <a:lstStyle>
            <a:lvl1pPr>
              <a:defRPr/>
            </a:lvl1pPr>
          </a:lstStyle>
          <a:p>
            <a:fld id="{08803BC8-6707-4BAC-AD48-0BBB21E9AAA4}" type="slidenum">
              <a:rPr lang="pt-BR"/>
              <a:pPr/>
              <a:t>‹nº›</a:t>
            </a:fld>
            <a:endParaRPr lang="pt-BR"/>
          </a:p>
        </p:txBody>
      </p:sp>
    </p:spTree>
    <p:extLst>
      <p:ext uri="{BB962C8B-B14F-4D97-AF65-F5344CB8AC3E}">
        <p14:creationId xmlns:p14="http://schemas.microsoft.com/office/powerpoint/2010/main" val="269200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71420" y="273780"/>
            <a:ext cx="5914823" cy="994140"/>
          </a:xfrm>
          <a:prstGeom prst="rect">
            <a:avLst/>
          </a:prstGeom>
        </p:spPr>
        <p:txBody>
          <a:bodyPr wrap="none" lIns="0" tIns="0" rIns="0" bIns="0" anchor="ctr"/>
          <a:lstStyle/>
          <a:p>
            <a:endParaRPr/>
          </a:p>
        </p:txBody>
      </p:sp>
      <p:sp>
        <p:nvSpPr>
          <p:cNvPr id="6" name="PlaceHolder 2"/>
          <p:cNvSpPr>
            <a:spLocks noGrp="1"/>
          </p:cNvSpPr>
          <p:nvPr>
            <p:ph type="subTitle"/>
          </p:nvPr>
        </p:nvSpPr>
        <p:spPr>
          <a:xfrm>
            <a:off x="471420" y="1369170"/>
            <a:ext cx="5914823" cy="3263490"/>
          </a:xfrm>
          <a:prstGeom prst="rect">
            <a:avLst/>
          </a:prstGeom>
        </p:spPr>
        <p:txBody>
          <a:bodyPr wrap="none" lIns="0" tIns="0" rIns="0" bIns="0" anchor="ctr"/>
          <a:lstStyle/>
          <a:p>
            <a:pPr algn="ctr"/>
            <a:endParaRPr dirty="0"/>
          </a:p>
        </p:txBody>
      </p:sp>
      <p:pic>
        <p:nvPicPr>
          <p:cNvPr id="8" name="Imagem 7">
            <a:extLst>
              <a:ext uri="{FF2B5EF4-FFF2-40B4-BE49-F238E27FC236}">
                <a16:creationId xmlns:a16="http://schemas.microsoft.com/office/drawing/2014/main" id="{D63E7AAF-4329-4E10-96FF-DEC262945E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09276" y="4677984"/>
            <a:ext cx="239373" cy="392415"/>
          </a:xfrm>
          <a:prstGeom prst="rect">
            <a:avLst/>
          </a:prstGeom>
        </p:spPr>
      </p:pic>
      <p:sp>
        <p:nvSpPr>
          <p:cNvPr id="9" name="CaixaDeTexto 8">
            <a:extLst>
              <a:ext uri="{FF2B5EF4-FFF2-40B4-BE49-F238E27FC236}">
                <a16:creationId xmlns:a16="http://schemas.microsoft.com/office/drawing/2014/main" id="{A237850D-3565-4470-B2EF-E9970874D358}"/>
              </a:ext>
            </a:extLst>
          </p:cNvPr>
          <p:cNvSpPr txBox="1"/>
          <p:nvPr userDrawn="1"/>
        </p:nvSpPr>
        <p:spPr>
          <a:xfrm>
            <a:off x="4611667" y="4677985"/>
            <a:ext cx="1768434" cy="334835"/>
          </a:xfrm>
          <a:prstGeom prst="rect">
            <a:avLst/>
          </a:prstGeom>
          <a:noFill/>
        </p:spPr>
        <p:txBody>
          <a:bodyPr wrap="none" rtlCol="0">
            <a:spAutoFit/>
          </a:bodyPr>
          <a:lstStyle/>
          <a:p>
            <a:pPr algn="r"/>
            <a:r>
              <a:rPr lang="pt-BR" sz="788" dirty="0">
                <a:solidFill>
                  <a:schemeClr val="accent3">
                    <a:lumMod val="75000"/>
                  </a:schemeClr>
                </a:solidFill>
              </a:rPr>
              <a:t>Secretaria do</a:t>
            </a:r>
          </a:p>
          <a:p>
            <a:pPr algn="r"/>
            <a:r>
              <a:rPr lang="pt-BR" sz="788" dirty="0"/>
              <a:t>Planejamento e Projetos Estruturantes</a:t>
            </a:r>
          </a:p>
        </p:txBody>
      </p:sp>
    </p:spTree>
    <p:extLst>
      <p:ext uri="{BB962C8B-B14F-4D97-AF65-F5344CB8AC3E}">
        <p14:creationId xmlns:p14="http://schemas.microsoft.com/office/powerpoint/2010/main" val="387285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pic>
        <p:nvPicPr>
          <p:cNvPr id="7" name="Imagem 6">
            <a:extLst>
              <a:ext uri="{FF2B5EF4-FFF2-40B4-BE49-F238E27FC236}">
                <a16:creationId xmlns:a16="http://schemas.microsoft.com/office/drawing/2014/main" id="{2CCCCCE9-0B0C-4D7E-851F-BF2197C9E189}"/>
              </a:ext>
            </a:extLst>
          </p:cNvPr>
          <p:cNvPicPr>
            <a:picLocks noChangeAspect="1"/>
          </p:cNvPicPr>
          <p:nvPr userDrawn="1"/>
        </p:nvPicPr>
        <p:blipFill>
          <a:blip r:embed="rId2"/>
          <a:stretch>
            <a:fillRect/>
          </a:stretch>
        </p:blipFill>
        <p:spPr>
          <a:xfrm>
            <a:off x="4484544" y="4726998"/>
            <a:ext cx="2345748" cy="405286"/>
          </a:xfrm>
          <a:prstGeom prst="rect">
            <a:avLst/>
          </a:prstGeom>
        </p:spPr>
      </p:pic>
    </p:spTree>
    <p:extLst>
      <p:ext uri="{BB962C8B-B14F-4D97-AF65-F5344CB8AC3E}">
        <p14:creationId xmlns:p14="http://schemas.microsoft.com/office/powerpoint/2010/main" val="317079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1282307"/>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7" y="3442099"/>
            <a:ext cx="5915025" cy="1125140"/>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657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997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7"/>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1260872"/>
            <a:ext cx="2915543"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1878807"/>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0575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4472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6037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740572"/>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2"/>
            <a:ext cx="2211884"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7249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740572"/>
            <a:ext cx="3471863"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2"/>
            <a:ext cx="2211884"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833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95C98CD-4008-4D12-8816-035C6DDF6F1B}" type="datetimeFigureOut">
              <a:rPr lang="pt-BR" smtClean="0">
                <a:solidFill>
                  <a:prstClr val="black">
                    <a:tint val="75000"/>
                  </a:prstClr>
                </a:solidFill>
              </a:rPr>
              <a:pPr/>
              <a:t>26/06/2019</a:t>
            </a:fld>
            <a:endParaRPr lang="pt-BR">
              <a:solidFill>
                <a:prstClr val="black">
                  <a:tint val="75000"/>
                </a:prstClr>
              </a:solidFill>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4391331-691E-4359-986B-8F700DC2525B}"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919704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ortalpme.pr.gov.b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BE8D0F5-135F-42DC-8ACD-3AC35297FF1C}"/>
              </a:ext>
            </a:extLst>
          </p:cNvPr>
          <p:cNvPicPr>
            <a:picLocks noChangeAspect="1"/>
          </p:cNvPicPr>
          <p:nvPr/>
        </p:nvPicPr>
        <p:blipFill>
          <a:blip r:embed="rId2" cstate="print"/>
          <a:stretch>
            <a:fillRect/>
          </a:stretch>
        </p:blipFill>
        <p:spPr>
          <a:xfrm>
            <a:off x="70761" y="127305"/>
            <a:ext cx="5713435" cy="962940"/>
          </a:xfrm>
          <a:prstGeom prst="rect">
            <a:avLst/>
          </a:prstGeom>
        </p:spPr>
      </p:pic>
      <p:sp>
        <p:nvSpPr>
          <p:cNvPr id="6" name="Retângulo 5">
            <a:extLst>
              <a:ext uri="{FF2B5EF4-FFF2-40B4-BE49-F238E27FC236}">
                <a16:creationId xmlns:a16="http://schemas.microsoft.com/office/drawing/2014/main" id="{72D9AB45-263C-4377-8E43-D04863CD002E}"/>
              </a:ext>
            </a:extLst>
          </p:cNvPr>
          <p:cNvSpPr>
            <a:spLocks noChangeAspect="1"/>
          </p:cNvSpPr>
          <p:nvPr/>
        </p:nvSpPr>
        <p:spPr>
          <a:xfrm rot="20622771">
            <a:off x="5447015" y="190959"/>
            <a:ext cx="1047841" cy="294312"/>
          </a:xfrm>
          <a:prstGeom prst="rect">
            <a:avLst/>
          </a:prstGeom>
          <a:noFill/>
        </p:spPr>
        <p:txBody>
          <a:bodyPr wrap="square" lIns="51435" tIns="25718" rIns="51435" bIns="25718">
            <a:spAutoFit/>
          </a:bodyPr>
          <a:lstStyle/>
          <a:p>
            <a:pPr algn="ctr"/>
            <a:r>
              <a:rPr lang="pt-BR" sz="1575" b="1"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
        <p:nvSpPr>
          <p:cNvPr id="8" name="Espaço Reservado para Conteúdo 4">
            <a:extLst>
              <a:ext uri="{FF2B5EF4-FFF2-40B4-BE49-F238E27FC236}">
                <a16:creationId xmlns:a16="http://schemas.microsoft.com/office/drawing/2014/main" id="{416B68D5-6D2E-46ED-8568-015B8646D0C8}"/>
              </a:ext>
            </a:extLst>
          </p:cNvPr>
          <p:cNvSpPr>
            <a:spLocks noGrp="1"/>
          </p:cNvSpPr>
          <p:nvPr/>
        </p:nvSpPr>
        <p:spPr>
          <a:xfrm>
            <a:off x="284872" y="1652953"/>
            <a:ext cx="5841609" cy="25532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75000"/>
              </a:lnSpc>
              <a:spcBef>
                <a:spcPts val="544"/>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800" b="1" dirty="0">
              <a:solidFill>
                <a:srgbClr val="1F497D"/>
              </a:solidFill>
              <a:latin typeface="Arial" panose="020B0604020202020204" pitchFamily="34" charset="0"/>
              <a:cs typeface="Arial" panose="020B0604020202020204" pitchFamily="34" charset="0"/>
            </a:endParaRP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1800" b="1" dirty="0">
                <a:latin typeface="Arial" panose="020B0604020202020204" pitchFamily="34" charset="0"/>
                <a:cs typeface="Arial" panose="020B0604020202020204" pitchFamily="34" charset="0"/>
              </a:rPr>
              <a:t>21ª REUNIÃO PLENÁRIA</a:t>
            </a:r>
            <a:r>
              <a:rPr lang="pt-BR" sz="1800" b="1" dirty="0">
                <a:latin typeface="Arial" panose="020B0604020202020204" pitchFamily="34" charset="0"/>
                <a:cs typeface="Arial" panose="020B0604020202020204" pitchFamily="34" charset="0"/>
              </a:rPr>
              <a:t> </a:t>
            </a: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800" b="1" dirty="0">
              <a:latin typeface="Arial" panose="020B0604020202020204" pitchFamily="34" charset="0"/>
              <a:cs typeface="Arial" panose="020B0604020202020204" pitchFamily="34" charset="0"/>
            </a:endParaRP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800" b="1" dirty="0">
                <a:latin typeface="Arial" panose="020B0604020202020204" pitchFamily="34" charset="0"/>
                <a:cs typeface="Arial" panose="020B0604020202020204" pitchFamily="34" charset="0"/>
              </a:rPr>
              <a:t>26/06/2019</a:t>
            </a: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800" b="1" dirty="0">
              <a:latin typeface="Arial" panose="020B0604020202020204" pitchFamily="34" charset="0"/>
              <a:cs typeface="Arial" panose="020B0604020202020204" pitchFamily="34" charset="0"/>
            </a:endParaRPr>
          </a:p>
          <a:p>
            <a:pPr algn="ctr" eaLnBrk="0">
              <a:lnSpc>
                <a:spcPct val="75000"/>
              </a:lnSpc>
              <a:spcBef>
                <a:spcPts val="544"/>
              </a:spcBef>
              <a:spcAft>
                <a:spcPts val="1168"/>
              </a:spcAft>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800" b="1" dirty="0">
                <a:latin typeface="Arial" panose="020B0604020202020204" pitchFamily="34" charset="0"/>
                <a:cs typeface="Arial" panose="020B0604020202020204" pitchFamily="34" charset="0"/>
              </a:rPr>
              <a:t>CURITIBA – PR</a:t>
            </a:r>
            <a:endParaRPr lang="pt-BR" sz="1800" b="1" dirty="0">
              <a:solidFill>
                <a:srgbClr val="376092"/>
              </a:solidFill>
              <a:latin typeface="Arial" panose="020B0604020202020204" pitchFamily="34" charset="0"/>
              <a:cs typeface="Arial" panose="020B0604020202020204" pitchFamily="34" charset="0"/>
            </a:endParaRPr>
          </a:p>
          <a:p>
            <a:pPr algn="ctr">
              <a:lnSpc>
                <a:spcPct val="75000"/>
              </a:lnSpc>
              <a:spcBef>
                <a:spcPts val="408"/>
              </a:spcBef>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800" b="1" dirty="0">
              <a:solidFill>
                <a:srgbClr val="376092"/>
              </a:solidFill>
              <a:latin typeface="Arial" panose="020B0604020202020204" pitchFamily="34" charset="0"/>
              <a:cs typeface="Arial" panose="020B0604020202020204" pitchFamily="34" charset="0"/>
            </a:endParaRPr>
          </a:p>
          <a:p>
            <a:pPr>
              <a:buNone/>
            </a:pPr>
            <a:endParaRPr lang="pt-BR" sz="1800" dirty="0"/>
          </a:p>
        </p:txBody>
      </p:sp>
    </p:spTree>
    <p:extLst>
      <p:ext uri="{BB962C8B-B14F-4D97-AF65-F5344CB8AC3E}">
        <p14:creationId xmlns:p14="http://schemas.microsoft.com/office/powerpoint/2010/main" val="165088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D5834F4-827A-4693-9A7C-F2E6A5A0B0BD}"/>
              </a:ext>
            </a:extLst>
          </p:cNvPr>
          <p:cNvSpPr/>
          <p:nvPr/>
        </p:nvSpPr>
        <p:spPr>
          <a:xfrm>
            <a:off x="106173" y="817591"/>
            <a:ext cx="6237693" cy="4478149"/>
          </a:xfrm>
          <a:prstGeom prst="rect">
            <a:avLst/>
          </a:prstGeom>
        </p:spPr>
        <p:txBody>
          <a:bodyPr wrap="square">
            <a:spAutoFit/>
          </a:bodyPr>
          <a:lstStyle/>
          <a:p>
            <a:r>
              <a:rPr lang="pt-BR" sz="1900" b="1" dirty="0">
                <a:latin typeface="Calibri" panose="020F0502020204030204" pitchFamily="34" charset="0"/>
                <a:ea typeface="Times New Roman" panose="02020603050405020304" pitchFamily="18" charset="0"/>
              </a:rPr>
              <a:t>Demanda:</a:t>
            </a:r>
          </a:p>
          <a:p>
            <a:r>
              <a:rPr lang="pt-BR" sz="1900" dirty="0">
                <a:latin typeface="Calibri" panose="020F0502020204030204" pitchFamily="34" charset="0"/>
                <a:ea typeface="Times New Roman" panose="02020603050405020304" pitchFamily="18" charset="0"/>
              </a:rPr>
              <a:t>Incluir no sistema integrador a renovação online das licenças previas (Saúde, Meio Ambiente </a:t>
            </a:r>
            <a:r>
              <a:rPr lang="pt-BR" sz="1900" dirty="0" err="1">
                <a:latin typeface="Calibri" panose="020F0502020204030204" pitchFamily="34" charset="0"/>
                <a:ea typeface="Times New Roman" panose="02020603050405020304" pitchFamily="18" charset="0"/>
              </a:rPr>
              <a:t>etc</a:t>
            </a:r>
            <a:r>
              <a:rPr lang="pt-BR" sz="1900" dirty="0">
                <a:latin typeface="Calibri" panose="020F0502020204030204" pitchFamily="34" charset="0"/>
                <a:ea typeface="Times New Roman" panose="02020603050405020304" pitchFamily="18" charset="0"/>
              </a:rPr>
              <a:t>) via Empresa Fácil.</a:t>
            </a:r>
          </a:p>
          <a:p>
            <a:r>
              <a:rPr lang="pt-BR" sz="1900" b="1" dirty="0">
                <a:latin typeface="Calibri" panose="020F0502020204030204" pitchFamily="34" charset="0"/>
                <a:ea typeface="Times New Roman" panose="02020603050405020304" pitchFamily="18" charset="0"/>
              </a:rPr>
              <a:t>Ação a ser encaminhada:</a:t>
            </a:r>
          </a:p>
          <a:p>
            <a:r>
              <a:rPr lang="pt-BR" sz="1900" dirty="0" err="1">
                <a:latin typeface="Calibri" panose="020F0502020204030204" pitchFamily="34" charset="0"/>
                <a:ea typeface="Times New Roman" panose="02020603050405020304" pitchFamily="18" charset="0"/>
              </a:rPr>
              <a:t>Jucepar</a:t>
            </a:r>
            <a:r>
              <a:rPr lang="pt-BR" sz="1900" dirty="0">
                <a:latin typeface="Calibri" panose="020F0502020204030204" pitchFamily="34" charset="0"/>
                <a:ea typeface="Times New Roman" panose="02020603050405020304" pitchFamily="18" charset="0"/>
              </a:rPr>
              <a:t> entrou em contato com o Sr. James, responsável pelo integrador estadual no Paraná, e o mesmo informou que é possível a contratação de módulos através de aditivos no contrato principal. Tais módulos são: regularização (para os casos de legado, antigo à </a:t>
            </a:r>
            <a:r>
              <a:rPr lang="pt-BR" sz="1900" dirty="0" err="1">
                <a:latin typeface="Calibri" panose="020F0502020204030204" pitchFamily="34" charset="0"/>
                <a:ea typeface="Times New Roman" panose="02020603050405020304" pitchFamily="18" charset="0"/>
              </a:rPr>
              <a:t>Redesim</a:t>
            </a:r>
            <a:r>
              <a:rPr lang="pt-BR" sz="1900" dirty="0">
                <a:latin typeface="Calibri" panose="020F0502020204030204" pitchFamily="34" charset="0"/>
                <a:ea typeface="Times New Roman" panose="02020603050405020304" pitchFamily="18" charset="0"/>
              </a:rPr>
              <a:t>) e renovação (para os casos já tramitados pelo sistema). Devem ser verificados as regras de negócios dos municípios, pois alguns utilizam o próprio Empresa Fácil para emissão dos documentos e outros pelo sistema de gestão do município. </a:t>
            </a:r>
          </a:p>
          <a:p>
            <a:endParaRPr lang="pt-BR" sz="1900" dirty="0">
              <a:latin typeface="Calibri" panose="020F0502020204030204" pitchFamily="34" charset="0"/>
              <a:ea typeface="Times New Roman" panose="02020603050405020304" pitchFamily="18" charset="0"/>
            </a:endParaRPr>
          </a:p>
          <a:p>
            <a:endParaRPr lang="pt-BR" sz="1900" dirty="0">
              <a:latin typeface="Calibri" panose="020F0502020204030204" pitchFamily="34" charset="0"/>
              <a:ea typeface="Times New Roman" panose="02020603050405020304" pitchFamily="18" charset="0"/>
            </a:endParaRPr>
          </a:p>
        </p:txBody>
      </p:sp>
      <p:cxnSp>
        <p:nvCxnSpPr>
          <p:cNvPr id="7" name="Conector reto 6">
            <a:extLst>
              <a:ext uri="{FF2B5EF4-FFF2-40B4-BE49-F238E27FC236}">
                <a16:creationId xmlns:a16="http://schemas.microsoft.com/office/drawing/2014/main" id="{653A0549-3182-4372-8317-3C566AAB09E7}"/>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873AA992-DC8C-42B8-B62D-750F48F6F6EE}"/>
              </a:ext>
            </a:extLst>
          </p:cNvPr>
          <p:cNvPicPr>
            <a:picLocks noChangeAspect="1"/>
          </p:cNvPicPr>
          <p:nvPr/>
        </p:nvPicPr>
        <p:blipFill>
          <a:blip r:embed="rId2"/>
          <a:stretch>
            <a:fillRect/>
          </a:stretch>
        </p:blipFill>
        <p:spPr>
          <a:xfrm>
            <a:off x="0" y="0"/>
            <a:ext cx="1747545" cy="599302"/>
          </a:xfrm>
          <a:prstGeom prst="rect">
            <a:avLst/>
          </a:prstGeom>
        </p:spPr>
      </p:pic>
      <p:sp>
        <p:nvSpPr>
          <p:cNvPr id="9" name="Retângulo 8">
            <a:extLst>
              <a:ext uri="{FF2B5EF4-FFF2-40B4-BE49-F238E27FC236}">
                <a16:creationId xmlns:a16="http://schemas.microsoft.com/office/drawing/2014/main" id="{B2D38C83-7CB3-43B4-8ACE-4A01D91359BB}"/>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
        <p:nvSpPr>
          <p:cNvPr id="10" name="Rectangle 7">
            <a:extLst>
              <a:ext uri="{FF2B5EF4-FFF2-40B4-BE49-F238E27FC236}">
                <a16:creationId xmlns:a16="http://schemas.microsoft.com/office/drawing/2014/main" id="{84E7F5C0-9D01-47BC-BD14-59D5D30DB6E9}"/>
              </a:ext>
            </a:extLst>
          </p:cNvPr>
          <p:cNvSpPr>
            <a:spLocks noChangeArrowheads="1"/>
          </p:cNvSpPr>
          <p:nvPr/>
        </p:nvSpPr>
        <p:spPr bwMode="auto">
          <a:xfrm>
            <a:off x="2560320" y="-63025"/>
            <a:ext cx="4297680" cy="68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Racionalização Legal e Burocrática</a:t>
            </a:r>
          </a:p>
        </p:txBody>
      </p:sp>
    </p:spTree>
    <p:extLst>
      <p:ext uri="{BB962C8B-B14F-4D97-AF65-F5344CB8AC3E}">
        <p14:creationId xmlns:p14="http://schemas.microsoft.com/office/powerpoint/2010/main" val="156812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a:extLst>
              <a:ext uri="{FF2B5EF4-FFF2-40B4-BE49-F238E27FC236}">
                <a16:creationId xmlns:a16="http://schemas.microsoft.com/office/drawing/2014/main" id="{5323D09F-D485-410E-8375-9A423544AF79}"/>
              </a:ext>
            </a:extLst>
          </p:cNvPr>
          <p:cNvSpPr/>
          <p:nvPr/>
        </p:nvSpPr>
        <p:spPr>
          <a:xfrm>
            <a:off x="58882" y="974845"/>
            <a:ext cx="6740236" cy="3482614"/>
          </a:xfrm>
          <a:prstGeom prst="rect">
            <a:avLst/>
          </a:prstGeom>
        </p:spPr>
        <p:txBody>
          <a:bodyPr lIns="90000" tIns="45000" rIns="90000" bIns="45000"/>
          <a:lstStyle/>
          <a:p>
            <a:pPr marL="273050" indent="-185738">
              <a:lnSpc>
                <a:spcPct val="100000"/>
              </a:lnSpc>
              <a:buFont typeface="Arial"/>
              <a:buChar char="•"/>
            </a:pPr>
            <a:r>
              <a:rPr lang="pt-BR" sz="2000" b="1" dirty="0">
                <a:solidFill>
                  <a:srgbClr val="000000"/>
                </a:solidFill>
              </a:rPr>
              <a:t>Comitê Temático - Investimento, Financiamento e Crédito</a:t>
            </a:r>
          </a:p>
          <a:p>
            <a:pPr marL="269875">
              <a:lnSpc>
                <a:spcPct val="100000"/>
              </a:lnSpc>
            </a:pPr>
            <a:r>
              <a:rPr lang="pt-BR" sz="2000" dirty="0">
                <a:solidFill>
                  <a:srgbClr val="000000"/>
                </a:solidFill>
              </a:rPr>
              <a:t>Destinado a identificar, analisar e propor medidas para facilitar o acesso das micro e pequenas empresas ao crédito bancário e outras fontes de financiamento</a:t>
            </a:r>
          </a:p>
          <a:p>
            <a:pPr marL="273050" indent="-185738">
              <a:lnSpc>
                <a:spcPct val="100000"/>
              </a:lnSpc>
              <a:buFont typeface="Arial"/>
              <a:buChar char="•"/>
            </a:pPr>
            <a:endParaRPr lang="pt-BR" sz="2000" dirty="0">
              <a:solidFill>
                <a:srgbClr val="000000"/>
              </a:solidFill>
            </a:endParaRPr>
          </a:p>
          <a:p>
            <a:pPr marL="273050" indent="-185738">
              <a:lnSpc>
                <a:spcPct val="100000"/>
              </a:lnSpc>
              <a:buFont typeface="Arial"/>
              <a:buChar char="•"/>
            </a:pPr>
            <a:r>
              <a:rPr lang="pt-BR" sz="2000" dirty="0">
                <a:solidFill>
                  <a:srgbClr val="000000"/>
                </a:solidFill>
              </a:rPr>
              <a:t>Coordenadores responsáveis deste Comitê Temático: </a:t>
            </a:r>
          </a:p>
          <a:p>
            <a:pPr marL="1435100" indent="-1168400">
              <a:lnSpc>
                <a:spcPct val="100000"/>
              </a:lnSpc>
            </a:pPr>
            <a:r>
              <a:rPr lang="pt-BR" sz="2000" dirty="0">
                <a:solidFill>
                  <a:srgbClr val="000000"/>
                </a:solidFill>
              </a:rPr>
              <a:t>Governo: Titular </a:t>
            </a:r>
            <a:r>
              <a:rPr lang="pt-BR" sz="2000" b="1" dirty="0">
                <a:solidFill>
                  <a:srgbClr val="000000"/>
                </a:solidFill>
              </a:rPr>
              <a:t>André Silva Porto (FOMENTO) </a:t>
            </a:r>
            <a:r>
              <a:rPr lang="pt-BR" sz="2000" dirty="0">
                <a:solidFill>
                  <a:srgbClr val="000000"/>
                </a:solidFill>
              </a:rPr>
              <a:t>e Suplente Alessandro </a:t>
            </a:r>
            <a:r>
              <a:rPr lang="pt-BR" sz="2000" dirty="0" err="1">
                <a:solidFill>
                  <a:srgbClr val="000000"/>
                </a:solidFill>
              </a:rPr>
              <a:t>Baum</a:t>
            </a:r>
            <a:r>
              <a:rPr lang="pt-BR" sz="2000" dirty="0">
                <a:solidFill>
                  <a:srgbClr val="000000"/>
                </a:solidFill>
              </a:rPr>
              <a:t> (BRDE)</a:t>
            </a:r>
          </a:p>
          <a:p>
            <a:pPr marL="1435100" indent="-1168400">
              <a:lnSpc>
                <a:spcPct val="100000"/>
              </a:lnSpc>
            </a:pPr>
            <a:r>
              <a:rPr lang="pt-BR" sz="2000" dirty="0">
                <a:solidFill>
                  <a:srgbClr val="000000"/>
                </a:solidFill>
              </a:rPr>
              <a:t>Privado: Titular </a:t>
            </a:r>
            <a:r>
              <a:rPr lang="pt-BR" sz="2000" b="1" dirty="0">
                <a:solidFill>
                  <a:srgbClr val="000000"/>
                </a:solidFill>
              </a:rPr>
              <a:t>Jonas </a:t>
            </a:r>
            <a:r>
              <a:rPr lang="pt-BR" sz="2000" b="1" dirty="0" err="1">
                <a:solidFill>
                  <a:srgbClr val="000000"/>
                </a:solidFill>
              </a:rPr>
              <a:t>Bertão</a:t>
            </a:r>
            <a:r>
              <a:rPr lang="pt-BR" sz="2000" b="1" dirty="0">
                <a:solidFill>
                  <a:srgbClr val="000000"/>
                </a:solidFill>
              </a:rPr>
              <a:t> (FAMPEPAR) </a:t>
            </a:r>
            <a:r>
              <a:rPr lang="pt-BR" sz="2000" dirty="0">
                <a:solidFill>
                  <a:srgbClr val="000000"/>
                </a:solidFill>
              </a:rPr>
              <a:t>e Suplente Ademir </a:t>
            </a:r>
            <a:r>
              <a:rPr lang="pt-BR" sz="2000" dirty="0" err="1">
                <a:solidFill>
                  <a:srgbClr val="000000"/>
                </a:solidFill>
              </a:rPr>
              <a:t>Lodis</a:t>
            </a:r>
            <a:r>
              <a:rPr lang="pt-BR" sz="2000" dirty="0">
                <a:solidFill>
                  <a:srgbClr val="000000"/>
                </a:solidFill>
              </a:rPr>
              <a:t> (FAMPEPAR)</a:t>
            </a:r>
          </a:p>
          <a:p>
            <a:pPr marL="1435100" indent="-1168400">
              <a:lnSpc>
                <a:spcPct val="100000"/>
              </a:lnSpc>
            </a:pPr>
            <a:r>
              <a:rPr lang="pt-BR" sz="2000" dirty="0">
                <a:solidFill>
                  <a:srgbClr val="000000"/>
                </a:solidFill>
              </a:rPr>
              <a:t>Consultor: Flavio </a:t>
            </a:r>
            <a:r>
              <a:rPr lang="pt-BR" sz="2000" dirty="0" err="1">
                <a:solidFill>
                  <a:srgbClr val="000000"/>
                </a:solidFill>
              </a:rPr>
              <a:t>Locatelli</a:t>
            </a:r>
            <a:r>
              <a:rPr lang="pt-BR" sz="2000" dirty="0">
                <a:solidFill>
                  <a:srgbClr val="000000"/>
                </a:solidFill>
              </a:rPr>
              <a:t> (SEBRAE)</a:t>
            </a:r>
            <a:endParaRPr sz="2000" dirty="0"/>
          </a:p>
        </p:txBody>
      </p:sp>
      <p:pic>
        <p:nvPicPr>
          <p:cNvPr id="12" name="Imagem 11">
            <a:extLst>
              <a:ext uri="{FF2B5EF4-FFF2-40B4-BE49-F238E27FC236}">
                <a16:creationId xmlns:a16="http://schemas.microsoft.com/office/drawing/2014/main" id="{87E8C5EA-BE30-41C0-9F82-2F207561725D}"/>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D265BF1B-1410-4CE8-8F5C-825F7045A9E0}"/>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FC411C8E-9390-46D4-B0DE-68CC1D2B63EB}"/>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Rectangle 7">
            <a:extLst>
              <a:ext uri="{FF2B5EF4-FFF2-40B4-BE49-F238E27FC236}">
                <a16:creationId xmlns:a16="http://schemas.microsoft.com/office/drawing/2014/main" id="{B4BA4950-BBC4-46A9-AE76-2FAA1FBAFC3E}"/>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spTree>
    <p:extLst>
      <p:ext uri="{BB962C8B-B14F-4D97-AF65-F5344CB8AC3E}">
        <p14:creationId xmlns:p14="http://schemas.microsoft.com/office/powerpoint/2010/main" val="95053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EA66964C-2D63-4F5B-B561-2A82696AC7FF}"/>
              </a:ext>
            </a:extLst>
          </p:cNvPr>
          <p:cNvSpPr/>
          <p:nvPr/>
        </p:nvSpPr>
        <p:spPr>
          <a:xfrm>
            <a:off x="154745" y="539247"/>
            <a:ext cx="6646984" cy="3385542"/>
          </a:xfrm>
          <a:prstGeom prst="rect">
            <a:avLst/>
          </a:prstGeom>
        </p:spPr>
        <p:txBody>
          <a:bodyPr wrap="square">
            <a:spAutoFit/>
          </a:bodyPr>
          <a:lstStyle/>
          <a:p>
            <a:endParaRPr lang="pt-BR" sz="1800" dirty="0"/>
          </a:p>
          <a:p>
            <a:pPr marL="342900" indent="-342900">
              <a:buFont typeface="Arial" panose="020B0604020202020204" pitchFamily="34" charset="0"/>
              <a:buChar char="•"/>
            </a:pPr>
            <a:r>
              <a:rPr lang="pt-BR" sz="2400" dirty="0"/>
              <a:t>Acompanhar o Regramento dos Fundos de: </a:t>
            </a:r>
          </a:p>
          <a:p>
            <a:pPr marL="685800" lvl="1" indent="-342900">
              <a:buFont typeface="Arial" panose="020B0604020202020204" pitchFamily="34" charset="0"/>
              <a:buChar char="•"/>
            </a:pPr>
            <a:r>
              <a:rPr lang="pt-BR" sz="2000" dirty="0"/>
              <a:t>Aval Garantidor das Microempresas e Empresas de Pequeno Porte do Paraná – FAG/PR;</a:t>
            </a:r>
          </a:p>
          <a:p>
            <a:pPr marL="685800" lvl="1" indent="-342900">
              <a:buFont typeface="Arial" panose="020B0604020202020204" pitchFamily="34" charset="0"/>
              <a:buChar char="•"/>
            </a:pPr>
            <a:r>
              <a:rPr lang="pt-BR" sz="2000" dirty="0"/>
              <a:t>Capital de Risco do Estado do Paraná – FCR/PR, e </a:t>
            </a:r>
          </a:p>
          <a:p>
            <a:pPr marL="685800" lvl="1" indent="-342900">
              <a:buFont typeface="Arial" panose="020B0604020202020204" pitchFamily="34" charset="0"/>
              <a:buChar char="•"/>
            </a:pPr>
            <a:r>
              <a:rPr lang="pt-BR" sz="2000" dirty="0"/>
              <a:t>Inovação das Microempresas e Empresas de Pequeno Porte do Paraná – FIME/PR</a:t>
            </a:r>
          </a:p>
          <a:p>
            <a:endParaRPr lang="pt-BR" sz="2400" dirty="0"/>
          </a:p>
          <a:p>
            <a:endParaRPr lang="pt-BR" sz="2400" dirty="0"/>
          </a:p>
          <a:p>
            <a:endParaRPr lang="pt-BR" sz="2400" dirty="0"/>
          </a:p>
        </p:txBody>
      </p:sp>
    </p:spTree>
    <p:extLst>
      <p:ext uri="{BB962C8B-B14F-4D97-AF65-F5344CB8AC3E}">
        <p14:creationId xmlns:p14="http://schemas.microsoft.com/office/powerpoint/2010/main" val="133223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4" name="Imagem 3" descr="Uma imagem contendo captura de tela&#10;&#10;Descrição gerada automaticamente">
            <a:extLst>
              <a:ext uri="{FF2B5EF4-FFF2-40B4-BE49-F238E27FC236}">
                <a16:creationId xmlns:a16="http://schemas.microsoft.com/office/drawing/2014/main" id="{E85EB6C4-05D9-E94C-96DF-144C93CD7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0" y="-1"/>
            <a:ext cx="6858000" cy="4518061"/>
          </a:xfrm>
          <a:prstGeom prst="rect">
            <a:avLst/>
          </a:prstGeom>
        </p:spPr>
      </p:pic>
    </p:spTree>
    <p:extLst>
      <p:ext uri="{BB962C8B-B14F-4D97-AF65-F5344CB8AC3E}">
        <p14:creationId xmlns:p14="http://schemas.microsoft.com/office/powerpoint/2010/main" val="323777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EA66964C-2D63-4F5B-B561-2A82696AC7FF}"/>
              </a:ext>
            </a:extLst>
          </p:cNvPr>
          <p:cNvSpPr/>
          <p:nvPr/>
        </p:nvSpPr>
        <p:spPr>
          <a:xfrm>
            <a:off x="154745" y="669878"/>
            <a:ext cx="6646984" cy="2215991"/>
          </a:xfrm>
          <a:prstGeom prst="rect">
            <a:avLst/>
          </a:prstGeom>
        </p:spPr>
        <p:txBody>
          <a:bodyPr wrap="square">
            <a:spAutoFit/>
          </a:bodyPr>
          <a:lstStyle/>
          <a:p>
            <a:endParaRPr lang="pt-BR" sz="1800" dirty="0"/>
          </a:p>
          <a:p>
            <a:pPr marL="342900" indent="-342900">
              <a:buFont typeface="Arial" panose="020B0604020202020204" pitchFamily="34" charset="0"/>
              <a:buChar char="•"/>
            </a:pPr>
            <a:r>
              <a:rPr lang="pt-BR" sz="2400" dirty="0"/>
              <a:t>Ampliar a política de microcrédito da Fomento Paraná.</a:t>
            </a:r>
          </a:p>
          <a:p>
            <a:endParaRPr lang="pt-BR" sz="2400" dirty="0"/>
          </a:p>
          <a:p>
            <a:endParaRPr lang="pt-BR" sz="2400" dirty="0"/>
          </a:p>
          <a:p>
            <a:endParaRPr lang="pt-BR" sz="2400" dirty="0"/>
          </a:p>
        </p:txBody>
      </p:sp>
    </p:spTree>
    <p:extLst>
      <p:ext uri="{BB962C8B-B14F-4D97-AF65-F5344CB8AC3E}">
        <p14:creationId xmlns:p14="http://schemas.microsoft.com/office/powerpoint/2010/main" val="128299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descr="Uma imagem contendo captura de tela&#10;&#10;Descrição gerada automaticamente">
            <a:extLst>
              <a:ext uri="{FF2B5EF4-FFF2-40B4-BE49-F238E27FC236}">
                <a16:creationId xmlns:a16="http://schemas.microsoft.com/office/drawing/2014/main" id="{5B171763-4E36-EA45-B7DE-939D99BBC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4518061"/>
          </a:xfrm>
          <a:prstGeom prst="rect">
            <a:avLst/>
          </a:prstGeom>
        </p:spPr>
      </p:pic>
    </p:spTree>
    <p:extLst>
      <p:ext uri="{BB962C8B-B14F-4D97-AF65-F5344CB8AC3E}">
        <p14:creationId xmlns:p14="http://schemas.microsoft.com/office/powerpoint/2010/main" val="1110809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EA66964C-2D63-4F5B-B561-2A82696AC7FF}"/>
              </a:ext>
            </a:extLst>
          </p:cNvPr>
          <p:cNvSpPr/>
          <p:nvPr/>
        </p:nvSpPr>
        <p:spPr>
          <a:xfrm>
            <a:off x="154745" y="669878"/>
            <a:ext cx="6646984" cy="2585323"/>
          </a:xfrm>
          <a:prstGeom prst="rect">
            <a:avLst/>
          </a:prstGeom>
        </p:spPr>
        <p:txBody>
          <a:bodyPr wrap="square">
            <a:spAutoFit/>
          </a:bodyPr>
          <a:lstStyle/>
          <a:p>
            <a:pPr marL="342900" indent="-342900">
              <a:buFont typeface="Arial" panose="020B0604020202020204" pitchFamily="34" charset="0"/>
              <a:buChar char="•"/>
            </a:pPr>
            <a:r>
              <a:rPr lang="pt-BR" sz="2400" dirty="0"/>
              <a:t>Ampliar a parceria das Sociedade de Garantia de Crédito com Instituições Financeiras, Prefeituras e Associações.</a:t>
            </a:r>
          </a:p>
          <a:p>
            <a:endParaRPr lang="pt-BR" sz="1800" dirty="0"/>
          </a:p>
          <a:p>
            <a:endParaRPr lang="pt-BR" sz="2400" dirty="0"/>
          </a:p>
          <a:p>
            <a:endParaRPr lang="pt-BR" sz="2400" dirty="0"/>
          </a:p>
          <a:p>
            <a:endParaRPr lang="pt-BR" sz="2400" dirty="0"/>
          </a:p>
        </p:txBody>
      </p:sp>
    </p:spTree>
    <p:extLst>
      <p:ext uri="{BB962C8B-B14F-4D97-AF65-F5344CB8AC3E}">
        <p14:creationId xmlns:p14="http://schemas.microsoft.com/office/powerpoint/2010/main" val="105390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592026" y="-41922"/>
            <a:ext cx="4111230" cy="6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Investimento, Financiamento e Crédito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55F0329B-7B1A-43E8-9C19-A39FCF6B6937}"/>
              </a:ext>
            </a:extLst>
          </p:cNvPr>
          <p:cNvPicPr>
            <a:picLocks noChangeAspect="1"/>
          </p:cNvPicPr>
          <p:nvPr/>
        </p:nvPicPr>
        <p:blipFill>
          <a:blip r:embed="rId3"/>
          <a:stretch>
            <a:fillRect/>
          </a:stretch>
        </p:blipFill>
        <p:spPr>
          <a:xfrm>
            <a:off x="0" y="0"/>
            <a:ext cx="6858000" cy="4579034"/>
          </a:xfrm>
          <a:prstGeom prst="rect">
            <a:avLst/>
          </a:prstGeom>
        </p:spPr>
      </p:pic>
    </p:spTree>
    <p:extLst>
      <p:ext uri="{BB962C8B-B14F-4D97-AF65-F5344CB8AC3E}">
        <p14:creationId xmlns:p14="http://schemas.microsoft.com/office/powerpoint/2010/main" val="4222227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a:extLst>
              <a:ext uri="{FF2B5EF4-FFF2-40B4-BE49-F238E27FC236}">
                <a16:creationId xmlns:a16="http://schemas.microsoft.com/office/drawing/2014/main" id="{5323D09F-D485-410E-8375-9A423544AF79}"/>
              </a:ext>
            </a:extLst>
          </p:cNvPr>
          <p:cNvSpPr/>
          <p:nvPr/>
        </p:nvSpPr>
        <p:spPr>
          <a:xfrm>
            <a:off x="58882" y="932646"/>
            <a:ext cx="6740236" cy="3157051"/>
          </a:xfrm>
          <a:prstGeom prst="rect">
            <a:avLst/>
          </a:prstGeom>
        </p:spPr>
        <p:txBody>
          <a:bodyPr lIns="90000" tIns="45000" rIns="90000" bIns="45000"/>
          <a:lstStyle/>
          <a:p>
            <a:pPr marL="273050" indent="-185738">
              <a:lnSpc>
                <a:spcPct val="100000"/>
              </a:lnSpc>
              <a:buFont typeface="Arial"/>
              <a:buChar char="•"/>
            </a:pPr>
            <a:r>
              <a:rPr lang="pt-BR" sz="2000" b="1" dirty="0">
                <a:solidFill>
                  <a:srgbClr val="000000"/>
                </a:solidFill>
              </a:rPr>
              <a:t>Comitê Temático - Tecnologia e Inovação</a:t>
            </a:r>
          </a:p>
          <a:p>
            <a:pPr marL="269875">
              <a:lnSpc>
                <a:spcPct val="100000"/>
              </a:lnSpc>
            </a:pPr>
            <a:r>
              <a:rPr lang="pt-BR" sz="2000" dirty="0">
                <a:solidFill>
                  <a:srgbClr val="000000"/>
                </a:solidFill>
              </a:rPr>
              <a:t>Destinado a identificar, analisar e propor medidas para acesso a novas tecnologias e inovação de processos, produtos e serviços das micro e pequenas empresas.</a:t>
            </a:r>
          </a:p>
          <a:p>
            <a:pPr marL="273050" indent="-185738">
              <a:lnSpc>
                <a:spcPct val="100000"/>
              </a:lnSpc>
              <a:buFont typeface="Arial"/>
              <a:buChar char="•"/>
            </a:pPr>
            <a:endParaRPr lang="pt-BR" sz="2000" dirty="0">
              <a:solidFill>
                <a:srgbClr val="000000"/>
              </a:solidFill>
            </a:endParaRPr>
          </a:p>
          <a:p>
            <a:pPr marL="273050" indent="-185738">
              <a:lnSpc>
                <a:spcPct val="100000"/>
              </a:lnSpc>
              <a:buFont typeface="Arial"/>
              <a:buChar char="•"/>
            </a:pPr>
            <a:r>
              <a:rPr lang="pt-BR" sz="2000" dirty="0">
                <a:solidFill>
                  <a:srgbClr val="000000"/>
                </a:solidFill>
              </a:rPr>
              <a:t>Coordenadores responsáveis deste Comitê Temático: </a:t>
            </a:r>
          </a:p>
          <a:p>
            <a:pPr marL="1435100" indent="-1168400">
              <a:lnSpc>
                <a:spcPct val="100000"/>
              </a:lnSpc>
            </a:pPr>
            <a:r>
              <a:rPr lang="pt-BR" sz="2000" dirty="0"/>
              <a:t>Governo: Titular </a:t>
            </a:r>
            <a:r>
              <a:rPr lang="pt-BR" sz="2000" b="1" dirty="0"/>
              <a:t>Silvio Cesar Sampaio (SETI) </a:t>
            </a:r>
            <a:r>
              <a:rPr lang="pt-BR" sz="2000" dirty="0"/>
              <a:t>e Suplente Gilberto Passos Lima</a:t>
            </a:r>
            <a:r>
              <a:rPr lang="pt-BR" sz="2000" dirty="0">
                <a:solidFill>
                  <a:srgbClr val="000000"/>
                </a:solidFill>
              </a:rPr>
              <a:t> (TECPAR) </a:t>
            </a:r>
          </a:p>
          <a:p>
            <a:pPr marL="1435100" indent="-1168400">
              <a:lnSpc>
                <a:spcPct val="100000"/>
              </a:lnSpc>
            </a:pPr>
            <a:r>
              <a:rPr lang="pt-BR" sz="2000" dirty="0">
                <a:solidFill>
                  <a:srgbClr val="000000"/>
                </a:solidFill>
              </a:rPr>
              <a:t>Privado: Titular </a:t>
            </a:r>
            <a:r>
              <a:rPr lang="pt-BR" sz="2000" b="1" dirty="0">
                <a:solidFill>
                  <a:srgbClr val="000000"/>
                </a:solidFill>
              </a:rPr>
              <a:t>Marcos </a:t>
            </a:r>
            <a:r>
              <a:rPr lang="pt-BR" sz="2000" b="1" dirty="0" err="1">
                <a:solidFill>
                  <a:srgbClr val="000000"/>
                </a:solidFill>
              </a:rPr>
              <a:t>Pupo</a:t>
            </a:r>
            <a:r>
              <a:rPr lang="pt-BR" sz="2000" b="1" dirty="0">
                <a:solidFill>
                  <a:srgbClr val="000000"/>
                </a:solidFill>
              </a:rPr>
              <a:t> </a:t>
            </a:r>
            <a:r>
              <a:rPr lang="pt-BR" sz="2000" b="1" dirty="0" err="1">
                <a:solidFill>
                  <a:srgbClr val="000000"/>
                </a:solidFill>
              </a:rPr>
              <a:t>Thiesen</a:t>
            </a:r>
            <a:r>
              <a:rPr lang="pt-BR" sz="2000" b="1" dirty="0">
                <a:solidFill>
                  <a:srgbClr val="000000"/>
                </a:solidFill>
              </a:rPr>
              <a:t> (FIEP) </a:t>
            </a:r>
            <a:r>
              <a:rPr lang="pt-BR" sz="2000" dirty="0">
                <a:solidFill>
                  <a:srgbClr val="000000"/>
                </a:solidFill>
              </a:rPr>
              <a:t>e Suplente Rafael Trevisan (FIEP)</a:t>
            </a:r>
          </a:p>
          <a:p>
            <a:pPr marL="1435100" indent="-1168400">
              <a:lnSpc>
                <a:spcPct val="100000"/>
              </a:lnSpc>
            </a:pPr>
            <a:r>
              <a:rPr lang="pt-BR" sz="2000" dirty="0">
                <a:solidFill>
                  <a:srgbClr val="000000"/>
                </a:solidFill>
              </a:rPr>
              <a:t>Consultora: Ana Lucia Sousa (SEBRAE)</a:t>
            </a:r>
            <a:endParaRPr sz="2000" dirty="0"/>
          </a:p>
        </p:txBody>
      </p:sp>
      <p:pic>
        <p:nvPicPr>
          <p:cNvPr id="12" name="Imagem 11">
            <a:extLst>
              <a:ext uri="{FF2B5EF4-FFF2-40B4-BE49-F238E27FC236}">
                <a16:creationId xmlns:a16="http://schemas.microsoft.com/office/drawing/2014/main" id="{EB4F1AAB-B857-45ED-9CBF-0F52F43F239E}"/>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C403458F-F280-4648-BC10-4BFB3CE77A53}"/>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0B756D94-0734-4A67-90C2-4979CF177B9C}"/>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89AEB2E-A0FD-4C5B-8499-5AC69D9E4B80}"/>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spTree>
    <p:extLst>
      <p:ext uri="{BB962C8B-B14F-4D97-AF65-F5344CB8AC3E}">
        <p14:creationId xmlns:p14="http://schemas.microsoft.com/office/powerpoint/2010/main" val="152866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D8185B84-FD82-47DD-A159-16FDD7B5B397}"/>
              </a:ext>
            </a:extLst>
          </p:cNvPr>
          <p:cNvSpPr/>
          <p:nvPr/>
        </p:nvSpPr>
        <p:spPr>
          <a:xfrm>
            <a:off x="147711" y="766097"/>
            <a:ext cx="6569611" cy="2246769"/>
          </a:xfrm>
          <a:prstGeom prst="rect">
            <a:avLst/>
          </a:prstGeom>
        </p:spPr>
        <p:txBody>
          <a:bodyPr wrap="square">
            <a:spAutoFit/>
          </a:bodyPr>
          <a:lstStyle/>
          <a:p>
            <a:pPr marL="342900" indent="-342900">
              <a:buFont typeface="Arial" panose="020B0604020202020204" pitchFamily="34" charset="0"/>
              <a:buChar char="•"/>
            </a:pPr>
            <a:r>
              <a:rPr lang="pt-BR" sz="2000" dirty="0"/>
              <a:t>Implementar nos municípios programas que favoreçam o estreitamento das relações Universidades / Instituição de Ciência e Tecnologia – Empresas, fortalecendo o tripé educação -fomento - inovação.</a:t>
            </a:r>
          </a:p>
          <a:p>
            <a:pPr marL="342900" indent="-342900">
              <a:buFont typeface="Arial" panose="020B0604020202020204" pitchFamily="34" charset="0"/>
              <a:buChar char="•"/>
            </a:pPr>
            <a:endParaRPr lang="pt-BR" sz="2000" dirty="0"/>
          </a:p>
          <a:p>
            <a:endParaRPr lang="pt-BR" sz="2000" dirty="0"/>
          </a:p>
          <a:p>
            <a:endParaRPr lang="pt-BR" sz="2000" dirty="0"/>
          </a:p>
        </p:txBody>
      </p:sp>
    </p:spTree>
    <p:extLst>
      <p:ext uri="{BB962C8B-B14F-4D97-AF65-F5344CB8AC3E}">
        <p14:creationId xmlns:p14="http://schemas.microsoft.com/office/powerpoint/2010/main" val="225063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p:nvPr>
        </p:nvSpPr>
        <p:spPr>
          <a:xfrm>
            <a:off x="342360" y="1203247"/>
            <a:ext cx="6033960" cy="2983274"/>
          </a:xfrm>
          <a:ln/>
        </p:spPr>
        <p:txBody>
          <a:bodyPr vert="horz" lIns="91440" tIns="19103" rIns="91440" bIns="45720" rtlCol="0" anchor="ctr">
            <a:normAutofit/>
          </a:bodyPr>
          <a:lstStyle/>
          <a:p>
            <a:pPr marL="233284" indent="-222483">
              <a:tabLst>
                <a:tab pos="233284" algn="l"/>
                <a:tab pos="304565" algn="l"/>
                <a:tab pos="610209" algn="l"/>
                <a:tab pos="915854" algn="l"/>
                <a:tab pos="1221498" algn="l"/>
                <a:tab pos="1527143" algn="l"/>
                <a:tab pos="1832788" algn="l"/>
                <a:tab pos="2138432" algn="l"/>
                <a:tab pos="2444077" algn="l"/>
                <a:tab pos="2749721" algn="l"/>
                <a:tab pos="3055366" algn="l"/>
                <a:tab pos="3361010" algn="l"/>
                <a:tab pos="3666655" algn="l"/>
                <a:tab pos="3972299" algn="l"/>
                <a:tab pos="4277944" algn="l"/>
                <a:tab pos="4583588" algn="l"/>
                <a:tab pos="4889233" algn="l"/>
                <a:tab pos="5194877" algn="l"/>
                <a:tab pos="5500522" algn="l"/>
                <a:tab pos="5806166" algn="l"/>
                <a:tab pos="6111811" algn="l"/>
              </a:tabLst>
            </a:pPr>
            <a:endParaRPr lang="pt-BR" sz="2175" dirty="0"/>
          </a:p>
          <a:p>
            <a:pPr marL="233284" indent="-222483">
              <a:tabLst>
                <a:tab pos="233284" algn="l"/>
                <a:tab pos="304565" algn="l"/>
                <a:tab pos="610209" algn="l"/>
                <a:tab pos="915854" algn="l"/>
                <a:tab pos="1221498" algn="l"/>
                <a:tab pos="1527143" algn="l"/>
                <a:tab pos="1832788" algn="l"/>
                <a:tab pos="2138432" algn="l"/>
                <a:tab pos="2444077" algn="l"/>
                <a:tab pos="2749721" algn="l"/>
                <a:tab pos="3055366" algn="l"/>
                <a:tab pos="3361010" algn="l"/>
                <a:tab pos="3666655" algn="l"/>
                <a:tab pos="3972299" algn="l"/>
                <a:tab pos="4277944" algn="l"/>
                <a:tab pos="4583588" algn="l"/>
                <a:tab pos="4889233" algn="l"/>
                <a:tab pos="5194877" algn="l"/>
                <a:tab pos="5500522" algn="l"/>
                <a:tab pos="5806166" algn="l"/>
                <a:tab pos="6111811" algn="l"/>
              </a:tabLst>
            </a:pPr>
            <a:endParaRPr lang="pt-BR" sz="2175" dirty="0"/>
          </a:p>
        </p:txBody>
      </p:sp>
      <p:graphicFrame>
        <p:nvGraphicFramePr>
          <p:cNvPr id="6" name="Tabela 5">
            <a:extLst>
              <a:ext uri="{FF2B5EF4-FFF2-40B4-BE49-F238E27FC236}">
                <a16:creationId xmlns:a16="http://schemas.microsoft.com/office/drawing/2014/main" id="{F552AAD8-36B5-4853-8C31-64AD124C4AEA}"/>
              </a:ext>
            </a:extLst>
          </p:cNvPr>
          <p:cNvGraphicFramePr>
            <a:graphicFrameLocks noGrp="1"/>
          </p:cNvGraphicFramePr>
          <p:nvPr/>
        </p:nvGraphicFramePr>
        <p:xfrm>
          <a:off x="165607" y="1308735"/>
          <a:ext cx="6453242" cy="2823607"/>
        </p:xfrm>
        <a:graphic>
          <a:graphicData uri="http://schemas.openxmlformats.org/drawingml/2006/table">
            <a:tbl>
              <a:tblPr firstRow="1" bandRow="1">
                <a:tableStyleId>{5C22544A-7EE6-4342-B048-85BDC9FD1C3A}</a:tableStyleId>
              </a:tblPr>
              <a:tblGrid>
                <a:gridCol w="779914">
                  <a:extLst>
                    <a:ext uri="{9D8B030D-6E8A-4147-A177-3AD203B41FA5}">
                      <a16:colId xmlns:a16="http://schemas.microsoft.com/office/drawing/2014/main" val="2706841153"/>
                    </a:ext>
                  </a:extLst>
                </a:gridCol>
                <a:gridCol w="3075846">
                  <a:extLst>
                    <a:ext uri="{9D8B030D-6E8A-4147-A177-3AD203B41FA5}">
                      <a16:colId xmlns:a16="http://schemas.microsoft.com/office/drawing/2014/main" val="327753878"/>
                    </a:ext>
                  </a:extLst>
                </a:gridCol>
                <a:gridCol w="2597482">
                  <a:extLst>
                    <a:ext uri="{9D8B030D-6E8A-4147-A177-3AD203B41FA5}">
                      <a16:colId xmlns:a16="http://schemas.microsoft.com/office/drawing/2014/main" val="2109260523"/>
                    </a:ext>
                  </a:extLst>
                </a:gridCol>
              </a:tblGrid>
              <a:tr h="222885">
                <a:tc>
                  <a:txBody>
                    <a:bodyPr/>
                    <a:lstStyle/>
                    <a:p>
                      <a:pPr algn="ctr"/>
                      <a:r>
                        <a:rPr lang="pt-BR" sz="1000" dirty="0"/>
                        <a:t>TEMPO</a:t>
                      </a:r>
                    </a:p>
                  </a:txBody>
                  <a:tcPr marL="68580" marR="68580" marT="34290" marB="34290"/>
                </a:tc>
                <a:tc>
                  <a:txBody>
                    <a:bodyPr/>
                    <a:lstStyle/>
                    <a:p>
                      <a:pPr algn="ctr"/>
                      <a:r>
                        <a:rPr lang="pt-BR" sz="1000" dirty="0"/>
                        <a:t>TEMA</a:t>
                      </a:r>
                    </a:p>
                  </a:txBody>
                  <a:tcPr marL="68580" marR="68580" marT="34290" marB="34290"/>
                </a:tc>
                <a:tc>
                  <a:txBody>
                    <a:bodyPr/>
                    <a:lstStyle/>
                    <a:p>
                      <a:pPr algn="ctr"/>
                      <a:r>
                        <a:rPr lang="pt-BR" sz="1000" dirty="0"/>
                        <a:t>RESPONSÁVEL</a:t>
                      </a:r>
                    </a:p>
                  </a:txBody>
                  <a:tcPr marL="68580" marR="68580" marT="34290" marB="34290"/>
                </a:tc>
                <a:extLst>
                  <a:ext uri="{0D108BD9-81ED-4DB2-BD59-A6C34878D82A}">
                    <a16:rowId xmlns:a16="http://schemas.microsoft.com/office/drawing/2014/main" val="1957082237"/>
                  </a:ext>
                </a:extLst>
              </a:tr>
              <a:tr h="297180">
                <a:tc>
                  <a:txBody>
                    <a:bodyPr/>
                    <a:lstStyle/>
                    <a:p>
                      <a:r>
                        <a:rPr lang="pt-BR" sz="1500" b="1" dirty="0"/>
                        <a:t>13h30</a:t>
                      </a:r>
                    </a:p>
                  </a:txBody>
                  <a:tcPr marL="68580" marR="68580" marT="34290" marB="34290"/>
                </a:tc>
                <a:tc>
                  <a:txBody>
                    <a:bodyPr/>
                    <a:lstStyle/>
                    <a:p>
                      <a:r>
                        <a:rPr lang="pt-BR" sz="1500" b="1" dirty="0"/>
                        <a:t>Abertura</a:t>
                      </a:r>
                    </a:p>
                  </a:txBody>
                  <a:tcPr marL="68580" marR="68580" marT="34290" marB="34290"/>
                </a:tc>
                <a:tc>
                  <a:txBody>
                    <a:bodyPr/>
                    <a:lstStyle/>
                    <a:p>
                      <a:r>
                        <a:rPr lang="pt-BR" sz="1500" b="1" dirty="0"/>
                        <a:t>Valdemar Bernardo Jorge</a:t>
                      </a:r>
                    </a:p>
                  </a:txBody>
                  <a:tcPr marL="68580" marR="68580" marT="34290" marB="34290"/>
                </a:tc>
                <a:extLst>
                  <a:ext uri="{0D108BD9-81ED-4DB2-BD59-A6C34878D82A}">
                    <a16:rowId xmlns:a16="http://schemas.microsoft.com/office/drawing/2014/main" val="183096182"/>
                  </a:ext>
                </a:extLst>
              </a:tr>
              <a:tr h="297180">
                <a:tc>
                  <a:txBody>
                    <a:bodyPr/>
                    <a:lstStyle/>
                    <a:p>
                      <a:r>
                        <a:rPr lang="pt-BR" sz="1500" b="1" dirty="0"/>
                        <a:t>14h00</a:t>
                      </a:r>
                    </a:p>
                  </a:txBody>
                  <a:tcPr marL="68580" marR="68580" marT="34290" marB="34290"/>
                </a:tc>
                <a:tc>
                  <a:txBody>
                    <a:bodyPr/>
                    <a:lstStyle/>
                    <a:p>
                      <a:r>
                        <a:rPr lang="pt-BR" sz="1500" b="1" dirty="0"/>
                        <a:t>Ações Realizadas 2019 e Ações Propostas 2019</a:t>
                      </a:r>
                    </a:p>
                  </a:txBody>
                  <a:tcPr marL="68580" marR="68580" marT="34290" marB="34290"/>
                </a:tc>
                <a:tc>
                  <a:txBody>
                    <a:bodyPr/>
                    <a:lstStyle/>
                    <a:p>
                      <a:r>
                        <a:rPr lang="pt-BR" sz="1500" b="1" dirty="0"/>
                        <a:t>Mario Doria </a:t>
                      </a:r>
                    </a:p>
                    <a:p>
                      <a:r>
                        <a:rPr lang="pt-BR" sz="1500" b="1" dirty="0" err="1"/>
                        <a:t>Amberson</a:t>
                      </a:r>
                      <a:r>
                        <a:rPr lang="pt-BR" sz="1500" b="1" dirty="0"/>
                        <a:t> Bezerra da Silva</a:t>
                      </a:r>
                    </a:p>
                    <a:p>
                      <a:r>
                        <a:rPr lang="pt-BR" sz="1500" b="1" dirty="0"/>
                        <a:t>Coordenadores dos Comitês Temáticos</a:t>
                      </a:r>
                    </a:p>
                  </a:txBody>
                  <a:tcPr marL="68580" marR="68580" marT="34290" marB="34290"/>
                </a:tc>
                <a:extLst>
                  <a:ext uri="{0D108BD9-81ED-4DB2-BD59-A6C34878D82A}">
                    <a16:rowId xmlns:a16="http://schemas.microsoft.com/office/drawing/2014/main" val="3222057831"/>
                  </a:ext>
                </a:extLst>
              </a:tr>
              <a:tr h="525780">
                <a:tc>
                  <a:txBody>
                    <a:bodyPr/>
                    <a:lstStyle/>
                    <a:p>
                      <a:r>
                        <a:rPr lang="pt-BR" sz="1500" b="1" dirty="0"/>
                        <a:t>15h30</a:t>
                      </a:r>
                    </a:p>
                  </a:txBody>
                  <a:tcPr marL="68580" marR="68580" marT="34290" marB="34290"/>
                </a:tc>
                <a:tc>
                  <a:txBody>
                    <a:bodyPr/>
                    <a:lstStyle/>
                    <a:p>
                      <a:r>
                        <a:rPr lang="pt-BR" sz="1500" b="1" dirty="0"/>
                        <a:t>Ações da Secretaria Técnica 2019</a:t>
                      </a:r>
                    </a:p>
                  </a:txBody>
                  <a:tcPr marL="68580" marR="68580" marT="34290" marB="34290"/>
                </a:tc>
                <a:tc>
                  <a:txBody>
                    <a:bodyPr/>
                    <a:lstStyle/>
                    <a:p>
                      <a:r>
                        <a:rPr lang="pt-BR" sz="1500" b="1" dirty="0"/>
                        <a:t>Mario Doria</a:t>
                      </a:r>
                    </a:p>
                    <a:p>
                      <a:r>
                        <a:rPr lang="pt-BR" sz="1500" b="1" dirty="0" err="1"/>
                        <a:t>Amberson</a:t>
                      </a:r>
                      <a:r>
                        <a:rPr lang="pt-BR" sz="1500" b="1" dirty="0"/>
                        <a:t> Bezerra da Silva</a:t>
                      </a:r>
                    </a:p>
                  </a:txBody>
                  <a:tcPr marL="68580" marR="68580" marT="34290" marB="34290"/>
                </a:tc>
                <a:extLst>
                  <a:ext uri="{0D108BD9-81ED-4DB2-BD59-A6C34878D82A}">
                    <a16:rowId xmlns:a16="http://schemas.microsoft.com/office/drawing/2014/main" val="3999908818"/>
                  </a:ext>
                </a:extLst>
              </a:tr>
              <a:tr h="396322">
                <a:tc>
                  <a:txBody>
                    <a:bodyPr/>
                    <a:lstStyle/>
                    <a:p>
                      <a:r>
                        <a:rPr lang="pt-BR" sz="1500" b="1" dirty="0"/>
                        <a:t>15h45</a:t>
                      </a:r>
                    </a:p>
                  </a:txBody>
                  <a:tcPr marL="68580" marR="68580" marT="34290" marB="34290"/>
                </a:tc>
                <a:tc>
                  <a:txBody>
                    <a:bodyPr/>
                    <a:lstStyle/>
                    <a:p>
                      <a:r>
                        <a:rPr lang="pt-BR" sz="1500" b="1" dirty="0"/>
                        <a:t>Eventos 2º Semestre de 2019</a:t>
                      </a:r>
                    </a:p>
                  </a:txBody>
                  <a:tcPr marL="68580" marR="68580" marT="34290" marB="34290"/>
                </a:tc>
                <a:tc>
                  <a:txBody>
                    <a:bodyPr/>
                    <a:lstStyle/>
                    <a:p>
                      <a:r>
                        <a:rPr lang="pt-BR" sz="1500" b="1" dirty="0"/>
                        <a:t>Plenária</a:t>
                      </a:r>
                    </a:p>
                  </a:txBody>
                  <a:tcPr marL="68580" marR="68580" marT="34290" marB="34290"/>
                </a:tc>
                <a:extLst>
                  <a:ext uri="{0D108BD9-81ED-4DB2-BD59-A6C34878D82A}">
                    <a16:rowId xmlns:a16="http://schemas.microsoft.com/office/drawing/2014/main" val="3138008315"/>
                  </a:ext>
                </a:extLst>
              </a:tr>
              <a:tr h="398460">
                <a:tc>
                  <a:txBody>
                    <a:bodyPr/>
                    <a:lstStyle/>
                    <a:p>
                      <a:r>
                        <a:rPr lang="pt-BR" sz="1500" b="1" dirty="0"/>
                        <a:t>16h30</a:t>
                      </a:r>
                    </a:p>
                  </a:txBody>
                  <a:tcPr marL="68580" marR="68580" marT="34290" marB="34290"/>
                </a:tc>
                <a:tc>
                  <a:txBody>
                    <a:bodyPr/>
                    <a:lstStyle/>
                    <a:p>
                      <a:r>
                        <a:rPr lang="pt-BR" sz="1500" b="1" dirty="0"/>
                        <a:t>Assuntos Gerais e Encerramento</a:t>
                      </a:r>
                    </a:p>
                  </a:txBody>
                  <a:tcPr marL="68580" marR="68580" marT="34290" marB="34290"/>
                </a:tc>
                <a:tc>
                  <a:txBody>
                    <a:bodyPr/>
                    <a:lstStyle/>
                    <a:p>
                      <a:r>
                        <a:rPr lang="pt-BR" sz="1500" b="1" dirty="0"/>
                        <a:t>Plenária</a:t>
                      </a:r>
                    </a:p>
                  </a:txBody>
                  <a:tcPr marL="68580" marR="68580" marT="34290" marB="34290"/>
                </a:tc>
                <a:extLst>
                  <a:ext uri="{0D108BD9-81ED-4DB2-BD59-A6C34878D82A}">
                    <a16:rowId xmlns:a16="http://schemas.microsoft.com/office/drawing/2014/main" val="1269359859"/>
                  </a:ext>
                </a:extLst>
              </a:tr>
            </a:tbl>
          </a:graphicData>
        </a:graphic>
      </p:graphicFrame>
      <p:pic>
        <p:nvPicPr>
          <p:cNvPr id="11" name="Imagem 10">
            <a:extLst>
              <a:ext uri="{FF2B5EF4-FFF2-40B4-BE49-F238E27FC236}">
                <a16:creationId xmlns:a16="http://schemas.microsoft.com/office/drawing/2014/main" id="{E3BC2772-5E37-4CB1-8CDD-0D399DB0F6A7}"/>
              </a:ext>
            </a:extLst>
          </p:cNvPr>
          <p:cNvPicPr>
            <a:picLocks noChangeAspect="1"/>
          </p:cNvPicPr>
          <p:nvPr/>
        </p:nvPicPr>
        <p:blipFill>
          <a:blip r:embed="rId3"/>
          <a:stretch>
            <a:fillRect/>
          </a:stretch>
        </p:blipFill>
        <p:spPr>
          <a:xfrm>
            <a:off x="0" y="0"/>
            <a:ext cx="1747545" cy="599302"/>
          </a:xfrm>
          <a:prstGeom prst="rect">
            <a:avLst/>
          </a:prstGeom>
        </p:spPr>
      </p:pic>
      <p:sp>
        <p:nvSpPr>
          <p:cNvPr id="12" name="Retângulo 11">
            <a:extLst>
              <a:ext uri="{FF2B5EF4-FFF2-40B4-BE49-F238E27FC236}">
                <a16:creationId xmlns:a16="http://schemas.microsoft.com/office/drawing/2014/main" id="{503E33DD-134A-486E-A9D7-90670EA5E252}"/>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3" name="Conector reto 12">
            <a:extLst>
              <a:ext uri="{FF2B5EF4-FFF2-40B4-BE49-F238E27FC236}">
                <a16:creationId xmlns:a16="http://schemas.microsoft.com/office/drawing/2014/main" id="{D9F70889-8C81-44D9-98CD-4F30B5536CFA}"/>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4293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DA53591F-AB98-44B1-BF63-9F1D7A954EAE}"/>
              </a:ext>
            </a:extLst>
          </p:cNvPr>
          <p:cNvPicPr>
            <a:picLocks noChangeAspect="1"/>
          </p:cNvPicPr>
          <p:nvPr/>
        </p:nvPicPr>
        <p:blipFill>
          <a:blip r:embed="rId3"/>
          <a:stretch>
            <a:fillRect/>
          </a:stretch>
        </p:blipFill>
        <p:spPr>
          <a:xfrm>
            <a:off x="0" y="-1"/>
            <a:ext cx="6858000" cy="4518061"/>
          </a:xfrm>
          <a:prstGeom prst="rect">
            <a:avLst/>
          </a:prstGeom>
        </p:spPr>
      </p:pic>
    </p:spTree>
    <p:extLst>
      <p:ext uri="{BB962C8B-B14F-4D97-AF65-F5344CB8AC3E}">
        <p14:creationId xmlns:p14="http://schemas.microsoft.com/office/powerpoint/2010/main" val="276397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D8185B84-FD82-47DD-A159-16FDD7B5B397}"/>
              </a:ext>
            </a:extLst>
          </p:cNvPr>
          <p:cNvSpPr/>
          <p:nvPr/>
        </p:nvSpPr>
        <p:spPr>
          <a:xfrm>
            <a:off x="147711" y="920844"/>
            <a:ext cx="6569611" cy="1323439"/>
          </a:xfrm>
          <a:prstGeom prst="rect">
            <a:avLst/>
          </a:prstGeom>
        </p:spPr>
        <p:txBody>
          <a:bodyPr wrap="square">
            <a:spAutoFit/>
          </a:bodyPr>
          <a:lstStyle/>
          <a:p>
            <a:pPr marL="342900" indent="-342900">
              <a:buFont typeface="Arial" panose="020B0604020202020204" pitchFamily="34" charset="0"/>
              <a:buChar char="•"/>
            </a:pPr>
            <a:r>
              <a:rPr lang="pt-BR" sz="2000" dirty="0"/>
              <a:t>Criar uma rede de pesquisa com ênfase nas vocações e potencialidades do território.</a:t>
            </a:r>
          </a:p>
          <a:p>
            <a:pPr marL="342900" indent="-342900">
              <a:buFont typeface="Arial" panose="020B0604020202020204" pitchFamily="34" charset="0"/>
              <a:buChar char="•"/>
            </a:pPr>
            <a:endParaRPr lang="pt-BR" sz="2000" dirty="0"/>
          </a:p>
          <a:p>
            <a:endParaRPr lang="pt-BR" sz="2000" dirty="0"/>
          </a:p>
        </p:txBody>
      </p:sp>
    </p:spTree>
    <p:extLst>
      <p:ext uri="{BB962C8B-B14F-4D97-AF65-F5344CB8AC3E}">
        <p14:creationId xmlns:p14="http://schemas.microsoft.com/office/powerpoint/2010/main" val="320328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1F522DEA-292C-4B73-BA95-6BC12C333335}"/>
              </a:ext>
            </a:extLst>
          </p:cNvPr>
          <p:cNvPicPr>
            <a:picLocks noChangeAspect="1"/>
          </p:cNvPicPr>
          <p:nvPr/>
        </p:nvPicPr>
        <p:blipFill>
          <a:blip r:embed="rId3"/>
          <a:stretch>
            <a:fillRect/>
          </a:stretch>
        </p:blipFill>
        <p:spPr>
          <a:xfrm>
            <a:off x="0" y="0"/>
            <a:ext cx="6858000" cy="4649372"/>
          </a:xfrm>
          <a:prstGeom prst="rect">
            <a:avLst/>
          </a:prstGeom>
        </p:spPr>
      </p:pic>
    </p:spTree>
    <p:extLst>
      <p:ext uri="{BB962C8B-B14F-4D97-AF65-F5344CB8AC3E}">
        <p14:creationId xmlns:p14="http://schemas.microsoft.com/office/powerpoint/2010/main" val="166713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D8185B84-FD82-47DD-A159-16FDD7B5B397}"/>
              </a:ext>
            </a:extLst>
          </p:cNvPr>
          <p:cNvSpPr/>
          <p:nvPr/>
        </p:nvSpPr>
        <p:spPr>
          <a:xfrm>
            <a:off x="147711" y="766097"/>
            <a:ext cx="6569611" cy="2554545"/>
          </a:xfrm>
          <a:prstGeom prst="rect">
            <a:avLst/>
          </a:prstGeom>
        </p:spPr>
        <p:txBody>
          <a:bodyPr wrap="square">
            <a:spAutoFit/>
          </a:bodyPr>
          <a:lstStyle/>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Estabelecer um amplo programa de capacitação / formação das micro e pequenas empresas e municípios, tais como: gestão da inovação, marco legal, fomento, elaboração de projetos e captação de recursos públicos e privados para inovação.</a:t>
            </a:r>
          </a:p>
          <a:p>
            <a:endParaRPr lang="pt-BR" sz="2000" dirty="0"/>
          </a:p>
          <a:p>
            <a:endParaRPr lang="pt-BR" sz="2000" dirty="0"/>
          </a:p>
        </p:txBody>
      </p:sp>
    </p:spTree>
    <p:extLst>
      <p:ext uri="{BB962C8B-B14F-4D97-AF65-F5344CB8AC3E}">
        <p14:creationId xmlns:p14="http://schemas.microsoft.com/office/powerpoint/2010/main" val="415160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Tecnologia e Inovação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7A444CDD-1F86-4F5D-8C3F-664675919CEE}"/>
              </a:ext>
            </a:extLst>
          </p:cNvPr>
          <p:cNvPicPr>
            <a:picLocks noChangeAspect="1"/>
          </p:cNvPicPr>
          <p:nvPr/>
        </p:nvPicPr>
        <p:blipFill>
          <a:blip r:embed="rId3"/>
          <a:stretch>
            <a:fillRect/>
          </a:stretch>
        </p:blipFill>
        <p:spPr>
          <a:xfrm>
            <a:off x="0" y="0"/>
            <a:ext cx="6858000" cy="4593102"/>
          </a:xfrm>
          <a:prstGeom prst="rect">
            <a:avLst/>
          </a:prstGeom>
        </p:spPr>
      </p:pic>
    </p:spTree>
    <p:extLst>
      <p:ext uri="{BB962C8B-B14F-4D97-AF65-F5344CB8AC3E}">
        <p14:creationId xmlns:p14="http://schemas.microsoft.com/office/powerpoint/2010/main" val="403099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a:extLst>
              <a:ext uri="{FF2B5EF4-FFF2-40B4-BE49-F238E27FC236}">
                <a16:creationId xmlns:a16="http://schemas.microsoft.com/office/drawing/2014/main" id="{5323D09F-D485-410E-8375-9A423544AF79}"/>
              </a:ext>
            </a:extLst>
          </p:cNvPr>
          <p:cNvSpPr/>
          <p:nvPr/>
        </p:nvSpPr>
        <p:spPr>
          <a:xfrm>
            <a:off x="58882" y="876370"/>
            <a:ext cx="6740236" cy="3780035"/>
          </a:xfrm>
          <a:prstGeom prst="rect">
            <a:avLst/>
          </a:prstGeom>
        </p:spPr>
        <p:txBody>
          <a:bodyPr lIns="90000" tIns="45000" rIns="90000" bIns="45000"/>
          <a:lstStyle/>
          <a:p>
            <a:pPr marL="273050" indent="-185738">
              <a:lnSpc>
                <a:spcPct val="100000"/>
              </a:lnSpc>
              <a:buFont typeface="Arial"/>
              <a:buChar char="•"/>
            </a:pPr>
            <a:r>
              <a:rPr lang="pt-BR" sz="2000" b="1" dirty="0">
                <a:solidFill>
                  <a:srgbClr val="000000"/>
                </a:solidFill>
              </a:rPr>
              <a:t>Comitê Temático - Acesso a Mercados</a:t>
            </a:r>
          </a:p>
          <a:p>
            <a:pPr marL="269875">
              <a:lnSpc>
                <a:spcPct val="100000"/>
              </a:lnSpc>
            </a:pPr>
            <a:r>
              <a:rPr lang="pt-BR" sz="2000" dirty="0">
                <a:solidFill>
                  <a:srgbClr val="000000"/>
                </a:solidFill>
              </a:rPr>
              <a:t>Destinado a identificar, analisar e propor medidas para facilitar o acesso das micro e pequenas empresas às compras públicas, aos mercados externo e interno, e à cadeia produtiva das grandes empresas</a:t>
            </a:r>
          </a:p>
          <a:p>
            <a:pPr marL="87312">
              <a:lnSpc>
                <a:spcPct val="100000"/>
              </a:lnSpc>
            </a:pPr>
            <a:endParaRPr lang="pt-BR" sz="2000" dirty="0">
              <a:solidFill>
                <a:srgbClr val="000000"/>
              </a:solidFill>
            </a:endParaRPr>
          </a:p>
          <a:p>
            <a:pPr marL="273050" indent="-185738">
              <a:lnSpc>
                <a:spcPct val="100000"/>
              </a:lnSpc>
              <a:buFont typeface="Arial"/>
              <a:buChar char="•"/>
            </a:pPr>
            <a:r>
              <a:rPr lang="pt-BR" sz="2000" dirty="0">
                <a:solidFill>
                  <a:srgbClr val="000000"/>
                </a:solidFill>
              </a:rPr>
              <a:t>Coordenadores responsáveis deste Comitê Temático: </a:t>
            </a:r>
          </a:p>
          <a:p>
            <a:pPr marL="1258888" indent="-992188">
              <a:lnSpc>
                <a:spcPct val="100000"/>
              </a:lnSpc>
            </a:pPr>
            <a:r>
              <a:rPr lang="pt-BR" sz="2000" dirty="0">
                <a:solidFill>
                  <a:srgbClr val="000000"/>
                </a:solidFill>
              </a:rPr>
              <a:t>Governo: Titular </a:t>
            </a:r>
            <a:r>
              <a:rPr lang="pt-BR" sz="2000" b="1" dirty="0">
                <a:solidFill>
                  <a:srgbClr val="000000"/>
                </a:solidFill>
              </a:rPr>
              <a:t>Maria Carmem </a:t>
            </a:r>
            <a:r>
              <a:rPr lang="pt-BR" sz="2000" b="1" dirty="0" err="1">
                <a:solidFill>
                  <a:srgbClr val="000000"/>
                </a:solidFill>
              </a:rPr>
              <a:t>Albanske</a:t>
            </a:r>
            <a:r>
              <a:rPr lang="pt-BR" sz="2000" b="1" dirty="0">
                <a:solidFill>
                  <a:srgbClr val="000000"/>
                </a:solidFill>
              </a:rPr>
              <a:t> (SEAP)</a:t>
            </a:r>
            <a:r>
              <a:rPr lang="pt-BR" sz="2000" dirty="0">
                <a:solidFill>
                  <a:srgbClr val="000000"/>
                </a:solidFill>
              </a:rPr>
              <a:t> e Suplente </a:t>
            </a:r>
            <a:r>
              <a:rPr lang="pt-BR" sz="2000" dirty="0" err="1">
                <a:solidFill>
                  <a:srgbClr val="000000"/>
                </a:solidFill>
              </a:rPr>
              <a:t>Cleverson</a:t>
            </a:r>
            <a:r>
              <a:rPr lang="pt-BR" sz="2000" dirty="0">
                <a:solidFill>
                  <a:srgbClr val="000000"/>
                </a:solidFill>
              </a:rPr>
              <a:t> Neri (SEAP).</a:t>
            </a:r>
          </a:p>
          <a:p>
            <a:pPr marL="1258888" indent="-992188">
              <a:lnSpc>
                <a:spcPct val="100000"/>
              </a:lnSpc>
            </a:pPr>
            <a:r>
              <a:rPr lang="pt-BR" sz="2000" dirty="0">
                <a:solidFill>
                  <a:srgbClr val="000000"/>
                </a:solidFill>
              </a:rPr>
              <a:t>Privado:  Titular </a:t>
            </a:r>
            <a:r>
              <a:rPr lang="pt-BR" sz="2000" b="1" dirty="0">
                <a:solidFill>
                  <a:srgbClr val="000000"/>
                </a:solidFill>
              </a:rPr>
              <a:t>Aristides </a:t>
            </a:r>
            <a:r>
              <a:rPr lang="pt-BR" sz="2000" b="1" dirty="0" err="1">
                <a:solidFill>
                  <a:srgbClr val="000000"/>
                </a:solidFill>
              </a:rPr>
              <a:t>Mossambani</a:t>
            </a:r>
            <a:r>
              <a:rPr lang="pt-BR" sz="2000" b="1" dirty="0">
                <a:solidFill>
                  <a:srgbClr val="000000"/>
                </a:solidFill>
              </a:rPr>
              <a:t> (FEMPIPAR)</a:t>
            </a:r>
            <a:r>
              <a:rPr lang="pt-BR" sz="2000" dirty="0">
                <a:solidFill>
                  <a:srgbClr val="000000"/>
                </a:solidFill>
              </a:rPr>
              <a:t> e Suplente Rodrigo </a:t>
            </a:r>
            <a:r>
              <a:rPr lang="pt-BR" sz="2000" dirty="0" err="1">
                <a:solidFill>
                  <a:srgbClr val="000000"/>
                </a:solidFill>
              </a:rPr>
              <a:t>Rosalem</a:t>
            </a:r>
            <a:r>
              <a:rPr lang="pt-BR" sz="2000" dirty="0">
                <a:solidFill>
                  <a:srgbClr val="000000"/>
                </a:solidFill>
              </a:rPr>
              <a:t> (FECOMERCIO)</a:t>
            </a:r>
          </a:p>
          <a:p>
            <a:pPr marL="1258888" indent="-992188">
              <a:lnSpc>
                <a:spcPct val="100000"/>
              </a:lnSpc>
            </a:pPr>
            <a:r>
              <a:rPr lang="pt-BR" sz="2000" dirty="0">
                <a:solidFill>
                  <a:srgbClr val="000000"/>
                </a:solidFill>
              </a:rPr>
              <a:t>Consultora: Juliana </a:t>
            </a:r>
            <a:r>
              <a:rPr lang="pt-BR" sz="2000" dirty="0" err="1">
                <a:solidFill>
                  <a:srgbClr val="000000"/>
                </a:solidFill>
              </a:rPr>
              <a:t>Schvenger</a:t>
            </a:r>
            <a:r>
              <a:rPr lang="pt-BR" sz="2000" dirty="0">
                <a:solidFill>
                  <a:srgbClr val="000000"/>
                </a:solidFill>
              </a:rPr>
              <a:t> (SEBRAE)</a:t>
            </a:r>
            <a:endParaRPr sz="2000" dirty="0"/>
          </a:p>
        </p:txBody>
      </p:sp>
      <p:pic>
        <p:nvPicPr>
          <p:cNvPr id="12" name="Imagem 11">
            <a:extLst>
              <a:ext uri="{FF2B5EF4-FFF2-40B4-BE49-F238E27FC236}">
                <a16:creationId xmlns:a16="http://schemas.microsoft.com/office/drawing/2014/main" id="{E4D2B647-BC1F-4CB0-AA48-E14C6962EB4F}"/>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EFF4CC8A-79C1-4363-AB57-FB895960249D}"/>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4CC82637-5765-4FF3-906D-6803C070AF42}"/>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EA77CF-227A-489B-A15D-8F2D8A66F2FF}"/>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spTree>
    <p:extLst>
      <p:ext uri="{BB962C8B-B14F-4D97-AF65-F5344CB8AC3E}">
        <p14:creationId xmlns:p14="http://schemas.microsoft.com/office/powerpoint/2010/main" val="519472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E842A855-74D0-409E-ACB3-740E80F9D796}"/>
              </a:ext>
            </a:extLst>
          </p:cNvPr>
          <p:cNvSpPr/>
          <p:nvPr/>
        </p:nvSpPr>
        <p:spPr>
          <a:xfrm>
            <a:off x="202223" y="880616"/>
            <a:ext cx="6536202" cy="2562240"/>
          </a:xfrm>
          <a:prstGeom prst="rect">
            <a:avLst/>
          </a:prstGeom>
        </p:spPr>
        <p:txBody>
          <a:bodyPr wrap="square">
            <a:spAutoFit/>
          </a:bodyPr>
          <a:lstStyle/>
          <a:p>
            <a:pPr marL="285750" indent="-285750">
              <a:buFont typeface="Arial" panose="020B0604020202020204" pitchFamily="34" charset="0"/>
              <a:buChar char="•"/>
            </a:pPr>
            <a:r>
              <a:rPr lang="pt-BR" sz="2400" dirty="0"/>
              <a:t>Adequar os editais à lei complementar 123/2006 e 147/2014, para aumentar a participação das micro e pequenas empresas nas compras públicas do estado.</a:t>
            </a:r>
          </a:p>
          <a:p>
            <a:pPr marL="285750" indent="-285750">
              <a:buFont typeface="Arial" panose="020B0604020202020204" pitchFamily="34" charset="0"/>
              <a:buChar char="•"/>
            </a:pPr>
            <a:endParaRPr lang="pt-BR" sz="2400" dirty="0"/>
          </a:p>
          <a:p>
            <a:endParaRPr lang="pt-BR" dirty="0"/>
          </a:p>
          <a:p>
            <a:endParaRPr lang="pt-BR" dirty="0"/>
          </a:p>
          <a:p>
            <a:endParaRPr lang="pt-BR" dirty="0"/>
          </a:p>
        </p:txBody>
      </p:sp>
    </p:spTree>
    <p:extLst>
      <p:ext uri="{BB962C8B-B14F-4D97-AF65-F5344CB8AC3E}">
        <p14:creationId xmlns:p14="http://schemas.microsoft.com/office/powerpoint/2010/main" val="277552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5F355741-1571-49C0-9C2B-C36E9E29E826}"/>
              </a:ext>
            </a:extLst>
          </p:cNvPr>
          <p:cNvPicPr>
            <a:picLocks noChangeAspect="1"/>
          </p:cNvPicPr>
          <p:nvPr/>
        </p:nvPicPr>
        <p:blipFill>
          <a:blip r:embed="rId3"/>
          <a:stretch>
            <a:fillRect/>
          </a:stretch>
        </p:blipFill>
        <p:spPr>
          <a:xfrm>
            <a:off x="0" y="0"/>
            <a:ext cx="6858000" cy="4621237"/>
          </a:xfrm>
          <a:prstGeom prst="rect">
            <a:avLst/>
          </a:prstGeom>
        </p:spPr>
      </p:pic>
    </p:spTree>
    <p:extLst>
      <p:ext uri="{BB962C8B-B14F-4D97-AF65-F5344CB8AC3E}">
        <p14:creationId xmlns:p14="http://schemas.microsoft.com/office/powerpoint/2010/main" val="3691503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E842A855-74D0-409E-ACB3-740E80F9D796}"/>
              </a:ext>
            </a:extLst>
          </p:cNvPr>
          <p:cNvSpPr/>
          <p:nvPr/>
        </p:nvSpPr>
        <p:spPr>
          <a:xfrm>
            <a:off x="202223" y="880616"/>
            <a:ext cx="6536202" cy="2192908"/>
          </a:xfrm>
          <a:prstGeom prst="rect">
            <a:avLst/>
          </a:prstGeom>
        </p:spPr>
        <p:txBody>
          <a:bodyPr wrap="square">
            <a:spAutoFit/>
          </a:bodyPr>
          <a:lstStyle/>
          <a:p>
            <a:pPr marL="285750" indent="-285750">
              <a:buFont typeface="Arial" panose="020B0604020202020204" pitchFamily="34" charset="0"/>
              <a:buChar char="•"/>
            </a:pPr>
            <a:r>
              <a:rPr lang="pt-BR" sz="2400" dirty="0"/>
              <a:t>Padronizar o objeto de contratação dos termos de referência nos processos de compras públicas municipais por meio do GMS – Sistema de Gestão de Materiais e Serviços do Paraná.</a:t>
            </a:r>
          </a:p>
          <a:p>
            <a:endParaRPr lang="pt-BR" dirty="0"/>
          </a:p>
          <a:p>
            <a:endParaRPr lang="pt-BR" dirty="0"/>
          </a:p>
          <a:p>
            <a:endParaRPr lang="pt-BR" dirty="0"/>
          </a:p>
        </p:txBody>
      </p:sp>
    </p:spTree>
    <p:extLst>
      <p:ext uri="{BB962C8B-B14F-4D97-AF65-F5344CB8AC3E}">
        <p14:creationId xmlns:p14="http://schemas.microsoft.com/office/powerpoint/2010/main" val="3024416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FB575D89-7779-4A09-88A3-BE61B3757347}"/>
              </a:ext>
            </a:extLst>
          </p:cNvPr>
          <p:cNvPicPr>
            <a:picLocks noChangeAspect="1"/>
          </p:cNvPicPr>
          <p:nvPr/>
        </p:nvPicPr>
        <p:blipFill>
          <a:blip r:embed="rId3"/>
          <a:stretch>
            <a:fillRect/>
          </a:stretch>
        </p:blipFill>
        <p:spPr>
          <a:xfrm>
            <a:off x="0" y="0"/>
            <a:ext cx="6858000" cy="4740812"/>
          </a:xfrm>
          <a:prstGeom prst="rect">
            <a:avLst/>
          </a:prstGeom>
        </p:spPr>
      </p:pic>
    </p:spTree>
    <p:extLst>
      <p:ext uri="{BB962C8B-B14F-4D97-AF65-F5344CB8AC3E}">
        <p14:creationId xmlns:p14="http://schemas.microsoft.com/office/powerpoint/2010/main" val="287754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900" y="897565"/>
            <a:ext cx="6172200" cy="3394472"/>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LINHA DO TEMPO DO FÓRUM</a:t>
            </a:r>
          </a:p>
        </p:txBody>
      </p:sp>
      <p:pic>
        <p:nvPicPr>
          <p:cNvPr id="5" name="Imagem 4">
            <a:extLst>
              <a:ext uri="{FF2B5EF4-FFF2-40B4-BE49-F238E27FC236}">
                <a16:creationId xmlns:a16="http://schemas.microsoft.com/office/drawing/2014/main" id="{9A678D7E-2BA9-40CE-9F2D-3DC1D6028A42}"/>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E616824B-C7D0-4961-B5E8-CDB92B24A3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BA0BC6C3-1895-4922-AE86-3882DE9F5AE2}"/>
              </a:ext>
            </a:extLst>
          </p:cNvPr>
          <p:cNvSpPr/>
          <p:nvPr/>
        </p:nvSpPr>
        <p:spPr>
          <a:xfrm>
            <a:off x="212773" y="880616"/>
            <a:ext cx="6413109" cy="1938992"/>
          </a:xfrm>
          <a:prstGeom prst="rect">
            <a:avLst/>
          </a:prstGeom>
        </p:spPr>
        <p:txBody>
          <a:bodyPr wrap="square">
            <a:spAutoFit/>
          </a:bodyPr>
          <a:lstStyle/>
          <a:p>
            <a:pPr marL="342900" indent="-342900">
              <a:buFont typeface="Arial" panose="020B0604020202020204" pitchFamily="34" charset="0"/>
              <a:buChar char="•"/>
            </a:pPr>
            <a:r>
              <a:rPr lang="pt-BR" sz="2400" dirty="0"/>
              <a:t>Incentivar a utilização do site Compras Paraná, na divulgação das boas práticas em compras públicas.</a:t>
            </a:r>
          </a:p>
          <a:p>
            <a:pPr marL="342900" indent="-342900">
              <a:buFont typeface="Arial" panose="020B0604020202020204" pitchFamily="34" charset="0"/>
              <a:buChar char="•"/>
            </a:pPr>
            <a:endParaRPr lang="pt-BR" sz="2400" dirty="0"/>
          </a:p>
          <a:p>
            <a:endParaRPr lang="pt-B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E5F012BB-2D8C-4DC1-8A00-DC5B9D38DFB8}"/>
              </a:ext>
            </a:extLst>
          </p:cNvPr>
          <p:cNvPicPr>
            <a:picLocks noChangeAspect="1"/>
          </p:cNvPicPr>
          <p:nvPr/>
        </p:nvPicPr>
        <p:blipFill>
          <a:blip r:embed="rId3"/>
          <a:stretch>
            <a:fillRect/>
          </a:stretch>
        </p:blipFill>
        <p:spPr>
          <a:xfrm>
            <a:off x="0" y="0"/>
            <a:ext cx="6858000" cy="4466492"/>
          </a:xfrm>
          <a:prstGeom prst="rect">
            <a:avLst/>
          </a:prstGeom>
        </p:spPr>
      </p:pic>
    </p:spTree>
    <p:extLst>
      <p:ext uri="{BB962C8B-B14F-4D97-AF65-F5344CB8AC3E}">
        <p14:creationId xmlns:p14="http://schemas.microsoft.com/office/powerpoint/2010/main" val="227455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BA0BC6C3-1895-4922-AE86-3882DE9F5AE2}"/>
              </a:ext>
            </a:extLst>
          </p:cNvPr>
          <p:cNvSpPr/>
          <p:nvPr/>
        </p:nvSpPr>
        <p:spPr>
          <a:xfrm>
            <a:off x="212773" y="880616"/>
            <a:ext cx="6413109" cy="1569660"/>
          </a:xfrm>
          <a:prstGeom prst="rect">
            <a:avLst/>
          </a:prstGeom>
        </p:spPr>
        <p:txBody>
          <a:bodyPr wrap="square">
            <a:spAutoFit/>
          </a:bodyPr>
          <a:lstStyle/>
          <a:p>
            <a:pPr marL="342900" indent="-342900">
              <a:buFont typeface="Arial" panose="020B0604020202020204" pitchFamily="34" charset="0"/>
              <a:buChar char="•"/>
            </a:pPr>
            <a:r>
              <a:rPr lang="pt-BR" sz="2400" dirty="0"/>
              <a:t>Elaborar Estudo Técnico de Planejamento de Compras Públicas do Estado do Paraná.</a:t>
            </a:r>
          </a:p>
          <a:p>
            <a:pPr marL="342900" indent="-342900">
              <a:buFont typeface="Arial" panose="020B0604020202020204" pitchFamily="34" charset="0"/>
              <a:buChar char="•"/>
            </a:pPr>
            <a:endParaRPr lang="pt-BR" sz="2400" dirty="0"/>
          </a:p>
          <a:p>
            <a:endParaRPr lang="pt-BR" sz="2400" dirty="0"/>
          </a:p>
        </p:txBody>
      </p:sp>
    </p:spTree>
    <p:extLst>
      <p:ext uri="{BB962C8B-B14F-4D97-AF65-F5344CB8AC3E}">
        <p14:creationId xmlns:p14="http://schemas.microsoft.com/office/powerpoint/2010/main" val="3604886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0D3D1B8A-6F49-40A8-810A-DCE6FE06FCED}"/>
              </a:ext>
            </a:extLst>
          </p:cNvPr>
          <p:cNvPicPr>
            <a:picLocks noChangeAspect="1"/>
          </p:cNvPicPr>
          <p:nvPr/>
        </p:nvPicPr>
        <p:blipFill>
          <a:blip r:embed="rId3"/>
          <a:stretch>
            <a:fillRect/>
          </a:stretch>
        </p:blipFill>
        <p:spPr>
          <a:xfrm>
            <a:off x="0" y="-1"/>
            <a:ext cx="6858000" cy="4635305"/>
          </a:xfrm>
          <a:prstGeom prst="rect">
            <a:avLst/>
          </a:prstGeom>
        </p:spPr>
      </p:pic>
    </p:spTree>
    <p:extLst>
      <p:ext uri="{BB962C8B-B14F-4D97-AF65-F5344CB8AC3E}">
        <p14:creationId xmlns:p14="http://schemas.microsoft.com/office/powerpoint/2010/main" val="273792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BA0BC6C3-1895-4922-AE86-3882DE9F5AE2}"/>
              </a:ext>
            </a:extLst>
          </p:cNvPr>
          <p:cNvSpPr/>
          <p:nvPr/>
        </p:nvSpPr>
        <p:spPr>
          <a:xfrm>
            <a:off x="212773" y="880616"/>
            <a:ext cx="6413109" cy="4154984"/>
          </a:xfrm>
          <a:prstGeom prst="rect">
            <a:avLst/>
          </a:prstGeom>
        </p:spPr>
        <p:txBody>
          <a:bodyPr wrap="square">
            <a:spAutoFit/>
          </a:bodyPr>
          <a:lstStyle/>
          <a:p>
            <a:pPr marL="342900" indent="-342900">
              <a:buFont typeface="Arial" panose="020B0604020202020204" pitchFamily="34" charset="0"/>
              <a:buChar char="•"/>
            </a:pPr>
            <a:r>
              <a:rPr lang="pt-BR" sz="2400" dirty="0"/>
              <a:t>Fomentar a criação e legislação que possa gerar negócios conjuntos (Centrais de Negócios, Sociedade de Propósito Específico).</a:t>
            </a:r>
          </a:p>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r>
              <a:rPr lang="pt-BR" sz="2400" dirty="0"/>
              <a:t>Criar uma política de desenvolvimento territorial para o Estado do Paraná, com o intuito de promover, sensibilizar e articular com a comunidade local, para a importância de organizar-se associativamente;</a:t>
            </a:r>
          </a:p>
          <a:p>
            <a:endParaRPr lang="pt-BR" sz="2400" dirty="0"/>
          </a:p>
          <a:p>
            <a:endParaRPr lang="pt-BR" sz="2400" dirty="0"/>
          </a:p>
        </p:txBody>
      </p:sp>
    </p:spTree>
    <p:extLst>
      <p:ext uri="{BB962C8B-B14F-4D97-AF65-F5344CB8AC3E}">
        <p14:creationId xmlns:p14="http://schemas.microsoft.com/office/powerpoint/2010/main" val="2134499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1793629" y="140962"/>
            <a:ext cx="5106573" cy="4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 – GT Exportação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533378" cy="525856"/>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256200" y="57271"/>
            <a:ext cx="1284609"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AF2430AB-8B75-4EC9-8A40-25EEF19E54F3}"/>
              </a:ext>
            </a:extLst>
          </p:cNvPr>
          <p:cNvSpPr/>
          <p:nvPr/>
        </p:nvSpPr>
        <p:spPr>
          <a:xfrm>
            <a:off x="238270" y="863526"/>
            <a:ext cx="6268915" cy="2677656"/>
          </a:xfrm>
          <a:prstGeom prst="rect">
            <a:avLst/>
          </a:prstGeom>
        </p:spPr>
        <p:txBody>
          <a:bodyPr wrap="square">
            <a:spAutoFit/>
          </a:bodyPr>
          <a:lstStyle/>
          <a:p>
            <a:pPr marL="342900" indent="-342900">
              <a:buFont typeface="Arial" panose="020B0604020202020204" pitchFamily="34" charset="0"/>
              <a:buChar char="•"/>
            </a:pPr>
            <a:r>
              <a:rPr lang="pt-BR" sz="2400" dirty="0"/>
              <a:t>Apoiar e auxiliar tecnicamente na criação de uma Loja Virtual de Comércio de produtos das Micro e Pequenas Empresas da América Latina e Países de Língua Portuguesa.</a:t>
            </a:r>
          </a:p>
          <a:p>
            <a:endParaRPr lang="pt-BR" sz="2400" dirty="0"/>
          </a:p>
          <a:p>
            <a:endParaRPr lang="pt-BR" sz="2400" dirty="0"/>
          </a:p>
          <a:p>
            <a:endParaRPr lang="pt-BR" sz="2400" dirty="0"/>
          </a:p>
        </p:txBody>
      </p:sp>
    </p:spTree>
    <p:extLst>
      <p:ext uri="{BB962C8B-B14F-4D97-AF65-F5344CB8AC3E}">
        <p14:creationId xmlns:p14="http://schemas.microsoft.com/office/powerpoint/2010/main" val="332737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1793629" y="140962"/>
            <a:ext cx="5106573" cy="4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 – GT Exportação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533378" cy="525856"/>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256200" y="57271"/>
            <a:ext cx="1284609"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9" name="Imagem 8" descr="Uma imagem contendo captura de tela&#10;&#10;Descrição gerada automaticamente">
            <a:extLst>
              <a:ext uri="{FF2B5EF4-FFF2-40B4-BE49-F238E27FC236}">
                <a16:creationId xmlns:a16="http://schemas.microsoft.com/office/drawing/2014/main" id="{434BAD2E-6428-3F47-AD22-593AFA529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858000" cy="4746171"/>
          </a:xfrm>
          <a:prstGeom prst="rect">
            <a:avLst/>
          </a:prstGeom>
        </p:spPr>
      </p:pic>
    </p:spTree>
    <p:extLst>
      <p:ext uri="{BB962C8B-B14F-4D97-AF65-F5344CB8AC3E}">
        <p14:creationId xmlns:p14="http://schemas.microsoft.com/office/powerpoint/2010/main" val="268688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1793629" y="140962"/>
            <a:ext cx="5106573" cy="4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 – GT Exportação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533378" cy="525856"/>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256200" y="57271"/>
            <a:ext cx="1284609"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Retângulo 8">
            <a:extLst>
              <a:ext uri="{FF2B5EF4-FFF2-40B4-BE49-F238E27FC236}">
                <a16:creationId xmlns:a16="http://schemas.microsoft.com/office/drawing/2014/main" id="{AF2430AB-8B75-4EC9-8A40-25EEF19E54F3}"/>
              </a:ext>
            </a:extLst>
          </p:cNvPr>
          <p:cNvSpPr/>
          <p:nvPr/>
        </p:nvSpPr>
        <p:spPr>
          <a:xfrm>
            <a:off x="238270" y="417211"/>
            <a:ext cx="6268915" cy="3785652"/>
          </a:xfrm>
          <a:prstGeom prst="rect">
            <a:avLst/>
          </a:prstGeom>
        </p:spPr>
        <p:txBody>
          <a:bodyPr wrap="square">
            <a:spAutoFit/>
          </a:bodyPr>
          <a:lstStyle/>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r>
              <a:rPr lang="pt-BR" sz="2400" dirty="0"/>
              <a:t>Repassar todo o processo de exportação de pequenos negócios para levantar os gargalos e buscar soluções, através do GT Exportação, em andamento no CT Acesso a Mercados (Correios, </a:t>
            </a:r>
            <a:r>
              <a:rPr lang="pt-BR" sz="2400" dirty="0" err="1"/>
              <a:t>Peiex</a:t>
            </a:r>
            <a:r>
              <a:rPr lang="pt-BR" sz="2400" dirty="0"/>
              <a:t>, </a:t>
            </a:r>
            <a:r>
              <a:rPr lang="pt-BR" sz="2400" dirty="0" err="1"/>
              <a:t>Ipardes</a:t>
            </a:r>
            <a:r>
              <a:rPr lang="pt-BR" sz="2400" dirty="0"/>
              <a:t>, </a:t>
            </a:r>
            <a:r>
              <a:rPr lang="pt-BR" sz="2400" dirty="0" err="1"/>
              <a:t>Fecomércio</a:t>
            </a:r>
            <a:r>
              <a:rPr lang="pt-BR" sz="2400" dirty="0"/>
              <a:t>, </a:t>
            </a:r>
            <a:r>
              <a:rPr lang="pt-BR" sz="2400" dirty="0" err="1"/>
              <a:t>Fiep</a:t>
            </a:r>
            <a:r>
              <a:rPr lang="pt-BR" sz="2400" dirty="0"/>
              <a:t>, </a:t>
            </a:r>
            <a:r>
              <a:rPr lang="pt-BR" sz="2400" dirty="0" err="1"/>
              <a:t>Fampepar</a:t>
            </a:r>
            <a:r>
              <a:rPr lang="pt-BR" sz="2400" dirty="0"/>
              <a:t>, operadores portuários e outros).</a:t>
            </a:r>
          </a:p>
          <a:p>
            <a:endParaRPr lang="pt-BR" sz="2400" dirty="0"/>
          </a:p>
          <a:p>
            <a:endParaRPr lang="pt-BR" sz="2400" dirty="0"/>
          </a:p>
          <a:p>
            <a:endParaRPr lang="pt-BR" sz="2400" dirty="0"/>
          </a:p>
        </p:txBody>
      </p:sp>
    </p:spTree>
    <p:extLst>
      <p:ext uri="{BB962C8B-B14F-4D97-AF65-F5344CB8AC3E}">
        <p14:creationId xmlns:p14="http://schemas.microsoft.com/office/powerpoint/2010/main" val="1131403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1793629" y="140962"/>
            <a:ext cx="5106573" cy="4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Acesso a Mercados – GT Exportação</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533378" cy="525856"/>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256200" y="57271"/>
            <a:ext cx="1284609"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4" name="Imagem 3" descr="Uma imagem contendo captura de tela&#10;&#10;Descrição gerada automaticamente">
            <a:extLst>
              <a:ext uri="{FF2B5EF4-FFF2-40B4-BE49-F238E27FC236}">
                <a16:creationId xmlns:a16="http://schemas.microsoft.com/office/drawing/2014/main" id="{5B951692-25C6-184B-B7F5-FB990035C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4733664"/>
          </a:xfrm>
          <a:prstGeom prst="rect">
            <a:avLst/>
          </a:prstGeom>
        </p:spPr>
      </p:pic>
    </p:spTree>
    <p:extLst>
      <p:ext uri="{BB962C8B-B14F-4D97-AF65-F5344CB8AC3E}">
        <p14:creationId xmlns:p14="http://schemas.microsoft.com/office/powerpoint/2010/main" val="261445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a:extLst>
              <a:ext uri="{FF2B5EF4-FFF2-40B4-BE49-F238E27FC236}">
                <a16:creationId xmlns:a16="http://schemas.microsoft.com/office/drawing/2014/main" id="{5323D09F-D485-410E-8375-9A423544AF79}"/>
              </a:ext>
            </a:extLst>
          </p:cNvPr>
          <p:cNvSpPr/>
          <p:nvPr/>
        </p:nvSpPr>
        <p:spPr>
          <a:xfrm>
            <a:off x="58882" y="813069"/>
            <a:ext cx="6740236" cy="3704992"/>
          </a:xfrm>
          <a:prstGeom prst="rect">
            <a:avLst/>
          </a:prstGeom>
        </p:spPr>
        <p:txBody>
          <a:bodyPr lIns="90000" tIns="45000" rIns="90000" bIns="45000"/>
          <a:lstStyle/>
          <a:p>
            <a:pPr marL="273050" indent="-185738">
              <a:lnSpc>
                <a:spcPct val="100000"/>
              </a:lnSpc>
              <a:buFont typeface="Arial"/>
              <a:buChar char="•"/>
            </a:pPr>
            <a:r>
              <a:rPr lang="pt-BR" sz="2000" b="1" dirty="0">
                <a:solidFill>
                  <a:srgbClr val="000000"/>
                </a:solidFill>
              </a:rPr>
              <a:t>Comitê Temático – Formação e Educação Empreendedora</a:t>
            </a:r>
          </a:p>
          <a:p>
            <a:pPr marL="269875">
              <a:lnSpc>
                <a:spcPct val="100000"/>
              </a:lnSpc>
            </a:pPr>
            <a:r>
              <a:rPr lang="pt-BR" sz="2000" dirty="0">
                <a:solidFill>
                  <a:srgbClr val="000000"/>
                </a:solidFill>
              </a:rPr>
              <a:t>Destinado a identificar, analisar e propor medidas para ampliar as oportunidades de capacitação para as micro e pequenas empresas, com a perspectiva de disseminação e compartilhamento da informação por meio de redes de relacionamento. </a:t>
            </a:r>
          </a:p>
          <a:p>
            <a:pPr marL="273050" indent="-185738">
              <a:lnSpc>
                <a:spcPct val="100000"/>
              </a:lnSpc>
              <a:buFont typeface="Arial"/>
              <a:buChar char="•"/>
            </a:pPr>
            <a:endParaRPr lang="pt-BR" sz="2000" dirty="0">
              <a:solidFill>
                <a:srgbClr val="000000"/>
              </a:solidFill>
            </a:endParaRPr>
          </a:p>
          <a:p>
            <a:pPr marL="273050" indent="-185738">
              <a:lnSpc>
                <a:spcPct val="100000"/>
              </a:lnSpc>
              <a:buFont typeface="Arial"/>
              <a:buChar char="•"/>
            </a:pPr>
            <a:r>
              <a:rPr lang="pt-BR" sz="2000" dirty="0">
                <a:solidFill>
                  <a:srgbClr val="000000"/>
                </a:solidFill>
              </a:rPr>
              <a:t>Coordenadores responsáveis deste Comitê Temático: </a:t>
            </a:r>
          </a:p>
          <a:p>
            <a:pPr marL="1435100" indent="-1168400">
              <a:lnSpc>
                <a:spcPct val="100000"/>
              </a:lnSpc>
            </a:pPr>
            <a:r>
              <a:rPr lang="pt-BR" sz="2000" dirty="0">
                <a:solidFill>
                  <a:srgbClr val="000000"/>
                </a:solidFill>
              </a:rPr>
              <a:t>Governo: </a:t>
            </a:r>
            <a:r>
              <a:rPr lang="pt-BR" sz="2000" b="1" dirty="0">
                <a:solidFill>
                  <a:srgbClr val="000000"/>
                </a:solidFill>
              </a:rPr>
              <a:t>A definir (SEED)</a:t>
            </a:r>
          </a:p>
          <a:p>
            <a:pPr marL="1435100" indent="-1168400">
              <a:lnSpc>
                <a:spcPct val="100000"/>
              </a:lnSpc>
            </a:pPr>
            <a:r>
              <a:rPr lang="pt-BR" sz="2000" dirty="0">
                <a:solidFill>
                  <a:srgbClr val="000000"/>
                </a:solidFill>
              </a:rPr>
              <a:t>Privado: </a:t>
            </a:r>
            <a:r>
              <a:rPr lang="pt-BR" sz="2000" b="1" dirty="0">
                <a:solidFill>
                  <a:srgbClr val="000000"/>
                </a:solidFill>
              </a:rPr>
              <a:t>A definir (SESC)</a:t>
            </a:r>
          </a:p>
          <a:p>
            <a:pPr marL="1435100" indent="-1168400">
              <a:lnSpc>
                <a:spcPct val="100000"/>
              </a:lnSpc>
            </a:pPr>
            <a:r>
              <a:rPr lang="pt-BR" sz="2000" dirty="0">
                <a:solidFill>
                  <a:srgbClr val="000000"/>
                </a:solidFill>
              </a:rPr>
              <a:t>Consultora: Rosangela </a:t>
            </a:r>
            <a:r>
              <a:rPr lang="pt-BR" sz="2000" dirty="0" err="1">
                <a:solidFill>
                  <a:srgbClr val="000000"/>
                </a:solidFill>
              </a:rPr>
              <a:t>Angonese</a:t>
            </a:r>
            <a:r>
              <a:rPr lang="pt-BR" sz="2000" dirty="0">
                <a:solidFill>
                  <a:srgbClr val="000000"/>
                </a:solidFill>
              </a:rPr>
              <a:t> (SEBRAE)</a:t>
            </a:r>
            <a:endParaRPr sz="2000" dirty="0"/>
          </a:p>
        </p:txBody>
      </p:sp>
      <p:pic>
        <p:nvPicPr>
          <p:cNvPr id="12" name="Imagem 11">
            <a:extLst>
              <a:ext uri="{FF2B5EF4-FFF2-40B4-BE49-F238E27FC236}">
                <a16:creationId xmlns:a16="http://schemas.microsoft.com/office/drawing/2014/main" id="{8CDE0CDE-3993-4674-8316-03547558FC2F}"/>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F64652D5-9E6F-4DDB-8CC2-15387036DD15}"/>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51A2B884-2ACF-4F9E-B9AF-02F1B5252C37}"/>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E76F9A8-CF44-4DFA-8FCB-89D9C2F63F14}"/>
              </a:ext>
            </a:extLst>
          </p:cNvPr>
          <p:cNvSpPr>
            <a:spLocks noChangeArrowheads="1"/>
          </p:cNvSpPr>
          <p:nvPr/>
        </p:nvSpPr>
        <p:spPr bwMode="auto">
          <a:xfrm>
            <a:off x="2602523" y="-63023"/>
            <a:ext cx="4255477" cy="6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Formação e Educação Empreendedora</a:t>
            </a:r>
          </a:p>
        </p:txBody>
      </p:sp>
    </p:spTree>
    <p:extLst>
      <p:ext uri="{BB962C8B-B14F-4D97-AF65-F5344CB8AC3E}">
        <p14:creationId xmlns:p14="http://schemas.microsoft.com/office/powerpoint/2010/main" val="375036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D8326D41-039F-4ABC-8474-A9632CE023AA}"/>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DD9AE2ED-0B56-47DF-9878-991A060FE22E}"/>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0E14879A-8DEC-4E88-A2BB-D8C9FA36FB73}"/>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Rectangle 7">
            <a:extLst>
              <a:ext uri="{FF2B5EF4-FFF2-40B4-BE49-F238E27FC236}">
                <a16:creationId xmlns:a16="http://schemas.microsoft.com/office/drawing/2014/main" id="{F22FF474-E1CA-4AA0-86A2-3B5E6A452703}"/>
              </a:ext>
            </a:extLst>
          </p:cNvPr>
          <p:cNvSpPr>
            <a:spLocks noChangeArrowheads="1"/>
          </p:cNvSpPr>
          <p:nvPr/>
        </p:nvSpPr>
        <p:spPr bwMode="auto">
          <a:xfrm>
            <a:off x="2532184" y="98757"/>
            <a:ext cx="4297680" cy="43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Linha do Tempo</a:t>
            </a:r>
          </a:p>
        </p:txBody>
      </p:sp>
      <p:pic>
        <p:nvPicPr>
          <p:cNvPr id="4" name="Imagem 3">
            <a:extLst>
              <a:ext uri="{FF2B5EF4-FFF2-40B4-BE49-F238E27FC236}">
                <a16:creationId xmlns:a16="http://schemas.microsoft.com/office/drawing/2014/main" id="{9AF9FB69-C22A-4454-87AA-D9D41FC944D6}"/>
              </a:ext>
            </a:extLst>
          </p:cNvPr>
          <p:cNvPicPr>
            <a:picLocks noChangeAspect="1"/>
          </p:cNvPicPr>
          <p:nvPr/>
        </p:nvPicPr>
        <p:blipFill>
          <a:blip r:embed="rId3"/>
          <a:stretch>
            <a:fillRect/>
          </a:stretch>
        </p:blipFill>
        <p:spPr>
          <a:xfrm>
            <a:off x="0" y="880616"/>
            <a:ext cx="6858000" cy="3601313"/>
          </a:xfrm>
          <a:prstGeom prst="rect">
            <a:avLst/>
          </a:prstGeom>
        </p:spPr>
      </p:pic>
    </p:spTree>
    <p:extLst>
      <p:ext uri="{BB962C8B-B14F-4D97-AF65-F5344CB8AC3E}">
        <p14:creationId xmlns:p14="http://schemas.microsoft.com/office/powerpoint/2010/main" val="70848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602523" y="-63023"/>
            <a:ext cx="4255477" cy="6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Formação e Educação Empreendedora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ED2F449E-8E96-41C3-B13F-18399B6758D7}"/>
              </a:ext>
            </a:extLst>
          </p:cNvPr>
          <p:cNvSpPr/>
          <p:nvPr/>
        </p:nvSpPr>
        <p:spPr>
          <a:xfrm>
            <a:off x="125730" y="817593"/>
            <a:ext cx="6606540" cy="3785652"/>
          </a:xfrm>
          <a:prstGeom prst="rect">
            <a:avLst/>
          </a:prstGeom>
        </p:spPr>
        <p:txBody>
          <a:bodyPr wrap="square">
            <a:spAutoFit/>
          </a:bodyPr>
          <a:lstStyle/>
          <a:p>
            <a:pPr marL="342900" indent="-342900">
              <a:buFont typeface="Arial" panose="020B0604020202020204" pitchFamily="34" charset="0"/>
              <a:buChar char="•"/>
            </a:pPr>
            <a:r>
              <a:rPr lang="pt-BR" sz="2000" dirty="0"/>
              <a:t>Implementar o empreendedorismo como componente curricular em todas as esferas: Base Nacional Curricular Comum, Estadual, Municipal e nas escolas.</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Implementar disciplina de Empreendedorismo em todos os cursos das instituições estaduais de ensino superior</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Elaborar programas que estimulem a participação entre empresários e estudantes nas escolas, para estimular o empreendedorismo.</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Implementar nas escolas a cultura de associativismo.</a:t>
            </a:r>
          </a:p>
        </p:txBody>
      </p:sp>
    </p:spTree>
    <p:extLst>
      <p:ext uri="{BB962C8B-B14F-4D97-AF65-F5344CB8AC3E}">
        <p14:creationId xmlns:p14="http://schemas.microsoft.com/office/powerpoint/2010/main" val="883693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a:extLst>
              <a:ext uri="{FF2B5EF4-FFF2-40B4-BE49-F238E27FC236}">
                <a16:creationId xmlns:a16="http://schemas.microsoft.com/office/drawing/2014/main" id="{5323D09F-D485-410E-8375-9A423544AF79}"/>
              </a:ext>
            </a:extLst>
          </p:cNvPr>
          <p:cNvSpPr/>
          <p:nvPr/>
        </p:nvSpPr>
        <p:spPr>
          <a:xfrm>
            <a:off x="58882" y="756796"/>
            <a:ext cx="6740236" cy="3457509"/>
          </a:xfrm>
          <a:prstGeom prst="rect">
            <a:avLst/>
          </a:prstGeom>
        </p:spPr>
        <p:txBody>
          <a:bodyPr lIns="90000" tIns="45000" rIns="90000" bIns="45000"/>
          <a:lstStyle/>
          <a:p>
            <a:pPr marL="273050" indent="-185738">
              <a:lnSpc>
                <a:spcPct val="100000"/>
              </a:lnSpc>
              <a:buFont typeface="Arial"/>
              <a:buChar char="•"/>
            </a:pPr>
            <a:r>
              <a:rPr lang="pt-BR" sz="2000" b="1" dirty="0">
                <a:solidFill>
                  <a:srgbClr val="000000"/>
                </a:solidFill>
              </a:rPr>
              <a:t>Comitê Temático – Acompanhamento Tributário</a:t>
            </a:r>
          </a:p>
          <a:p>
            <a:pPr marL="269875">
              <a:lnSpc>
                <a:spcPct val="100000"/>
              </a:lnSpc>
            </a:pPr>
            <a:r>
              <a:rPr lang="pt-BR" sz="2000" dirty="0">
                <a:solidFill>
                  <a:srgbClr val="000000"/>
                </a:solidFill>
              </a:rPr>
              <a:t>Destinado a acompanhar a legislação tributária, identificar as demandas, elaborar propostas de alterações que interessem as empresas paranaense e encaminhar às esferas estadual e federal.</a:t>
            </a:r>
          </a:p>
          <a:p>
            <a:pPr marL="273050" indent="-185738">
              <a:lnSpc>
                <a:spcPct val="100000"/>
              </a:lnSpc>
              <a:buFont typeface="Arial"/>
              <a:buChar char="•"/>
            </a:pPr>
            <a:endParaRPr lang="pt-BR" sz="2000" dirty="0">
              <a:solidFill>
                <a:srgbClr val="000000"/>
              </a:solidFill>
            </a:endParaRPr>
          </a:p>
          <a:p>
            <a:pPr marL="273050" indent="-185738">
              <a:lnSpc>
                <a:spcPct val="100000"/>
              </a:lnSpc>
              <a:buFont typeface="Arial"/>
              <a:buChar char="•"/>
            </a:pPr>
            <a:r>
              <a:rPr lang="pt-BR" sz="2000" dirty="0">
                <a:solidFill>
                  <a:srgbClr val="000000"/>
                </a:solidFill>
              </a:rPr>
              <a:t>Coordenadores responsáveis deste Comitê Temático: </a:t>
            </a:r>
          </a:p>
          <a:p>
            <a:pPr marL="1435100" indent="-1168400">
              <a:lnSpc>
                <a:spcPct val="100000"/>
              </a:lnSpc>
            </a:pPr>
            <a:r>
              <a:rPr lang="pt-BR" sz="2000" dirty="0">
                <a:solidFill>
                  <a:srgbClr val="000000"/>
                </a:solidFill>
              </a:rPr>
              <a:t>Governo: Titular </a:t>
            </a:r>
            <a:r>
              <a:rPr lang="pt-BR" sz="2000" b="1" dirty="0">
                <a:solidFill>
                  <a:srgbClr val="000000"/>
                </a:solidFill>
              </a:rPr>
              <a:t>Sidnei Laerte de Moraes (SEFA)</a:t>
            </a:r>
            <a:r>
              <a:rPr lang="pt-BR" sz="2000" dirty="0">
                <a:solidFill>
                  <a:srgbClr val="000000"/>
                </a:solidFill>
              </a:rPr>
              <a:t> e Suplente Juarez Andrade Moraes (SEFA)</a:t>
            </a:r>
          </a:p>
          <a:p>
            <a:pPr marL="1435100" indent="-1168400">
              <a:lnSpc>
                <a:spcPct val="100000"/>
              </a:lnSpc>
            </a:pPr>
            <a:r>
              <a:rPr lang="pt-BR" sz="2000" dirty="0">
                <a:solidFill>
                  <a:srgbClr val="000000"/>
                </a:solidFill>
              </a:rPr>
              <a:t>Privado: Titular </a:t>
            </a:r>
            <a:r>
              <a:rPr lang="pt-BR" sz="2000" b="1" dirty="0">
                <a:solidFill>
                  <a:srgbClr val="000000"/>
                </a:solidFill>
              </a:rPr>
              <a:t>Armando Lira (CONAMPE)</a:t>
            </a:r>
            <a:r>
              <a:rPr lang="pt-BR" sz="2000" dirty="0">
                <a:solidFill>
                  <a:srgbClr val="000000"/>
                </a:solidFill>
              </a:rPr>
              <a:t> e Suplente Pedro Donato </a:t>
            </a:r>
            <a:r>
              <a:rPr lang="pt-BR" sz="2000" dirty="0" err="1">
                <a:solidFill>
                  <a:srgbClr val="000000"/>
                </a:solidFill>
              </a:rPr>
              <a:t>Skraba</a:t>
            </a:r>
            <a:r>
              <a:rPr lang="pt-BR" sz="2000" dirty="0">
                <a:solidFill>
                  <a:srgbClr val="000000"/>
                </a:solidFill>
              </a:rPr>
              <a:t> (FAMPEPAR)</a:t>
            </a:r>
          </a:p>
          <a:p>
            <a:pPr marL="1435100" indent="-1168400">
              <a:lnSpc>
                <a:spcPct val="100000"/>
              </a:lnSpc>
            </a:pPr>
            <a:endParaRPr lang="pt-BR" sz="2000" dirty="0">
              <a:solidFill>
                <a:srgbClr val="000000"/>
              </a:solidFill>
            </a:endParaRPr>
          </a:p>
          <a:p>
            <a:pPr marL="1435100" indent="-1168400">
              <a:lnSpc>
                <a:spcPct val="100000"/>
              </a:lnSpc>
            </a:pPr>
            <a:r>
              <a:rPr lang="pt-BR" sz="2000" dirty="0">
                <a:solidFill>
                  <a:srgbClr val="000000"/>
                </a:solidFill>
              </a:rPr>
              <a:t>      “Sem demandas no momento para este Comitê”</a:t>
            </a:r>
          </a:p>
        </p:txBody>
      </p:sp>
      <p:pic>
        <p:nvPicPr>
          <p:cNvPr id="12" name="Imagem 11">
            <a:extLst>
              <a:ext uri="{FF2B5EF4-FFF2-40B4-BE49-F238E27FC236}">
                <a16:creationId xmlns:a16="http://schemas.microsoft.com/office/drawing/2014/main" id="{8CDE0CDE-3993-4674-8316-03547558FC2F}"/>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F64652D5-9E6F-4DDB-8CC2-15387036DD15}"/>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51A2B884-2ACF-4F9E-B9AF-02F1B5252C37}"/>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E76F9A8-CF44-4DFA-8FCB-89D9C2F63F14}"/>
              </a:ext>
            </a:extLst>
          </p:cNvPr>
          <p:cNvSpPr>
            <a:spLocks noChangeArrowheads="1"/>
          </p:cNvSpPr>
          <p:nvPr/>
        </p:nvSpPr>
        <p:spPr bwMode="auto">
          <a:xfrm>
            <a:off x="2532183" y="91725"/>
            <a:ext cx="4255477" cy="6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Acompanhamento Tributário</a:t>
            </a:r>
          </a:p>
        </p:txBody>
      </p:sp>
    </p:spTree>
    <p:extLst>
      <p:ext uri="{BB962C8B-B14F-4D97-AF65-F5344CB8AC3E}">
        <p14:creationId xmlns:p14="http://schemas.microsoft.com/office/powerpoint/2010/main" val="435134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900" y="609175"/>
            <a:ext cx="6172200" cy="3394472"/>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AÇÕES DA SECRETARIA TÉCNICA</a:t>
            </a:r>
          </a:p>
          <a:p>
            <a:pPr algn="ctr">
              <a:buNone/>
            </a:pPr>
            <a:r>
              <a:rPr lang="pt-BR" b="1" dirty="0">
                <a:latin typeface="Arial" panose="020B0604020202020204" pitchFamily="34" charset="0"/>
                <a:cs typeface="Arial" panose="020B0604020202020204" pitchFamily="34" charset="0"/>
              </a:rPr>
              <a:t>2019</a:t>
            </a:r>
          </a:p>
        </p:txBody>
      </p:sp>
      <p:pic>
        <p:nvPicPr>
          <p:cNvPr id="5" name="Imagem 4">
            <a:extLst>
              <a:ext uri="{FF2B5EF4-FFF2-40B4-BE49-F238E27FC236}">
                <a16:creationId xmlns:a16="http://schemas.microsoft.com/office/drawing/2014/main" id="{9A678D7E-2BA9-40CE-9F2D-3DC1D6028A42}"/>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E616824B-C7D0-4961-B5E8-CDB92B24A3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extLst>
      <p:ext uri="{BB962C8B-B14F-4D97-AF65-F5344CB8AC3E}">
        <p14:creationId xmlns:p14="http://schemas.microsoft.com/office/powerpoint/2010/main" val="2104363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Secretaria Técnica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DF9F18FE-7B5E-4F1C-B602-0A5D6691AC6D}"/>
              </a:ext>
            </a:extLst>
          </p:cNvPr>
          <p:cNvSpPr/>
          <p:nvPr/>
        </p:nvSpPr>
        <p:spPr>
          <a:xfrm>
            <a:off x="239152" y="800930"/>
            <a:ext cx="6421900" cy="4093428"/>
          </a:xfrm>
          <a:prstGeom prst="rect">
            <a:avLst/>
          </a:prstGeom>
        </p:spPr>
        <p:txBody>
          <a:bodyPr wrap="square">
            <a:spAutoFit/>
          </a:bodyPr>
          <a:lstStyle/>
          <a:p>
            <a:pPr marL="342900" indent="-342900">
              <a:buFont typeface="Arial" panose="020B0604020202020204" pitchFamily="34" charset="0"/>
              <a:buChar char="•"/>
            </a:pPr>
            <a:r>
              <a:rPr lang="pt-BR" sz="2000" dirty="0"/>
              <a:t>Acompanhar a tramitação das alterações da Lei Complementar nº 163/2013, junto aos órgãos estaduais e a ALEP.</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Realizar as Alterações e Atualizações no Decreto nº 2474/2015, com base na proposta finalizada pelo GT de Compras Públicas do FOPEME, formado por SEAP/SEBRAE/CDE e encaminhar à Casa Civil.</a:t>
            </a:r>
          </a:p>
          <a:p>
            <a:pPr marL="342900" indent="-342900">
              <a:buFont typeface="Arial" panose="020B0604020202020204" pitchFamily="34" charset="0"/>
              <a:buChar char="•"/>
            </a:pPr>
            <a:endParaRPr lang="pt-BR" sz="2000" dirty="0"/>
          </a:p>
          <a:p>
            <a:pPr marL="342900" indent="-342900">
              <a:buFont typeface="Arial" panose="020B0604020202020204" pitchFamily="34" charset="0"/>
              <a:buChar char="•"/>
            </a:pPr>
            <a:r>
              <a:rPr lang="pt-BR" sz="2000" dirty="0"/>
              <a:t>Revisar e Publicar no Diário Oficial do Estado, o novo Regimento Interno do FOPEME</a:t>
            </a:r>
          </a:p>
          <a:p>
            <a:endParaRPr lang="pt-BR" sz="2000" dirty="0"/>
          </a:p>
          <a:p>
            <a:endParaRPr lang="pt-BR" sz="2000" dirty="0"/>
          </a:p>
        </p:txBody>
      </p:sp>
    </p:spTree>
    <p:extLst>
      <p:ext uri="{BB962C8B-B14F-4D97-AF65-F5344CB8AC3E}">
        <p14:creationId xmlns:p14="http://schemas.microsoft.com/office/powerpoint/2010/main" val="3074574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Secretaria Técnica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DF9F18FE-7B5E-4F1C-B602-0A5D6691AC6D}"/>
              </a:ext>
            </a:extLst>
          </p:cNvPr>
          <p:cNvSpPr/>
          <p:nvPr/>
        </p:nvSpPr>
        <p:spPr>
          <a:xfrm>
            <a:off x="239152" y="800930"/>
            <a:ext cx="6421900" cy="707886"/>
          </a:xfrm>
          <a:prstGeom prst="rect">
            <a:avLst/>
          </a:prstGeom>
        </p:spPr>
        <p:txBody>
          <a:bodyPr wrap="square">
            <a:spAutoFit/>
          </a:bodyPr>
          <a:lstStyle/>
          <a:p>
            <a:endParaRPr lang="pt-BR" sz="2000" dirty="0"/>
          </a:p>
          <a:p>
            <a:endParaRPr lang="pt-BR" sz="2000" dirty="0"/>
          </a:p>
        </p:txBody>
      </p:sp>
      <p:sp>
        <p:nvSpPr>
          <p:cNvPr id="3" name="Retângulo 2">
            <a:extLst>
              <a:ext uri="{FF2B5EF4-FFF2-40B4-BE49-F238E27FC236}">
                <a16:creationId xmlns:a16="http://schemas.microsoft.com/office/drawing/2014/main" id="{64C41396-E107-4369-A90A-6FAF913E01C0}"/>
              </a:ext>
            </a:extLst>
          </p:cNvPr>
          <p:cNvSpPr/>
          <p:nvPr/>
        </p:nvSpPr>
        <p:spPr>
          <a:xfrm>
            <a:off x="196948" y="880616"/>
            <a:ext cx="6464104" cy="4524315"/>
          </a:xfrm>
          <a:prstGeom prst="rect">
            <a:avLst/>
          </a:prstGeom>
        </p:spPr>
        <p:txBody>
          <a:bodyPr wrap="square">
            <a:spAutoFit/>
          </a:bodyPr>
          <a:lstStyle/>
          <a:p>
            <a:pPr marL="342900" indent="-342900">
              <a:buFont typeface="Arial" panose="020B0604020202020204" pitchFamily="34" charset="0"/>
              <a:buChar char="•"/>
            </a:pPr>
            <a:r>
              <a:rPr lang="pt-BR" sz="2400" dirty="0"/>
              <a:t>Ajustar e disseminar a Cartilha de Orientação e Capacitação do Portal Paranaense das Micro e Pequenas Empresas – </a:t>
            </a:r>
            <a:r>
              <a:rPr lang="pt-BR" sz="2400" dirty="0">
                <a:hlinkClick r:id="rId3"/>
              </a:rPr>
              <a:t>www.portalpme.pr.gov.br</a:t>
            </a:r>
            <a:endParaRPr lang="pt-BR" sz="2400" dirty="0"/>
          </a:p>
          <a:p>
            <a:endParaRPr lang="pt-BR" sz="2400" dirty="0"/>
          </a:p>
          <a:p>
            <a:pPr marL="342900" indent="-342900">
              <a:buFont typeface="Arial" panose="020B0604020202020204" pitchFamily="34" charset="0"/>
              <a:buChar char="•"/>
            </a:pPr>
            <a:r>
              <a:rPr lang="pt-BR" sz="2400" dirty="0"/>
              <a:t>Renovar o Acordo de Cooperação Técnica entre Tribunal de Contas, FOPEME e SEBRAE/PR, dando continuidade nas capacitações em Compras Públicas</a:t>
            </a:r>
          </a:p>
          <a:p>
            <a:endParaRPr lang="pt-BR" sz="2400" dirty="0"/>
          </a:p>
          <a:p>
            <a:endParaRPr lang="pt-BR" sz="2400" dirty="0"/>
          </a:p>
          <a:p>
            <a:endParaRPr lang="pt-BR" sz="2400" dirty="0"/>
          </a:p>
          <a:p>
            <a:endParaRPr lang="pt-BR" sz="2400" dirty="0"/>
          </a:p>
        </p:txBody>
      </p:sp>
    </p:spTree>
    <p:extLst>
      <p:ext uri="{BB962C8B-B14F-4D97-AF65-F5344CB8AC3E}">
        <p14:creationId xmlns:p14="http://schemas.microsoft.com/office/powerpoint/2010/main" val="3007048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7">
            <a:extLst>
              <a:ext uri="{FF2B5EF4-FFF2-40B4-BE49-F238E27FC236}">
                <a16:creationId xmlns:a16="http://schemas.microsoft.com/office/drawing/2014/main" id="{92BF144A-F40D-4193-8D87-E54B3218F0B6}"/>
              </a:ext>
            </a:extLst>
          </p:cNvPr>
          <p:cNvSpPr>
            <a:spLocks noChangeArrowheads="1"/>
          </p:cNvSpPr>
          <p:nvPr/>
        </p:nvSpPr>
        <p:spPr bwMode="auto">
          <a:xfrm>
            <a:off x="2718638" y="140962"/>
            <a:ext cx="3478179" cy="3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Secretaria Técnica</a:t>
            </a:r>
          </a:p>
        </p:txBody>
      </p:sp>
      <p:pic>
        <p:nvPicPr>
          <p:cNvPr id="5" name="Imagem 4">
            <a:extLst>
              <a:ext uri="{FF2B5EF4-FFF2-40B4-BE49-F238E27FC236}">
                <a16:creationId xmlns:a16="http://schemas.microsoft.com/office/drawing/2014/main" id="{B7DCF14F-C681-4379-8777-E7EDE134034B}"/>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1E116ED5-B577-400B-86A7-7DAEF29B55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7" name="Conector reto 6">
            <a:extLst>
              <a:ext uri="{FF2B5EF4-FFF2-40B4-BE49-F238E27FC236}">
                <a16:creationId xmlns:a16="http://schemas.microsoft.com/office/drawing/2014/main" id="{8F3B12DC-5596-4ED1-98B0-272AC2654341}"/>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 name="Retângulo 1">
            <a:extLst>
              <a:ext uri="{FF2B5EF4-FFF2-40B4-BE49-F238E27FC236}">
                <a16:creationId xmlns:a16="http://schemas.microsoft.com/office/drawing/2014/main" id="{B673AD6C-ED1E-416A-B11F-3477CE4D2B85}"/>
              </a:ext>
            </a:extLst>
          </p:cNvPr>
          <p:cNvSpPr/>
          <p:nvPr/>
        </p:nvSpPr>
        <p:spPr>
          <a:xfrm>
            <a:off x="224203" y="846087"/>
            <a:ext cx="6311119" cy="4401205"/>
          </a:xfrm>
          <a:prstGeom prst="rect">
            <a:avLst/>
          </a:prstGeom>
        </p:spPr>
        <p:txBody>
          <a:bodyPr wrap="square">
            <a:spAutoFit/>
          </a:bodyPr>
          <a:lstStyle/>
          <a:p>
            <a:pPr marL="285750" indent="-285750">
              <a:buFont typeface="Arial" panose="020B0604020202020204" pitchFamily="34" charset="0"/>
              <a:buChar char="•"/>
            </a:pPr>
            <a:r>
              <a:rPr lang="pt-BR" sz="2000" dirty="0"/>
              <a:t>Sistematizar a participação dos Comitês Territoriais no FOPEME, conforme abaixo:</a:t>
            </a:r>
          </a:p>
          <a:p>
            <a:pPr marL="285750" indent="-285750">
              <a:buFont typeface="Arial" panose="020B0604020202020204" pitchFamily="34" charset="0"/>
              <a:buChar char="•"/>
            </a:pPr>
            <a:endParaRPr lang="pt-BR" sz="2000" dirty="0"/>
          </a:p>
          <a:p>
            <a:pPr marL="628650" lvl="1" indent="-285750">
              <a:buFont typeface="Arial" panose="020B0604020202020204" pitchFamily="34" charset="0"/>
              <a:buChar char="•"/>
            </a:pPr>
            <a:r>
              <a:rPr lang="pt-BR" sz="2000" dirty="0"/>
              <a:t>Acompanhar as ações dos Comitês Territoriais;</a:t>
            </a:r>
          </a:p>
          <a:p>
            <a:pPr marL="628650" lvl="1" indent="-285750">
              <a:buFont typeface="Arial" panose="020B0604020202020204" pitchFamily="34" charset="0"/>
              <a:buChar char="•"/>
            </a:pPr>
            <a:r>
              <a:rPr lang="pt-BR" sz="2000" dirty="0"/>
              <a:t>Acompanhar nas reuniões do FOPEME as apresentações e demandas dos Comitês Territoriais;</a:t>
            </a:r>
          </a:p>
          <a:p>
            <a:pPr marL="628650" lvl="1" indent="-285750">
              <a:buFont typeface="Arial" panose="020B0604020202020204" pitchFamily="34" charset="0"/>
              <a:buChar char="•"/>
            </a:pPr>
            <a:r>
              <a:rPr lang="pt-BR" sz="2000" dirty="0"/>
              <a:t>Visitar os Comitês Territoriais para disseminar e articular os programas governamentais voltados às micro e pequenas empresas paranaenses, e</a:t>
            </a:r>
          </a:p>
          <a:p>
            <a:pPr marL="628650" lvl="1" indent="-285750">
              <a:buFont typeface="Arial" panose="020B0604020202020204" pitchFamily="34" charset="0"/>
              <a:buChar char="•"/>
            </a:pPr>
            <a:r>
              <a:rPr lang="pt-BR" sz="2000" dirty="0"/>
              <a:t>Estabelecer a forma de comunicação do FOPEME com os Comitês Territoriais</a:t>
            </a:r>
          </a:p>
          <a:p>
            <a:endParaRPr lang="pt-BR" sz="2000" dirty="0"/>
          </a:p>
          <a:p>
            <a:endParaRPr lang="pt-BR" sz="2000" dirty="0"/>
          </a:p>
          <a:p>
            <a:endParaRPr lang="pt-BR" sz="2000" dirty="0"/>
          </a:p>
        </p:txBody>
      </p:sp>
    </p:spTree>
    <p:extLst>
      <p:ext uri="{BB962C8B-B14F-4D97-AF65-F5344CB8AC3E}">
        <p14:creationId xmlns:p14="http://schemas.microsoft.com/office/powerpoint/2010/main" val="3432985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900" y="609175"/>
            <a:ext cx="6172200" cy="3394472"/>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EVENTOS DO SEGUNDO SEMESTRE DE</a:t>
            </a:r>
          </a:p>
          <a:p>
            <a:pPr algn="ctr">
              <a:buNone/>
            </a:pPr>
            <a:r>
              <a:rPr lang="pt-BR" b="1" dirty="0">
                <a:latin typeface="Arial" panose="020B0604020202020204" pitchFamily="34" charset="0"/>
                <a:cs typeface="Arial" panose="020B0604020202020204" pitchFamily="34" charset="0"/>
              </a:rPr>
              <a:t>2019</a:t>
            </a:r>
          </a:p>
        </p:txBody>
      </p:sp>
      <p:pic>
        <p:nvPicPr>
          <p:cNvPr id="5" name="Imagem 4">
            <a:extLst>
              <a:ext uri="{FF2B5EF4-FFF2-40B4-BE49-F238E27FC236}">
                <a16:creationId xmlns:a16="http://schemas.microsoft.com/office/drawing/2014/main" id="{9A678D7E-2BA9-40CE-9F2D-3DC1D6028A42}"/>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E616824B-C7D0-4961-B5E8-CDB92B24A3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extLst>
      <p:ext uri="{BB962C8B-B14F-4D97-AF65-F5344CB8AC3E}">
        <p14:creationId xmlns:p14="http://schemas.microsoft.com/office/powerpoint/2010/main" val="2844060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900" y="609175"/>
            <a:ext cx="6172200" cy="3394472"/>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ASSUNTOS GERAIS</a:t>
            </a:r>
          </a:p>
        </p:txBody>
      </p:sp>
      <p:pic>
        <p:nvPicPr>
          <p:cNvPr id="5" name="Imagem 4">
            <a:extLst>
              <a:ext uri="{FF2B5EF4-FFF2-40B4-BE49-F238E27FC236}">
                <a16:creationId xmlns:a16="http://schemas.microsoft.com/office/drawing/2014/main" id="{9A678D7E-2BA9-40CE-9F2D-3DC1D6028A42}"/>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E616824B-C7D0-4961-B5E8-CDB92B24A3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extLst>
      <p:ext uri="{BB962C8B-B14F-4D97-AF65-F5344CB8AC3E}">
        <p14:creationId xmlns:p14="http://schemas.microsoft.com/office/powerpoint/2010/main" val="889039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1FD90556-9DAF-47E7-9148-BFEEC459A784}"/>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6E4C9414-C2F5-42ED-AD21-ECB12AF7C011}"/>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5DF5A1DE-EAAD-4BD4-9FCD-C49C0E4D94BC}"/>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17F7585A-071D-452C-8F76-852DA34FF1EB}"/>
              </a:ext>
            </a:extLst>
          </p:cNvPr>
          <p:cNvPicPr>
            <a:picLocks noChangeAspect="1"/>
          </p:cNvPicPr>
          <p:nvPr/>
        </p:nvPicPr>
        <p:blipFill>
          <a:blip r:embed="rId3"/>
          <a:stretch>
            <a:fillRect/>
          </a:stretch>
        </p:blipFill>
        <p:spPr>
          <a:xfrm>
            <a:off x="0" y="901796"/>
            <a:ext cx="6858000" cy="3339908"/>
          </a:xfrm>
          <a:prstGeom prst="rect">
            <a:avLst/>
          </a:prstGeom>
        </p:spPr>
      </p:pic>
    </p:spTree>
    <p:extLst>
      <p:ext uri="{BB962C8B-B14F-4D97-AF65-F5344CB8AC3E}">
        <p14:creationId xmlns:p14="http://schemas.microsoft.com/office/powerpoint/2010/main" val="16709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p:nvPr>
        </p:nvSpPr>
        <p:spPr>
          <a:xfrm>
            <a:off x="342360" y="1203247"/>
            <a:ext cx="6033960" cy="2983274"/>
          </a:xfrm>
          <a:ln/>
        </p:spPr>
        <p:txBody>
          <a:bodyPr vert="horz" lIns="91440" tIns="19103" rIns="91440" bIns="45720" rtlCol="0" anchor="ctr">
            <a:normAutofit/>
          </a:bodyPr>
          <a:lstStyle/>
          <a:p>
            <a:pPr marL="233284" indent="-222483">
              <a:tabLst>
                <a:tab pos="233284" algn="l"/>
                <a:tab pos="304565" algn="l"/>
                <a:tab pos="610209" algn="l"/>
                <a:tab pos="915854" algn="l"/>
                <a:tab pos="1221498" algn="l"/>
                <a:tab pos="1527143" algn="l"/>
                <a:tab pos="1832788" algn="l"/>
                <a:tab pos="2138432" algn="l"/>
                <a:tab pos="2444077" algn="l"/>
                <a:tab pos="2749721" algn="l"/>
                <a:tab pos="3055366" algn="l"/>
                <a:tab pos="3361010" algn="l"/>
                <a:tab pos="3666655" algn="l"/>
                <a:tab pos="3972299" algn="l"/>
                <a:tab pos="4277944" algn="l"/>
                <a:tab pos="4583588" algn="l"/>
                <a:tab pos="4889233" algn="l"/>
                <a:tab pos="5194877" algn="l"/>
                <a:tab pos="5500522" algn="l"/>
                <a:tab pos="5806166" algn="l"/>
                <a:tab pos="6111811" algn="l"/>
              </a:tabLst>
            </a:pPr>
            <a:endParaRPr lang="pt-BR" sz="2175" dirty="0"/>
          </a:p>
          <a:p>
            <a:pPr marL="233284" indent="-222483">
              <a:tabLst>
                <a:tab pos="233284" algn="l"/>
                <a:tab pos="304565" algn="l"/>
                <a:tab pos="610209" algn="l"/>
                <a:tab pos="915854" algn="l"/>
                <a:tab pos="1221498" algn="l"/>
                <a:tab pos="1527143" algn="l"/>
                <a:tab pos="1832788" algn="l"/>
                <a:tab pos="2138432" algn="l"/>
                <a:tab pos="2444077" algn="l"/>
                <a:tab pos="2749721" algn="l"/>
                <a:tab pos="3055366" algn="l"/>
                <a:tab pos="3361010" algn="l"/>
                <a:tab pos="3666655" algn="l"/>
                <a:tab pos="3972299" algn="l"/>
                <a:tab pos="4277944" algn="l"/>
                <a:tab pos="4583588" algn="l"/>
                <a:tab pos="4889233" algn="l"/>
                <a:tab pos="5194877" algn="l"/>
                <a:tab pos="5500522" algn="l"/>
                <a:tab pos="5806166" algn="l"/>
                <a:tab pos="6111811" algn="l"/>
              </a:tabLst>
            </a:pPr>
            <a:endParaRPr lang="pt-BR" sz="2175" dirty="0"/>
          </a:p>
        </p:txBody>
      </p:sp>
      <p:pic>
        <p:nvPicPr>
          <p:cNvPr id="11" name="Imagem 10">
            <a:extLst>
              <a:ext uri="{FF2B5EF4-FFF2-40B4-BE49-F238E27FC236}">
                <a16:creationId xmlns:a16="http://schemas.microsoft.com/office/drawing/2014/main" id="{E3BC2772-5E37-4CB1-8CDD-0D399DB0F6A7}"/>
              </a:ext>
            </a:extLst>
          </p:cNvPr>
          <p:cNvPicPr>
            <a:picLocks noChangeAspect="1"/>
          </p:cNvPicPr>
          <p:nvPr/>
        </p:nvPicPr>
        <p:blipFill>
          <a:blip r:embed="rId3"/>
          <a:stretch>
            <a:fillRect/>
          </a:stretch>
        </p:blipFill>
        <p:spPr>
          <a:xfrm>
            <a:off x="0" y="0"/>
            <a:ext cx="1747545" cy="599302"/>
          </a:xfrm>
          <a:prstGeom prst="rect">
            <a:avLst/>
          </a:prstGeom>
        </p:spPr>
      </p:pic>
      <p:sp>
        <p:nvSpPr>
          <p:cNvPr id="12" name="Retângulo 11">
            <a:extLst>
              <a:ext uri="{FF2B5EF4-FFF2-40B4-BE49-F238E27FC236}">
                <a16:creationId xmlns:a16="http://schemas.microsoft.com/office/drawing/2014/main" id="{503E33DD-134A-486E-A9D7-90670EA5E252}"/>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3" name="Conector reto 12">
            <a:extLst>
              <a:ext uri="{FF2B5EF4-FFF2-40B4-BE49-F238E27FC236}">
                <a16:creationId xmlns:a16="http://schemas.microsoft.com/office/drawing/2014/main" id="{D9F70889-8C81-44D9-98CD-4F30B5536CFA}"/>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AF31F5F7-48FA-4C79-9B80-8409CC365A30}"/>
              </a:ext>
            </a:extLst>
          </p:cNvPr>
          <p:cNvPicPr>
            <a:picLocks noChangeAspect="1"/>
          </p:cNvPicPr>
          <p:nvPr/>
        </p:nvPicPr>
        <p:blipFill>
          <a:blip r:embed="rId4"/>
          <a:stretch>
            <a:fillRect/>
          </a:stretch>
        </p:blipFill>
        <p:spPr>
          <a:xfrm>
            <a:off x="0" y="696180"/>
            <a:ext cx="6858000" cy="375114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42900" y="609175"/>
            <a:ext cx="6172200" cy="3394472"/>
          </a:xfrm>
        </p:spPr>
        <p:txBody>
          <a:bodyPr/>
          <a:lstStyle/>
          <a:p>
            <a:pPr>
              <a:buNone/>
            </a:pPr>
            <a:endParaRPr lang="pt-BR" dirty="0"/>
          </a:p>
          <a:p>
            <a:pPr>
              <a:buNone/>
            </a:pPr>
            <a:endParaRPr lang="pt-BR" dirty="0"/>
          </a:p>
          <a:p>
            <a:pPr>
              <a:buNone/>
            </a:pPr>
            <a:endParaRPr lang="pt-BR" dirty="0"/>
          </a:p>
          <a:p>
            <a:pPr algn="ctr">
              <a:buNone/>
            </a:pPr>
            <a:r>
              <a:rPr lang="pt-BR" b="1" dirty="0">
                <a:latin typeface="Arial" panose="020B0604020202020204" pitchFamily="34" charset="0"/>
                <a:cs typeface="Arial" panose="020B0604020202020204" pitchFamily="34" charset="0"/>
              </a:rPr>
              <a:t>AÇÕES REALIZADAS NO PRIMEIRO SEMESTRE DE 2019</a:t>
            </a:r>
          </a:p>
          <a:p>
            <a:pPr algn="ctr">
              <a:buNone/>
            </a:pPr>
            <a:endParaRPr lang="pt-BR" b="1" dirty="0">
              <a:latin typeface="Arial" panose="020B0604020202020204" pitchFamily="34" charset="0"/>
              <a:cs typeface="Arial" panose="020B0604020202020204" pitchFamily="34" charset="0"/>
            </a:endParaRPr>
          </a:p>
          <a:p>
            <a:pPr algn="ctr">
              <a:buNone/>
            </a:pPr>
            <a:r>
              <a:rPr lang="pt-BR" b="1" dirty="0">
                <a:latin typeface="Arial" panose="020B0604020202020204" pitchFamily="34" charset="0"/>
                <a:cs typeface="Arial" panose="020B0604020202020204" pitchFamily="34" charset="0"/>
              </a:rPr>
              <a:t>AÇÕES PROPOSTAS PARA O SEGUNDO SEMESTRE 2019</a:t>
            </a:r>
          </a:p>
        </p:txBody>
      </p:sp>
      <p:pic>
        <p:nvPicPr>
          <p:cNvPr id="5" name="Imagem 4">
            <a:extLst>
              <a:ext uri="{FF2B5EF4-FFF2-40B4-BE49-F238E27FC236}">
                <a16:creationId xmlns:a16="http://schemas.microsoft.com/office/drawing/2014/main" id="{9A678D7E-2BA9-40CE-9F2D-3DC1D6028A42}"/>
              </a:ext>
            </a:extLst>
          </p:cNvPr>
          <p:cNvPicPr>
            <a:picLocks noChangeAspect="1"/>
          </p:cNvPicPr>
          <p:nvPr/>
        </p:nvPicPr>
        <p:blipFill>
          <a:blip r:embed="rId2"/>
          <a:stretch>
            <a:fillRect/>
          </a:stretch>
        </p:blipFill>
        <p:spPr>
          <a:xfrm>
            <a:off x="0" y="0"/>
            <a:ext cx="1747545" cy="599302"/>
          </a:xfrm>
          <a:prstGeom prst="rect">
            <a:avLst/>
          </a:prstGeom>
        </p:spPr>
      </p:pic>
      <p:sp>
        <p:nvSpPr>
          <p:cNvPr id="6" name="Retângulo 5">
            <a:extLst>
              <a:ext uri="{FF2B5EF4-FFF2-40B4-BE49-F238E27FC236}">
                <a16:creationId xmlns:a16="http://schemas.microsoft.com/office/drawing/2014/main" id="{E616824B-C7D0-4961-B5E8-CDB92B24A34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Tree>
    <p:extLst>
      <p:ext uri="{BB962C8B-B14F-4D97-AF65-F5344CB8AC3E}">
        <p14:creationId xmlns:p14="http://schemas.microsoft.com/office/powerpoint/2010/main" val="34039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a:extLst>
              <a:ext uri="{FF2B5EF4-FFF2-40B4-BE49-F238E27FC236}">
                <a16:creationId xmlns:a16="http://schemas.microsoft.com/office/drawing/2014/main" id="{5323D09F-D485-410E-8375-9A423544AF79}"/>
              </a:ext>
            </a:extLst>
          </p:cNvPr>
          <p:cNvSpPr/>
          <p:nvPr/>
        </p:nvSpPr>
        <p:spPr>
          <a:xfrm>
            <a:off x="58882" y="883409"/>
            <a:ext cx="6740236" cy="3536879"/>
          </a:xfrm>
          <a:prstGeom prst="rect">
            <a:avLst/>
          </a:prstGeom>
        </p:spPr>
        <p:txBody>
          <a:bodyPr lIns="90000" tIns="45000" rIns="90000" bIns="45000"/>
          <a:lstStyle/>
          <a:p>
            <a:pPr marL="273050" indent="-185738">
              <a:lnSpc>
                <a:spcPct val="100000"/>
              </a:lnSpc>
              <a:buFont typeface="Arial"/>
              <a:buChar char="•"/>
            </a:pPr>
            <a:r>
              <a:rPr lang="pt-BR" sz="2000" b="1" dirty="0">
                <a:solidFill>
                  <a:srgbClr val="000000"/>
                </a:solidFill>
              </a:rPr>
              <a:t>Comitê Temático - Racionalização Legal e Burocrática </a:t>
            </a:r>
            <a:r>
              <a:rPr lang="pt-BR" sz="2000" dirty="0">
                <a:solidFill>
                  <a:srgbClr val="000000"/>
                </a:solidFill>
              </a:rPr>
              <a:t>Destinado a identificar, analisar e propor medidas visando à redução ou simplificação de obrigações impostas às microempresas e empresas de pequeno porte.</a:t>
            </a:r>
          </a:p>
          <a:p>
            <a:pPr marL="273050" indent="-185738">
              <a:lnSpc>
                <a:spcPct val="100000"/>
              </a:lnSpc>
              <a:buFont typeface="Arial"/>
              <a:buChar char="•"/>
            </a:pPr>
            <a:endParaRPr lang="pt-BR" sz="2000" dirty="0">
              <a:solidFill>
                <a:srgbClr val="000000"/>
              </a:solidFill>
            </a:endParaRPr>
          </a:p>
          <a:p>
            <a:pPr marL="273050" indent="-185738">
              <a:lnSpc>
                <a:spcPct val="100000"/>
              </a:lnSpc>
              <a:buFont typeface="Arial"/>
              <a:buChar char="•"/>
            </a:pPr>
            <a:r>
              <a:rPr lang="pt-BR" sz="2000" dirty="0">
                <a:solidFill>
                  <a:srgbClr val="000000"/>
                </a:solidFill>
              </a:rPr>
              <a:t>Coordenadores responsáveis deste Comitê Temático: </a:t>
            </a:r>
          </a:p>
          <a:p>
            <a:pPr marL="1435100" indent="-1168400">
              <a:lnSpc>
                <a:spcPct val="100000"/>
              </a:lnSpc>
            </a:pPr>
            <a:r>
              <a:rPr lang="pt-BR" sz="2000" dirty="0">
                <a:solidFill>
                  <a:srgbClr val="000000"/>
                </a:solidFill>
              </a:rPr>
              <a:t>Governo: Titular </a:t>
            </a:r>
            <a:r>
              <a:rPr lang="pt-BR" sz="2000" b="1" dirty="0">
                <a:solidFill>
                  <a:srgbClr val="000000"/>
                </a:solidFill>
              </a:rPr>
              <a:t>Sebastião Motta (JUCEPAR) </a:t>
            </a:r>
            <a:r>
              <a:rPr lang="pt-BR" sz="2000" dirty="0">
                <a:solidFill>
                  <a:srgbClr val="000000"/>
                </a:solidFill>
              </a:rPr>
              <a:t>e Suplente Mario José Doria da Fonseca (SEPL)</a:t>
            </a:r>
          </a:p>
          <a:p>
            <a:pPr marL="1435100" indent="-1168400">
              <a:lnSpc>
                <a:spcPct val="100000"/>
              </a:lnSpc>
            </a:pPr>
            <a:r>
              <a:rPr lang="pt-BR" sz="2000" dirty="0">
                <a:solidFill>
                  <a:srgbClr val="000000"/>
                </a:solidFill>
              </a:rPr>
              <a:t>Privado: Titular </a:t>
            </a:r>
            <a:r>
              <a:rPr lang="pt-BR" sz="2000" b="1" dirty="0">
                <a:solidFill>
                  <a:srgbClr val="000000"/>
                </a:solidFill>
              </a:rPr>
              <a:t>Ercílio </a:t>
            </a:r>
            <a:r>
              <a:rPr lang="pt-BR" sz="2000" b="1" dirty="0" err="1">
                <a:solidFill>
                  <a:srgbClr val="000000"/>
                </a:solidFill>
              </a:rPr>
              <a:t>Santinoni</a:t>
            </a:r>
            <a:r>
              <a:rPr lang="pt-BR" sz="2000" b="1" dirty="0">
                <a:solidFill>
                  <a:srgbClr val="000000"/>
                </a:solidFill>
              </a:rPr>
              <a:t> (CONAMPE) </a:t>
            </a:r>
            <a:r>
              <a:rPr lang="pt-BR" sz="2000" dirty="0">
                <a:solidFill>
                  <a:srgbClr val="000000"/>
                </a:solidFill>
              </a:rPr>
              <a:t>e Suplente Armando Lira (CONAMPE)</a:t>
            </a:r>
          </a:p>
          <a:p>
            <a:pPr marL="1435100" indent="-1168400">
              <a:lnSpc>
                <a:spcPct val="100000"/>
              </a:lnSpc>
            </a:pPr>
            <a:r>
              <a:rPr lang="pt-BR" sz="2000" dirty="0">
                <a:solidFill>
                  <a:srgbClr val="000000"/>
                </a:solidFill>
              </a:rPr>
              <a:t>Consultor: </a:t>
            </a:r>
            <a:r>
              <a:rPr lang="pt-BR" sz="2000" dirty="0" err="1">
                <a:solidFill>
                  <a:srgbClr val="000000"/>
                </a:solidFill>
              </a:rPr>
              <a:t>Amberson</a:t>
            </a:r>
            <a:r>
              <a:rPr lang="pt-BR" sz="2000" dirty="0">
                <a:solidFill>
                  <a:srgbClr val="000000"/>
                </a:solidFill>
              </a:rPr>
              <a:t> Bezerra da Silva (SEBRAE)</a:t>
            </a:r>
            <a:endParaRPr sz="2000" dirty="0"/>
          </a:p>
        </p:txBody>
      </p:sp>
      <p:pic>
        <p:nvPicPr>
          <p:cNvPr id="12" name="Imagem 11">
            <a:extLst>
              <a:ext uri="{FF2B5EF4-FFF2-40B4-BE49-F238E27FC236}">
                <a16:creationId xmlns:a16="http://schemas.microsoft.com/office/drawing/2014/main" id="{D8326D41-039F-4ABC-8474-A9632CE023AA}"/>
              </a:ext>
            </a:extLst>
          </p:cNvPr>
          <p:cNvPicPr>
            <a:picLocks noChangeAspect="1"/>
          </p:cNvPicPr>
          <p:nvPr/>
        </p:nvPicPr>
        <p:blipFill>
          <a:blip r:embed="rId2"/>
          <a:stretch>
            <a:fillRect/>
          </a:stretch>
        </p:blipFill>
        <p:spPr>
          <a:xfrm>
            <a:off x="0" y="0"/>
            <a:ext cx="1747545" cy="599302"/>
          </a:xfrm>
          <a:prstGeom prst="rect">
            <a:avLst/>
          </a:prstGeom>
        </p:spPr>
      </p:pic>
      <p:sp>
        <p:nvSpPr>
          <p:cNvPr id="13" name="Retângulo 12">
            <a:extLst>
              <a:ext uri="{FF2B5EF4-FFF2-40B4-BE49-F238E27FC236}">
                <a16:creationId xmlns:a16="http://schemas.microsoft.com/office/drawing/2014/main" id="{DD9AE2ED-0B56-47DF-9878-991A060FE22E}"/>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cxnSp>
        <p:nvCxnSpPr>
          <p:cNvPr id="14" name="Conector reto 13">
            <a:extLst>
              <a:ext uri="{FF2B5EF4-FFF2-40B4-BE49-F238E27FC236}">
                <a16:creationId xmlns:a16="http://schemas.microsoft.com/office/drawing/2014/main" id="{0E14879A-8DEC-4E88-A2BB-D8C9FA36FB73}"/>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F7D94C1-2EC9-4BF8-90B5-5AA541009FB3}"/>
              </a:ext>
            </a:extLst>
          </p:cNvPr>
          <p:cNvSpPr>
            <a:spLocks noChangeArrowheads="1"/>
          </p:cNvSpPr>
          <p:nvPr/>
        </p:nvSpPr>
        <p:spPr bwMode="auto">
          <a:xfrm>
            <a:off x="2560320" y="-63025"/>
            <a:ext cx="4297680" cy="68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Racionalização Legal e Burocrática</a:t>
            </a:r>
          </a:p>
        </p:txBody>
      </p:sp>
    </p:spTree>
    <p:extLst>
      <p:ext uri="{BB962C8B-B14F-4D97-AF65-F5344CB8AC3E}">
        <p14:creationId xmlns:p14="http://schemas.microsoft.com/office/powerpoint/2010/main" val="169649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D5834F4-827A-4693-9A7C-F2E6A5A0B0BD}"/>
              </a:ext>
            </a:extLst>
          </p:cNvPr>
          <p:cNvSpPr/>
          <p:nvPr/>
        </p:nvSpPr>
        <p:spPr>
          <a:xfrm>
            <a:off x="112542" y="695425"/>
            <a:ext cx="6639950" cy="4093428"/>
          </a:xfrm>
          <a:prstGeom prst="rect">
            <a:avLst/>
          </a:prstGeom>
        </p:spPr>
        <p:txBody>
          <a:bodyPr wrap="square">
            <a:spAutoFit/>
          </a:bodyPr>
          <a:lstStyle/>
          <a:p>
            <a:r>
              <a:rPr lang="pt-BR" sz="2000" b="1" dirty="0">
                <a:latin typeface="Calibri" panose="020F0502020204030204" pitchFamily="34" charset="0"/>
                <a:ea typeface="Times New Roman" panose="02020603050405020304" pitchFamily="18" charset="0"/>
              </a:rPr>
              <a:t>Demanda:</a:t>
            </a:r>
          </a:p>
          <a:p>
            <a:r>
              <a:rPr lang="pt-BR" sz="2000" dirty="0">
                <a:latin typeface="Calibri" panose="020F0502020204030204" pitchFamily="34" charset="0"/>
                <a:ea typeface="Times New Roman" panose="02020603050405020304" pitchFamily="18" charset="0"/>
              </a:rPr>
              <a:t>Simplificar o processo de abertura, alteração e baixa de empresas nos órgãos licenciadores estaduais, adequando à Lei Complementar Federal 123/06 e Lei Complementar Estadual 163/13: Junta Comercial do Paraná, Vigilância Sanitária do Paraná, Corpo de Bombeiros, Prefeituras, Instituto Ambiental do Paraná, Receita Estadual e Receita Federal.</a:t>
            </a:r>
          </a:p>
          <a:p>
            <a:r>
              <a:rPr lang="pt-BR" sz="2000" b="1" dirty="0">
                <a:latin typeface="Calibri" panose="020F0502020204030204" pitchFamily="34" charset="0"/>
                <a:ea typeface="Times New Roman" panose="02020603050405020304" pitchFamily="18" charset="0"/>
              </a:rPr>
              <a:t>Ação a ser encaminhada:</a:t>
            </a:r>
          </a:p>
          <a:p>
            <a:r>
              <a:rPr lang="pt-BR" sz="2000" dirty="0">
                <a:latin typeface="Calibri" panose="020F0502020204030204" pitchFamily="34" charset="0"/>
                <a:ea typeface="Times New Roman" panose="02020603050405020304" pitchFamily="18" charset="0"/>
              </a:rPr>
              <a:t>Mostrar aos órgãos envolvidos a importância da efetiva participação à </a:t>
            </a:r>
            <a:r>
              <a:rPr lang="pt-BR" sz="2000" dirty="0" err="1">
                <a:latin typeface="Calibri" panose="020F0502020204030204" pitchFamily="34" charset="0"/>
                <a:ea typeface="Times New Roman" panose="02020603050405020304" pitchFamily="18" charset="0"/>
              </a:rPr>
              <a:t>Redesim</a:t>
            </a:r>
            <a:r>
              <a:rPr lang="pt-BR" sz="2000" dirty="0">
                <a:latin typeface="Calibri" panose="020F0502020204030204" pitchFamily="34" charset="0"/>
                <a:ea typeface="Times New Roman" panose="02020603050405020304" pitchFamily="18" charset="0"/>
              </a:rPr>
              <a:t>. Atualmente alguns órgãos utilizam o sistema integrador Empresa Fácil apenas para abertura de empresas, ficando os demais casos, como alterações e baixas, fora do fluxo do sistema.</a:t>
            </a:r>
          </a:p>
        </p:txBody>
      </p:sp>
      <p:pic>
        <p:nvPicPr>
          <p:cNvPr id="9" name="Imagem 8">
            <a:extLst>
              <a:ext uri="{FF2B5EF4-FFF2-40B4-BE49-F238E27FC236}">
                <a16:creationId xmlns:a16="http://schemas.microsoft.com/office/drawing/2014/main" id="{D1F22FAF-2B46-452B-8D60-913337BE26B4}"/>
              </a:ext>
            </a:extLst>
          </p:cNvPr>
          <p:cNvPicPr>
            <a:picLocks noChangeAspect="1"/>
          </p:cNvPicPr>
          <p:nvPr/>
        </p:nvPicPr>
        <p:blipFill>
          <a:blip r:embed="rId2"/>
          <a:stretch>
            <a:fillRect/>
          </a:stretch>
        </p:blipFill>
        <p:spPr>
          <a:xfrm>
            <a:off x="0" y="0"/>
            <a:ext cx="1747545" cy="599302"/>
          </a:xfrm>
          <a:prstGeom prst="rect">
            <a:avLst/>
          </a:prstGeom>
        </p:spPr>
      </p:pic>
      <p:sp>
        <p:nvSpPr>
          <p:cNvPr id="10" name="Retângulo 9">
            <a:extLst>
              <a:ext uri="{FF2B5EF4-FFF2-40B4-BE49-F238E27FC236}">
                <a16:creationId xmlns:a16="http://schemas.microsoft.com/office/drawing/2014/main" id="{B2FB848F-CE9C-419F-B741-EDB602CC2D67}"/>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
        <p:nvSpPr>
          <p:cNvPr id="11" name="Rectangle 7">
            <a:extLst>
              <a:ext uri="{FF2B5EF4-FFF2-40B4-BE49-F238E27FC236}">
                <a16:creationId xmlns:a16="http://schemas.microsoft.com/office/drawing/2014/main" id="{43EDDB5A-42A8-4A11-BAF8-5EE6B308BA13}"/>
              </a:ext>
            </a:extLst>
          </p:cNvPr>
          <p:cNvSpPr>
            <a:spLocks noChangeArrowheads="1"/>
          </p:cNvSpPr>
          <p:nvPr/>
        </p:nvSpPr>
        <p:spPr bwMode="auto">
          <a:xfrm>
            <a:off x="2560320" y="-63025"/>
            <a:ext cx="4297680" cy="68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Racionalização Legal e Burocrática</a:t>
            </a:r>
          </a:p>
        </p:txBody>
      </p:sp>
      <p:cxnSp>
        <p:nvCxnSpPr>
          <p:cNvPr id="12" name="Conector reto 11">
            <a:extLst>
              <a:ext uri="{FF2B5EF4-FFF2-40B4-BE49-F238E27FC236}">
                <a16:creationId xmlns:a16="http://schemas.microsoft.com/office/drawing/2014/main" id="{2D408D01-5111-4EF9-BAC8-B25566EC06BC}"/>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5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D5834F4-827A-4693-9A7C-F2E6A5A0B0BD}"/>
              </a:ext>
            </a:extLst>
          </p:cNvPr>
          <p:cNvSpPr/>
          <p:nvPr/>
        </p:nvSpPr>
        <p:spPr>
          <a:xfrm>
            <a:off x="154745" y="817591"/>
            <a:ext cx="6618849" cy="4093428"/>
          </a:xfrm>
          <a:prstGeom prst="rect">
            <a:avLst/>
          </a:prstGeom>
        </p:spPr>
        <p:txBody>
          <a:bodyPr wrap="square">
            <a:spAutoFit/>
          </a:bodyPr>
          <a:lstStyle/>
          <a:p>
            <a:r>
              <a:rPr lang="pt-BR" sz="2000" b="1" dirty="0">
                <a:latin typeface="Calibri" panose="020F0502020204030204" pitchFamily="34" charset="0"/>
                <a:ea typeface="Times New Roman" panose="02020603050405020304" pitchFamily="18" charset="0"/>
              </a:rPr>
              <a:t>Demanda:</a:t>
            </a:r>
          </a:p>
          <a:p>
            <a:r>
              <a:rPr lang="pt-BR" sz="2000" dirty="0">
                <a:latin typeface="Calibri" panose="020F0502020204030204" pitchFamily="34" charset="0"/>
                <a:ea typeface="Times New Roman" panose="02020603050405020304" pitchFamily="18" charset="0"/>
              </a:rPr>
              <a:t>Apoiar municípios para aprimorar os atendimentos realizados na Sala do Empreendedor, estabelecendo termos de parceria visando promover programas de capacitação, oferta de linhas de créditos estaduais, apoio ao associativismo, entre outros.</a:t>
            </a:r>
          </a:p>
          <a:p>
            <a:r>
              <a:rPr lang="pt-BR" sz="2000" b="1" dirty="0">
                <a:latin typeface="Calibri" panose="020F0502020204030204" pitchFamily="34" charset="0"/>
                <a:ea typeface="Times New Roman" panose="02020603050405020304" pitchFamily="18" charset="0"/>
              </a:rPr>
              <a:t>Ação a ser encaminhada:</a:t>
            </a:r>
          </a:p>
          <a:p>
            <a:r>
              <a:rPr lang="pt-BR" sz="2000" dirty="0">
                <a:latin typeface="Calibri" panose="020F0502020204030204" pitchFamily="34" charset="0"/>
                <a:ea typeface="Times New Roman" panose="02020603050405020304" pitchFamily="18" charset="0"/>
              </a:rPr>
              <a:t>Hoje o SEBRAE/PR tem apoiado nos atendimentos na Sala do Empreendedor. A </a:t>
            </a:r>
            <a:r>
              <a:rPr lang="pt-BR" sz="2000" dirty="0" err="1">
                <a:latin typeface="Calibri" panose="020F0502020204030204" pitchFamily="34" charset="0"/>
                <a:ea typeface="Times New Roman" panose="02020603050405020304" pitchFamily="18" charset="0"/>
              </a:rPr>
              <a:t>Jucepar</a:t>
            </a:r>
            <a:r>
              <a:rPr lang="pt-BR" sz="2000" dirty="0">
                <a:latin typeface="Calibri" panose="020F0502020204030204" pitchFamily="34" charset="0"/>
                <a:ea typeface="Times New Roman" panose="02020603050405020304" pitchFamily="18" charset="0"/>
              </a:rPr>
              <a:t> dá suporte aos municípios através de </a:t>
            </a:r>
            <a:r>
              <a:rPr lang="pt-BR" sz="2000" dirty="0" err="1">
                <a:latin typeface="Calibri" panose="020F0502020204030204" pitchFamily="34" charset="0"/>
                <a:ea typeface="Times New Roman" panose="02020603050405020304" pitchFamily="18" charset="0"/>
              </a:rPr>
              <a:t>email</a:t>
            </a:r>
            <a:r>
              <a:rPr lang="pt-BR" sz="2000" dirty="0">
                <a:latin typeface="Calibri" panose="020F0502020204030204" pitchFamily="34" charset="0"/>
                <a:ea typeface="Times New Roman" panose="02020603050405020304" pitchFamily="18" charset="0"/>
              </a:rPr>
              <a:t> e, através da Academia Empresa Fácil, promove capacitações sobre legislação e procedimentos de Junta. Através de solicitações pontuais, é feito a capacitação de reciclagem para funcionários que devem operar o sistema. </a:t>
            </a:r>
          </a:p>
          <a:p>
            <a:endParaRPr lang="pt-BR" sz="2000" dirty="0">
              <a:latin typeface="Calibri" panose="020F0502020204030204" pitchFamily="34" charset="0"/>
              <a:ea typeface="Times New Roman" panose="02020603050405020304" pitchFamily="18" charset="0"/>
            </a:endParaRPr>
          </a:p>
        </p:txBody>
      </p:sp>
      <p:pic>
        <p:nvPicPr>
          <p:cNvPr id="7" name="Imagem 6">
            <a:extLst>
              <a:ext uri="{FF2B5EF4-FFF2-40B4-BE49-F238E27FC236}">
                <a16:creationId xmlns:a16="http://schemas.microsoft.com/office/drawing/2014/main" id="{A3DC603F-11A9-439B-A02D-B89C8621FF59}"/>
              </a:ext>
            </a:extLst>
          </p:cNvPr>
          <p:cNvPicPr>
            <a:picLocks noChangeAspect="1"/>
          </p:cNvPicPr>
          <p:nvPr/>
        </p:nvPicPr>
        <p:blipFill>
          <a:blip r:embed="rId2"/>
          <a:stretch>
            <a:fillRect/>
          </a:stretch>
        </p:blipFill>
        <p:spPr>
          <a:xfrm>
            <a:off x="0" y="0"/>
            <a:ext cx="1747545" cy="599302"/>
          </a:xfrm>
          <a:prstGeom prst="rect">
            <a:avLst/>
          </a:prstGeom>
        </p:spPr>
      </p:pic>
      <p:sp>
        <p:nvSpPr>
          <p:cNvPr id="8" name="Retângulo 7">
            <a:extLst>
              <a:ext uri="{FF2B5EF4-FFF2-40B4-BE49-F238E27FC236}">
                <a16:creationId xmlns:a16="http://schemas.microsoft.com/office/drawing/2014/main" id="{008DBB4D-278E-4435-AC4E-1446E409096C}"/>
              </a:ext>
            </a:extLst>
          </p:cNvPr>
          <p:cNvSpPr>
            <a:spLocks noChangeAspect="1"/>
          </p:cNvSpPr>
          <p:nvPr/>
        </p:nvSpPr>
        <p:spPr>
          <a:xfrm rot="20622771">
            <a:off x="1171878" y="130375"/>
            <a:ext cx="1981264" cy="338554"/>
          </a:xfrm>
          <a:prstGeom prst="rect">
            <a:avLst/>
          </a:prstGeom>
          <a:noFill/>
        </p:spPr>
        <p:txBody>
          <a:bodyPr wrap="square" lIns="91440" tIns="45720" rIns="91440" bIns="45720">
            <a:spAutoFit/>
          </a:bodyPr>
          <a:lstStyle/>
          <a:p>
            <a:pPr algn="ctr"/>
            <a:r>
              <a:rPr lang="pt-BR" sz="1600" b="1" cap="none" spc="0" dirty="0">
                <a:ln w="12700">
                  <a:solidFill>
                    <a:schemeClr val="tx2">
                      <a:lumMod val="75000"/>
                    </a:schemeClr>
                  </a:solidFill>
                  <a:prstDash val="solid"/>
                </a:ln>
                <a:solidFill>
                  <a:srgbClr val="D95A4A"/>
                </a:solidFill>
                <a:effectLst>
                  <a:outerShdw dist="38100" dir="2640000" algn="bl" rotWithShape="0">
                    <a:schemeClr val="tx2">
                      <a:lumMod val="75000"/>
                    </a:schemeClr>
                  </a:outerShdw>
                </a:effectLst>
              </a:rPr>
              <a:t>11 Anos</a:t>
            </a:r>
          </a:p>
        </p:txBody>
      </p:sp>
      <p:sp>
        <p:nvSpPr>
          <p:cNvPr id="9" name="Rectangle 7">
            <a:extLst>
              <a:ext uri="{FF2B5EF4-FFF2-40B4-BE49-F238E27FC236}">
                <a16:creationId xmlns:a16="http://schemas.microsoft.com/office/drawing/2014/main" id="{D823CDB2-6082-4F17-B386-2DC3828973FC}"/>
              </a:ext>
            </a:extLst>
          </p:cNvPr>
          <p:cNvSpPr>
            <a:spLocks noChangeArrowheads="1"/>
          </p:cNvSpPr>
          <p:nvPr/>
        </p:nvSpPr>
        <p:spPr bwMode="auto">
          <a:xfrm>
            <a:off x="2560320" y="-63025"/>
            <a:ext cx="4297680" cy="68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lvl="1" indent="0">
              <a:spcBef>
                <a:spcPct val="20000"/>
              </a:spcBef>
            </a:pPr>
            <a:r>
              <a:rPr lang="pt-BR" altLang="pt-BR" sz="2100" dirty="0"/>
              <a:t>Racionalização Legal e Burocrática</a:t>
            </a:r>
          </a:p>
        </p:txBody>
      </p:sp>
      <p:cxnSp>
        <p:nvCxnSpPr>
          <p:cNvPr id="10" name="Conector reto 9">
            <a:extLst>
              <a:ext uri="{FF2B5EF4-FFF2-40B4-BE49-F238E27FC236}">
                <a16:creationId xmlns:a16="http://schemas.microsoft.com/office/drawing/2014/main" id="{6B266242-0A91-4DC0-9531-70450B963810}"/>
              </a:ext>
            </a:extLst>
          </p:cNvPr>
          <p:cNvCxnSpPr/>
          <p:nvPr/>
        </p:nvCxnSpPr>
        <p:spPr>
          <a:xfrm flipV="1">
            <a:off x="0" y="625439"/>
            <a:ext cx="6858000" cy="9033"/>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563637"/>
      </p:ext>
    </p:extLst>
  </p:cSld>
  <p:clrMapOvr>
    <a:masterClrMapping/>
  </p:clrMapOvr>
</p:sld>
</file>

<file path=ppt/theme/theme1.xml><?xml version="1.0" encoding="utf-8"?>
<a:theme xmlns:a="http://schemas.openxmlformats.org/drawingml/2006/main" name="2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23757</TotalTime>
  <Words>1754</Words>
  <Application>Microsoft Office PowerPoint</Application>
  <PresentationFormat>Personalizar</PresentationFormat>
  <Paragraphs>250</Paragraphs>
  <Slides>48</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48</vt:i4>
      </vt:variant>
    </vt:vector>
  </HeadingPairs>
  <TitlesOfParts>
    <vt:vector size="52" baseType="lpstr">
      <vt:lpstr>Arial</vt:lpstr>
      <vt:lpstr>Calibri</vt:lpstr>
      <vt:lpstr>Calibri Light</vt:lpstr>
      <vt:lpstr>20_Office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User8</dc:creator>
  <cp:lastModifiedBy>Mario Doria</cp:lastModifiedBy>
  <cp:revision>1932</cp:revision>
  <cp:lastPrinted>2017-01-10T15:38:52Z</cp:lastPrinted>
  <dcterms:created xsi:type="dcterms:W3CDTF">2014-12-15T13:46:29Z</dcterms:created>
  <dcterms:modified xsi:type="dcterms:W3CDTF">2019-06-26T16:26:16Z</dcterms:modified>
</cp:coreProperties>
</file>