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7" r:id="rId2"/>
    <p:sldId id="333" r:id="rId3"/>
    <p:sldId id="410" r:id="rId4"/>
    <p:sldId id="411" r:id="rId5"/>
    <p:sldId id="420" r:id="rId6"/>
    <p:sldId id="416" r:id="rId7"/>
    <p:sldId id="412" r:id="rId8"/>
    <p:sldId id="417" r:id="rId9"/>
    <p:sldId id="418" r:id="rId10"/>
    <p:sldId id="421" r:id="rId11"/>
    <p:sldId id="413" r:id="rId12"/>
    <p:sldId id="414" r:id="rId13"/>
    <p:sldId id="422" r:id="rId14"/>
    <p:sldId id="424" r:id="rId15"/>
    <p:sldId id="415" r:id="rId16"/>
    <p:sldId id="423" r:id="rId17"/>
  </p:sldIdLst>
  <p:sldSz cx="9144000" cy="6858000" type="screen4x3"/>
  <p:notesSz cx="6669088" cy="97536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748" autoAdjust="0"/>
    <p:restoredTop sz="94660"/>
  </p:normalViewPr>
  <p:slideViewPr>
    <p:cSldViewPr>
      <p:cViewPr>
        <p:scale>
          <a:sx n="60" d="100"/>
          <a:sy n="60" d="100"/>
        </p:scale>
        <p:origin x="-116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18EF86-7DEB-4A5B-8280-1FBD7189D3F5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31838"/>
            <a:ext cx="4872038" cy="3656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633913"/>
            <a:ext cx="5335588" cy="438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63063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263063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27CB605-A481-49AD-9E95-6AA1CA728B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155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48B5-DB00-4023-8B93-E7C0387F3383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A1226-72C8-4CD5-877C-71A9985B14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89315-ED26-46D7-9346-2901D4E9E9FC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6D36E-40A6-42B8-951A-CE50C6C2F1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D481C-B8F1-498A-8D92-629664E4D5B4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7C599-026E-46CA-A608-C735D37E8B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27013"/>
            <a:ext cx="8353425" cy="11858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309AE-56D7-4F83-BCA8-7539F955D9AD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D116C-40AB-4397-B3EC-FCB853D349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D6CF5-17E6-4772-9A7A-4BD171C2F978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5354-FDEF-42FC-8A7C-CC26180069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C9437-19EC-4271-8504-EDBAB0FC760C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26235-A304-4719-9DE8-62D848C797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BFC19-344C-4CBB-8E6E-522DE206EE44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60262-7207-4A3A-A2AF-244FA87432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9BAA-096B-47A1-B3C1-D54780A4B7F5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05C71-B173-4818-B8C0-10D22E75C8B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F84DA-DF8C-4E02-8923-2751E6607C3D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4912C-5A99-4598-83EE-F67C8E4312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DFF8A-5D21-41BA-8B67-62BD613A0DC4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3B75A-CA75-4A22-BBCE-9BBB745098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F182D-CE12-49EB-B17C-F0793A903495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51A1F-FB60-4424-9DB3-7898FF832F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E8D734-B084-4B89-8E2D-AF2817FC631E}" type="datetimeFigureOut">
              <a:rPr lang="pt-BR"/>
              <a:pPr>
                <a:defRPr/>
              </a:pPr>
              <a:t>06/04/2015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BA25D4-4FE4-495E-88DB-89F9A0D719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31" name="Picture 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227013"/>
            <a:ext cx="8353425" cy="11858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107" r:id="rId2"/>
    <p:sldLayoutId id="2147484099" r:id="rId3"/>
    <p:sldLayoutId id="2147484100" r:id="rId4"/>
    <p:sldLayoutId id="2147484101" r:id="rId5"/>
    <p:sldLayoutId id="2147484102" r:id="rId6"/>
    <p:sldLayoutId id="2147484108" r:id="rId7"/>
    <p:sldLayoutId id="2147484103" r:id="rId8"/>
    <p:sldLayoutId id="2147484104" r:id="rId9"/>
    <p:sldLayoutId id="2147484105" r:id="rId10"/>
    <p:sldLayoutId id="21474841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PR%20Redesim%20-%20sistema%20de%20gest&#227;o%20da%20implanta&#231;&#227;o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doria@sepl.pr.gov.br" TargetMode="External"/><Relationship Id="rId7" Type="http://schemas.openxmlformats.org/officeDocument/2006/relationships/image" Target="../media/image3.jpeg"/><Relationship Id="rId2" Type="http://schemas.openxmlformats.org/officeDocument/2006/relationships/hyperlink" Target="mailto:erciliosantinoni@sepl.pr.gov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orumpme.pr.gov.br/" TargetMode="External"/><Relationship Id="rId5" Type="http://schemas.openxmlformats.org/officeDocument/2006/relationships/hyperlink" Target="mailto:lpadilha@pr.sebrae.com.br" TargetMode="External"/><Relationship Id="rId4" Type="http://schemas.openxmlformats.org/officeDocument/2006/relationships/hyperlink" Target="mailto:crissete@pr.sebrae.com.b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RELAT&#211;RIO%20ANUAL%20DE%20AVALIA&#199;&#195;O%20DA%20IMPLANTA&#199;&#195;O%20EFETIVA%20DAS%20NORMAS%20DA%20LEI%20COMPLEMENTAR%20ESTADUAL%20n&#186;%20163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empreendedor.pr.gov.b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51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FÓRUM PERMANENTE DAS MICROEMPRESAS E 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51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EMPRESAS DE PEQUENO PORTE DO ESTADO DO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51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PARANÁ </a:t>
            </a:r>
          </a:p>
          <a:p>
            <a:pPr algn="ctr">
              <a:spcAft>
                <a:spcPts val="1288"/>
              </a:spcAft>
              <a:buFont typeface="Arial" charset="0"/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  <a:defRPr/>
            </a:pPr>
            <a:endParaRPr lang="pt-BR" sz="5100" b="1" dirty="0" smtClean="0">
              <a:solidFill>
                <a:srgbClr val="22228B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288"/>
              </a:spcAft>
              <a:buFont typeface="Arial" charset="0"/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  <a:defRPr/>
            </a:pPr>
            <a:r>
              <a:rPr lang="pt-BR" sz="5100" b="1" dirty="0" smtClean="0">
                <a:solidFill>
                  <a:srgbClr val="22228B"/>
                </a:solidFill>
                <a:latin typeface="Arial" pitchFamily="34" charset="0"/>
                <a:cs typeface="Arial" pitchFamily="34" charset="0"/>
              </a:rPr>
              <a:t>12ª REUNIÃO PLENÁRIA </a:t>
            </a:r>
          </a:p>
          <a:p>
            <a:pPr algn="ctr">
              <a:spcAft>
                <a:spcPts val="1288"/>
              </a:spcAft>
              <a:buFont typeface="Arial" charset="0"/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  <a:defRPr/>
            </a:pPr>
            <a:r>
              <a:rPr lang="pt-BR" sz="5100" b="1" dirty="0" smtClean="0">
                <a:solidFill>
                  <a:srgbClr val="22228B"/>
                </a:solidFill>
                <a:latin typeface="Arial" pitchFamily="34" charset="0"/>
                <a:cs typeface="Arial" pitchFamily="34" charset="0"/>
              </a:rPr>
              <a:t>06/04/2015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4000" b="1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38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51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 Complementar Nº 163 de 29 de outubro de 2013</a:t>
            </a:r>
          </a:p>
        </p:txBody>
      </p:sp>
      <p:pic>
        <p:nvPicPr>
          <p:cNvPr id="1026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DECRETO DE ADEQUAÇÃO E ATUALIZAÇÃO  EM CONFORMIDADE COM A NOVA VINCULAÇÃO DO FÓRUM A SEPL;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DECRETO DE ADEQUAÇÃO E ATUALIZAÇÃO  EM CONFORMIDADE COM A NOVA VINCULAÇÃO DO SUBCOMITÊ DA REDESIM A SEPL;</a:t>
            </a:r>
          </a:p>
          <a:p>
            <a:pPr>
              <a:buNone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REDESIM: IMPLANTAÇÃO EM 200 MUNICÍPIOS ATÉ 2015;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24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PORTAL DO EMPREENDEDOR PARANAENSE;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SALA DO EMPREENDEDOR PARANAENSE;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CURSO DE CAPACITAÇÃO PARA SERVIDORES PÚBLICOS MUNICIPAIS E TÉCNICOS DO TCE EM 06 (SEIS) MICRORREGIÕES DA AMP;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ESTRUTURAR OS 18 FÓRUNS REGIONAIS E IMPLANTAR O 19º NA MICRORREGIÃO DA AMENORTE – CIANORTE;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24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REALIZAÇÃO DE 06 REUNIÕES DOS FÓRUNS REGIONAIS EM 06 (SEIS) MICRORREGIÕES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REUNIÕES DO GRUPO DE ASSESSORMENTO TÉCNICO – GAT DO FÓRUM ESTADUAL;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REUNIÕES DO SUBCOMITÊ GESTOR DA REDESIM;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ELABORAÇÃO DE CARTILHA DIRIGIDA AOS COORDENADORES DOS FÓRUNS REGIONAIS;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REVISÃO DO REGIMENTO INTERNO DO FÓRUM PARA A PROVAÇÃO EM PLENÁRIA.</a:t>
            </a:r>
          </a:p>
          <a:p>
            <a:pPr lvl="1">
              <a:buFont typeface="Wingdings" pitchFamily="2" charset="2"/>
              <a:buChar char="ü"/>
            </a:pPr>
            <a:endParaRPr lang="pt-BR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28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PROJETO “ACESSO A MERCADOS PARANÁ”</a:t>
            </a:r>
          </a:p>
          <a:p>
            <a:pPr>
              <a:buNone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Estabelecer um processo permanente de mapeamento, capacitação e negociação para prefeituras municipais, compradores e fornecedores de compras governamentais e públicas.</a:t>
            </a:r>
          </a:p>
          <a:p>
            <a:pPr>
              <a:buNone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buNone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Fazer uso do poder de compras governamentais e ou públicas junto aos pequenos negócios para indução do desenvolvimento	econômico sustentável.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ü"/>
            </a:pPr>
            <a:endParaRPr lang="pt-BR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28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pt-BR" altLang="en-US" sz="6000" dirty="0" smtClean="0">
              <a:solidFill>
                <a:schemeClr val="tx2"/>
              </a:solidFill>
            </a:endParaRPr>
          </a:p>
          <a:p>
            <a:pPr algn="ctr">
              <a:buFont typeface="Arial" charset="0"/>
              <a:buNone/>
            </a:pPr>
            <a:r>
              <a:rPr lang="pt-BR" altLang="en-US" sz="4800" b="1" dirty="0" smtClean="0">
                <a:solidFill>
                  <a:schemeClr val="tx2"/>
                </a:solidFill>
                <a:latin typeface="Arial" charset="0"/>
                <a:cs typeface="Arial" charset="0"/>
                <a:hlinkClick r:id="rId2" action="ppaction://hlinkpres?slideindex=1&amp;slidetitle="/>
              </a:rPr>
              <a:t>IMPLANTAÇÃO DA REDESIM NO PARANÁ </a:t>
            </a:r>
            <a:endParaRPr lang="pt-BR" altLang="en-US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>
              <a:buNone/>
              <a:defRPr/>
            </a:pPr>
            <a:r>
              <a:rPr lang="pt-BR" sz="2400" b="1" dirty="0" smtClean="0">
                <a:solidFill>
                  <a:schemeClr val="tx2"/>
                </a:solidFill>
              </a:rPr>
              <a:t>Calendário 2015</a:t>
            </a:r>
          </a:p>
          <a:p>
            <a:pPr>
              <a:defRPr/>
            </a:pPr>
            <a:r>
              <a:rPr lang="pt-BR" sz="2400" u="sng" dirty="0" smtClean="0">
                <a:solidFill>
                  <a:schemeClr val="tx2"/>
                </a:solidFill>
              </a:rPr>
              <a:t>I. Reuniões Ordinárias: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Março: 12/03/15 – GAT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Maio: 12/05/15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Junho: 23/06/15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Agosto: 25/08/15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Outubro: 20/10/15</a:t>
            </a:r>
          </a:p>
          <a:p>
            <a:pPr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O GAT se reunirá antes das Reuniões Ordinárias.</a:t>
            </a:r>
          </a:p>
          <a:p>
            <a:pPr>
              <a:defRPr/>
            </a:pPr>
            <a:r>
              <a:rPr lang="pt-BR" sz="2400" u="sng" dirty="0" smtClean="0">
                <a:solidFill>
                  <a:schemeClr val="tx2"/>
                </a:solidFill>
              </a:rPr>
              <a:t>II. Reuniões Plenárias: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Abril: 06/04/15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Julho: 21/0715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/>
                </a:solidFill>
              </a:rPr>
              <a:t>Novembro: 24/11/15</a:t>
            </a:r>
          </a:p>
          <a:p>
            <a:pPr algn="ctr">
              <a:buFont typeface="Arial" charset="0"/>
              <a:buNone/>
            </a:pPr>
            <a:endParaRPr lang="pt-BR" altLang="en-US" sz="28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OBRIGADO!</a:t>
            </a:r>
            <a:endParaRPr lang="pt-BR" sz="2400" b="1" dirty="0" smtClean="0">
              <a:solidFill>
                <a:schemeClr val="tx2"/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Fórum Permanente das Microempresas e Empresas de Pequeno Porte do Estado do Paraná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b="1" dirty="0" smtClean="0">
              <a:solidFill>
                <a:schemeClr val="tx2"/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Secretaria Técnica: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Ercílio </a:t>
            </a:r>
            <a:r>
              <a:rPr lang="pt-BR" sz="2400" b="1" dirty="0" err="1" smtClean="0">
                <a:solidFill>
                  <a:schemeClr val="tx2"/>
                </a:solidFill>
                <a:latin typeface="Arial" charset="0"/>
              </a:rPr>
              <a:t>Santinoni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</a:rPr>
              <a:t>:		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  <a:hlinkClick r:id="rId2"/>
              </a:rPr>
              <a:t>erciliosantinoni@sepl.pr.gov.br</a:t>
            </a:r>
            <a:endParaRPr lang="pt-BR" sz="2400" b="1" dirty="0" smtClean="0">
              <a:solidFill>
                <a:srgbClr val="0070C0"/>
              </a:solidFill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Mario Doria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</a:rPr>
              <a:t>: 			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  <a:hlinkClick r:id="rId3"/>
              </a:rPr>
              <a:t>mdoria@sepl.pr.gov.br</a:t>
            </a:r>
            <a:endParaRPr lang="pt-BR" sz="2400" b="1" dirty="0" smtClean="0">
              <a:solidFill>
                <a:srgbClr val="0070C0"/>
              </a:solidFill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César </a:t>
            </a:r>
            <a:r>
              <a:rPr lang="pt-BR" sz="2400" b="1" dirty="0" err="1" smtClean="0">
                <a:solidFill>
                  <a:schemeClr val="tx2"/>
                </a:solidFill>
                <a:latin typeface="Arial" charset="0"/>
              </a:rPr>
              <a:t>Rissete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</a:rPr>
              <a:t>: 			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  <a:hlinkClick r:id="rId4"/>
              </a:rPr>
              <a:t>crissete@pr.sebrae.com.br</a:t>
            </a:r>
            <a:endParaRPr lang="pt-BR" sz="2400" b="1" dirty="0" smtClean="0">
              <a:solidFill>
                <a:srgbClr val="0070C0"/>
              </a:solidFill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Luiz Marcelo Padilha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pt-BR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hlinkClick r:id="rId5"/>
              </a:rPr>
              <a:t>lpadilha@pr.sebrae.com.br</a:t>
            </a:r>
            <a:endParaRPr lang="pt-BR" sz="2400" b="1" dirty="0" smtClean="0">
              <a:solidFill>
                <a:schemeClr val="tx2"/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b="1" dirty="0" smtClean="0">
              <a:solidFill>
                <a:schemeClr val="tx2"/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  <a:hlinkClick r:id="rId6"/>
              </a:rPr>
              <a:t>www.forumpme.pr.gov.br</a:t>
            </a:r>
            <a:endParaRPr lang="pt-BR" sz="2400" b="1" dirty="0" smtClean="0">
              <a:solidFill>
                <a:schemeClr val="tx2"/>
              </a:solidFill>
              <a:latin typeface="Arial" charset="0"/>
            </a:endParaRPr>
          </a:p>
          <a:p>
            <a:pPr algn="ctr">
              <a:buFont typeface="Arial" charset="0"/>
              <a:buNone/>
            </a:pPr>
            <a:endParaRPr lang="pt-BR" altLang="en-US" sz="24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727734"/>
              </p:ext>
            </p:extLst>
          </p:nvPr>
        </p:nvGraphicFramePr>
        <p:xfrm>
          <a:off x="179512" y="1556792"/>
          <a:ext cx="8856984" cy="521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5221286"/>
                <a:gridCol w="2699594"/>
              </a:tblGrid>
              <a:tr h="686455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TEMPO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TEMA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RESPONSÁVEL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</a:tr>
              <a:tr h="751471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13h30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Abertura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SECRETARIA TÉCNICA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</a:tr>
              <a:tr h="101547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14h00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AÇÕES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REALIZADAS NO 2º SEMESTRE DE 2014 E PROPOSTAS PARA 1º SEMESTRE DE 2015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SECRETARIA TÉCNICA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</a:tr>
              <a:tr h="980647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14h30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APRESENTÇÃO DO RELATÓRIO</a:t>
                      </a:r>
                      <a:r>
                        <a:rPr lang="pt-BR" sz="1800" baseline="0" dirty="0" smtClean="0"/>
                        <a:t> DAS AÇÕES  DEFINIDAS PELO GRUPO DE </a:t>
                      </a:r>
                      <a:r>
                        <a:rPr lang="pt-BR" sz="1800" baseline="0" smtClean="0"/>
                        <a:t>TRABALHO - GT do </a:t>
                      </a:r>
                      <a:r>
                        <a:rPr lang="pt-BR" sz="1800" baseline="0" dirty="0" smtClean="0"/>
                        <a:t>FÓRUM PARA REGULAMENTAÇÃO DA LC 163/2013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SECRETARIA TÉCNICA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</a:tr>
              <a:tr h="891136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15h30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REDESIM</a:t>
                      </a:r>
                      <a:r>
                        <a:rPr lang="pt-BR" sz="1800" baseline="0" dirty="0" smtClean="0"/>
                        <a:t> – ATUALIZAÇÃO DAS AÇÕES DE IMPLANTAÇÃO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baseline="0" dirty="0" smtClean="0"/>
                        <a:t>SECRETARIA TÉCNICA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</a:tr>
              <a:tr h="891136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16h00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Assuntos Gerais e Encerramento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SECRETARIA TÉCNICA</a:t>
                      </a:r>
                      <a:endParaRPr lang="pt-BR" sz="1800" dirty="0"/>
                    </a:p>
                  </a:txBody>
                  <a:tcPr marL="91441" marR="91441" marT="45724" marB="45724"/>
                </a:tc>
              </a:tr>
            </a:tbl>
          </a:graphicData>
        </a:graphic>
      </p:graphicFrame>
      <p:pic>
        <p:nvPicPr>
          <p:cNvPr id="4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446" y="188639"/>
            <a:ext cx="9160446" cy="12961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pt-BR" altLang="en-US" sz="2400" dirty="0" smtClean="0">
              <a:solidFill>
                <a:schemeClr val="tx2"/>
              </a:solidFill>
            </a:endParaRPr>
          </a:p>
          <a:p>
            <a:pPr algn="ctr">
              <a:buFont typeface="Arial" charset="0"/>
              <a:buNone/>
            </a:pPr>
            <a:endParaRPr lang="pt-BR" altLang="en-US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lang="pt-BR" altLang="en-US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1. AÇÕES REALIZADAS NO</a:t>
            </a:r>
          </a:p>
          <a:p>
            <a:pPr algn="ctr">
              <a:buFont typeface="Arial" charset="0"/>
              <a:buNone/>
            </a:pPr>
            <a:endParaRPr lang="pt-BR" altLang="en-US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lang="pt-BR" altLang="en-US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2º SEMESTRE DE 2014</a:t>
            </a: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pt-BR" altLang="en-US" sz="6000" dirty="0" smtClean="0">
              <a:solidFill>
                <a:schemeClr val="tx2"/>
              </a:solidFill>
            </a:endParaRPr>
          </a:p>
          <a:p>
            <a:pPr algn="ctr">
              <a:buFont typeface="Arial" charset="0"/>
              <a:buNone/>
            </a:pPr>
            <a:r>
              <a:rPr lang="pt-BR" altLang="en-US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1.1- REGULAMENTAÇÃO DA LEI COMPLEMENTAR ESTADUAL 163/2013</a:t>
            </a: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1.1.1 - 1º RELATÓRIO ANUAL DE AVALIAÇÃO </a:t>
            </a:r>
          </a:p>
          <a:p>
            <a:pPr algn="ctr">
              <a:buNone/>
            </a:pPr>
            <a:endParaRPr lang="pt-BR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IMPLEMENTAÇÃO  E </a:t>
            </a:r>
          </a:p>
          <a:p>
            <a:pPr algn="ctr">
              <a:buNone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REGULAMENTAÇÃO DA LEI</a:t>
            </a:r>
          </a:p>
          <a:p>
            <a:pPr algn="ctr">
              <a:buNone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COMPLEMENTAR ESTADUAL  Nº163/2013</a:t>
            </a:r>
          </a:p>
          <a:p>
            <a:pPr algn="ctr">
              <a:buNone/>
            </a:pPr>
            <a:endParaRPr lang="pt-BR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 action="ppaction://hlinkfile"/>
              </a:rPr>
              <a:t>RELATÓRIO ANUAL DE AVALIAÇÃO DA IMPLANTAÇÃO EFETIVA DAS NORMAS DA LEI COMPLEMENTAR ESTADUAL nº 163.</a:t>
            </a:r>
            <a:r>
              <a:rPr lang="pt-BR" sz="18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 action="ppaction://hlinkfile"/>
              </a:rPr>
              <a:t>docx</a:t>
            </a:r>
            <a:endParaRPr lang="pt-BR" sz="1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60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None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SEIS (06) AÇÕES PRIORITÁRIAS PARA REGULAMENTAÇÃO:</a:t>
            </a:r>
          </a:p>
          <a:p>
            <a:pPr algn="ctr">
              <a:buNone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IMPLANTAÇÃO DA REDESIM </a:t>
            </a: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PORTAL DO EMPREENDEDOR PARANAENSE</a:t>
            </a:r>
          </a:p>
          <a:p>
            <a:pPr>
              <a:buFont typeface="Wingdings" pitchFamily="2" charset="2"/>
              <a:buChar char="v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http://www.empreendedor.pr.gov.br</a:t>
            </a: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SALA DO EMPREENDEDOR PARANAENSE</a:t>
            </a:r>
          </a:p>
          <a:p>
            <a:pPr lvl="0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ELABORAÇÃO DO PROGRAMA DE COMPRAS GOVERNAMENTAIS ( CAP.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V ART. 18 E §) - SEAP;</a:t>
            </a:r>
            <a:endParaRPr lang="pt-BR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PROGRAMA DE INOVAÇÃO; E </a:t>
            </a:r>
          </a:p>
          <a:p>
            <a:pPr lvl="0">
              <a:buFont typeface="Wingdings" pitchFamily="2" charset="2"/>
              <a:buChar char="Ø"/>
            </a:pP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PROGRAMA DE CRÉDITO.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60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pt-BR" altLang="en-US" sz="6000" dirty="0" smtClean="0">
              <a:solidFill>
                <a:schemeClr val="tx2"/>
              </a:solidFill>
            </a:endParaRPr>
          </a:p>
          <a:p>
            <a:pPr algn="ctr">
              <a:buFont typeface="Arial" charset="0"/>
              <a:buNone/>
            </a:pPr>
            <a:r>
              <a:rPr lang="pt-BR" altLang="en-US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1.2 - IMPLANTAÇÃO DA</a:t>
            </a:r>
          </a:p>
          <a:p>
            <a:pPr algn="ctr">
              <a:buFont typeface="Arial" charset="0"/>
              <a:buNone/>
            </a:pPr>
            <a:endParaRPr lang="pt-BR" altLang="en-US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lang="pt-BR" altLang="en-US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REDESIM NO PARANÁ </a:t>
            </a: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pt-BR" altLang="en-US" sz="6000" b="1" dirty="0" smtClean="0">
                <a:solidFill>
                  <a:schemeClr val="tx2"/>
                </a:solidFill>
              </a:rPr>
              <a:t>1.3 - OFICINAS 		REGIONAIS</a:t>
            </a:r>
          </a:p>
          <a:p>
            <a:pPr algn="ctr">
              <a:buFont typeface="Arial" charset="0"/>
              <a:buNone/>
            </a:pPr>
            <a:endParaRPr lang="pt-BR" altLang="en-US" sz="2800" b="1" dirty="0" smtClean="0">
              <a:solidFill>
                <a:schemeClr val="tx2"/>
              </a:solidFill>
            </a:endParaRPr>
          </a:p>
          <a:p>
            <a:pPr algn="ctr">
              <a:buFont typeface="Arial" charset="0"/>
              <a:buNone/>
            </a:pPr>
            <a:r>
              <a:rPr lang="pt-BR" altLang="en-US" sz="2800" b="1" dirty="0" smtClean="0">
                <a:solidFill>
                  <a:schemeClr val="tx2"/>
                </a:solidFill>
              </a:rPr>
              <a:t>REALIZADO PELO FÓRUM PERMANENTE  ESTADUAL DAS </a:t>
            </a:r>
            <a:r>
              <a:rPr lang="pt-BR" altLang="en-US" sz="2800" b="1" dirty="0" err="1" smtClean="0">
                <a:solidFill>
                  <a:schemeClr val="tx2"/>
                </a:solidFill>
              </a:rPr>
              <a:t>MPE’s</a:t>
            </a:r>
            <a:r>
              <a:rPr lang="pt-BR" altLang="en-US" sz="2800" b="1" dirty="0" smtClean="0">
                <a:solidFill>
                  <a:schemeClr val="tx2"/>
                </a:solidFill>
              </a:rPr>
              <a:t>, 19 OFICINAS EM 19 MICRORREGIÕES DA ASSOCIAÇÃO DOS MUNICÍPIOS DO PARANÁ – AMP,  DIVULGANDO  OS SERVIÇOS DISPONIBILZADOS PELO GOVERNO DO ESTADO E ENTIDADES PARCEIRAS ÀS </a:t>
            </a:r>
            <a:r>
              <a:rPr lang="pt-BR" altLang="en-US" sz="2800" b="1" dirty="0" err="1" smtClean="0">
                <a:solidFill>
                  <a:schemeClr val="tx2"/>
                </a:solidFill>
              </a:rPr>
              <a:t>MPE’S</a:t>
            </a:r>
            <a:r>
              <a:rPr lang="pt-BR" altLang="en-US" sz="2800" b="1" dirty="0" smtClean="0">
                <a:solidFill>
                  <a:schemeClr val="tx2"/>
                </a:solidFill>
              </a:rPr>
              <a:t> E PREFEITURAS MUNICIPAIS</a:t>
            </a: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pt-BR" altLang="en-US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lang="pt-BR" altLang="en-US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2. AÇÕES PROPOSTAS  DE TRABALHO PARA O </a:t>
            </a:r>
          </a:p>
          <a:p>
            <a:pPr algn="ctr">
              <a:buFont typeface="Arial" charset="0"/>
              <a:buNone/>
            </a:pPr>
            <a:r>
              <a:rPr lang="pt-BR" altLang="en-US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1º SEMESTRE</a:t>
            </a:r>
          </a:p>
          <a:p>
            <a:pPr algn="ctr">
              <a:buFont typeface="Arial" charset="0"/>
              <a:buNone/>
            </a:pPr>
            <a:r>
              <a:rPr lang="pt-BR" altLang="en-US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2015</a:t>
            </a:r>
          </a:p>
          <a:p>
            <a:pPr algn="ctr">
              <a:buFont typeface="Arial" charset="0"/>
              <a:buNone/>
            </a:pPr>
            <a:endParaRPr lang="pt-BR" altLang="en-US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ctr">
              <a:buFont typeface="Arial" charset="0"/>
              <a:buNone/>
            </a:pPr>
            <a:endParaRPr lang="pt-BR" altLang="en-US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2921</TotalTime>
  <Words>433</Words>
  <Application>Microsoft Office PowerPoint</Application>
  <PresentationFormat>Apresentação na tela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Doria</dc:creator>
  <cp:lastModifiedBy>Windows User</cp:lastModifiedBy>
  <cp:revision>379</cp:revision>
  <dcterms:created xsi:type="dcterms:W3CDTF">2010-05-11T11:06:50Z</dcterms:created>
  <dcterms:modified xsi:type="dcterms:W3CDTF">2015-04-06T16:34:00Z</dcterms:modified>
</cp:coreProperties>
</file>