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1.jpeg" ContentType="image/jpeg"/>
  <Override PartName="/ppt/media/image4.jpeg" ContentType="image/jpeg"/>
  <Override PartName="/ppt/media/image1.jpeg" ContentType="image/jpeg"/>
  <Override PartName="/ppt/media/image8.jpeg" ContentType="image/jpeg"/>
  <Override PartName="/ppt/media/image5.jpeg" ContentType="image/jpeg"/>
  <Override PartName="/ppt/media/image2.jpeg" ContentType="image/jpeg"/>
  <Override PartName="/ppt/media/image9.jpeg" ContentType="image/jpeg"/>
  <Override PartName="/ppt/media/image6.jpeg" ContentType="image/jpeg"/>
  <Override PartName="/ppt/media/image10.jpeg" ContentType="image/jpeg"/>
  <Override PartName="/ppt/media/image3.jpeg" ContentType="image/jpeg"/>
  <Override PartName="/ppt/media/image7.jpeg" ContentType="image/jpe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0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395280" y="227160"/>
            <a:ext cx="8351640" cy="1184040"/>
          </a:xfrm>
          <a:prstGeom prst="rect">
            <a:avLst/>
          </a:prstGeom>
        </p:spPr>
      </p:pic>
      <p:pic>
        <p:nvPicPr>
          <p:cNvPr descr="" id="1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395280" y="227160"/>
            <a:ext cx="8351640" cy="1184040"/>
          </a:xfrm>
          <a:prstGeom prst="rect">
            <a:avLst/>
          </a:prstGeom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www.empreendedor.pr.gov.br/" TargetMode="External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mailto:erciliosantinoni@sepl.pr.gov.br" TargetMode="External"/><Relationship Id="rId2" Type="http://schemas.openxmlformats.org/officeDocument/2006/relationships/hyperlink" Target="mailto:mdoria@sepl.pr.gov.br" TargetMode="External"/><Relationship Id="rId3" Type="http://schemas.openxmlformats.org/officeDocument/2006/relationships/hyperlink" Target="mailto:crissete@pr.sebrae.com.br" TargetMode="External"/><Relationship Id="rId4" Type="http://schemas.openxmlformats.org/officeDocument/2006/relationships/hyperlink" Target="http://www.forumpme.pr.gov.br/" TargetMode="External"/><Relationship Id="rId5" Type="http://schemas.openxmlformats.org/officeDocument/2006/relationships/image" Target="../media/image11.jpeg"/><Relationship Id="rId6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457200" y="1600200"/>
            <a:ext cx="8227800" cy="45241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5100">
                <a:solidFill>
                  <a:srgbClr val="1f497d"/>
                </a:solidFill>
                <a:latin typeface="Arial"/>
              </a:rPr>
              <a:t>FÓRUM PERMANENTE DAS MICROEMPRESAS E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5100">
                <a:solidFill>
                  <a:srgbClr val="1f497d"/>
                </a:solidFill>
                <a:latin typeface="Arial"/>
              </a:rPr>
              <a:t>EMPRESAS DE PEQUENO PORTE DO ESTADO DO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5100">
                <a:solidFill>
                  <a:srgbClr val="1f497d"/>
                </a:solidFill>
                <a:latin typeface="Arial"/>
              </a:rPr>
              <a:t> </a:t>
            </a:r>
            <a:r>
              <a:rPr b="1" lang="pt-BR" sz="5100">
                <a:solidFill>
                  <a:srgbClr val="1f497d"/>
                </a:solidFill>
                <a:latin typeface="Arial"/>
              </a:rPr>
              <a:t>PARANÁ 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5100">
                <a:solidFill>
                  <a:srgbClr val="22228b"/>
                </a:solidFill>
                <a:latin typeface="Arial"/>
              </a:rPr>
              <a:t>13ª REUNIÃO PLENÁRIA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5100">
                <a:solidFill>
                  <a:srgbClr val="22228b"/>
                </a:solidFill>
                <a:latin typeface="Arial"/>
              </a:rPr>
              <a:t>21/07/2015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5100">
                <a:solidFill>
                  <a:srgbClr val="376092"/>
                </a:solidFill>
                <a:latin typeface="Arial"/>
              </a:rPr>
              <a:t>Lei Complementar Nº 163 de 29 de outubro de 2013</a:t>
            </a:r>
            <a:endParaRPr/>
          </a:p>
        </p:txBody>
      </p:sp>
      <p:pic>
        <p:nvPicPr>
          <p:cNvPr descr="" id="3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2200" cy="1410840"/>
          </a:xfrm>
          <a:prstGeom prst="rect">
            <a:avLst/>
          </a:prstGeom>
        </p:spPr>
      </p:pic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le 1"/>
          <p:cNvGraphicFramePr/>
          <p:nvPr/>
        </p:nvGraphicFramePr>
        <p:xfrm>
          <a:off x="179640" y="1556640"/>
          <a:ext cx="8855280" cy="5214600"/>
        </p:xfrm>
        <a:graphic>
          <a:graphicData uri="http://schemas.openxmlformats.org/drawingml/2006/table">
            <a:tbl>
              <a:tblPr/>
              <a:tblGrid>
                <a:gridCol w="936000"/>
                <a:gridCol w="5221080"/>
                <a:gridCol w="2698200"/>
              </a:tblGrid>
              <a:tr h="68616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TEMPO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TEMA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RESPONSÁVEL</a:t>
                      </a:r>
                      <a:endParaRPr/>
                    </a:p>
                  </a:txBody>
                  <a:tcPr/>
                </a:tc>
              </a:tr>
              <a:tr h="751320">
                <a:tc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</a:rPr>
                        <a:t>Abertura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</a:rPr>
                        <a:t>SECRETARIA TÉCNICA</a:t>
                      </a:r>
                      <a:endParaRPr/>
                    </a:p>
                  </a:txBody>
                  <a:tcPr/>
                </a:tc>
              </a:tr>
              <a:tr h="1015200">
                <a:tc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</a:rPr>
                        <a:t>AÇÕES REALIZADAS NO 1º SEMESTRE DE 2015 E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</a:rPr>
                        <a:t>SECRETARIA TÉCNICA</a:t>
                      </a:r>
                      <a:endParaRPr/>
                    </a:p>
                  </a:txBody>
                  <a:tcPr/>
                </a:tc>
              </a:tr>
              <a:tr h="980640">
                <a:tc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</a:rPr>
                        <a:t>AÇÕES PROPOSTAS PARA 2º SEMESTRE DE 2015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</a:rPr>
                        <a:t>SECRETARIA TÉCNICA</a:t>
                      </a:r>
                      <a:endParaRPr/>
                    </a:p>
                  </a:txBody>
                  <a:tcPr/>
                </a:tc>
              </a:tr>
              <a:tr h="891000">
                <a:tc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</a:rPr>
                        <a:t>Assuntos Gerais e Encerramento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</a:rPr>
                        <a:t>SECRETARIA TÉCNICA</a:t>
                      </a:r>
                      <a:endParaRPr/>
                    </a:p>
                  </a:txBody>
                  <a:tcPr/>
                </a:tc>
              </a:tr>
              <a:tr h="890280">
                <a:tc>
                  <a:tcPr/>
                </a:tc>
                <a:tc>
                  <a:tcPr/>
                </a:tc>
                <a:tc>
                  <a:tcPr/>
                </a:tc>
              </a:tr>
            </a:tbl>
          </a:graphicData>
        </a:graphic>
      </p:graphicFrame>
      <p:pic>
        <p:nvPicPr>
          <p:cNvPr descr="" id="3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-16560" y="188640"/>
            <a:ext cx="9158760" cy="1294200"/>
          </a:xfrm>
          <a:prstGeom prst="rect">
            <a:avLst/>
          </a:prstGeom>
        </p:spPr>
      </p:pic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468360" y="1440000"/>
            <a:ext cx="8227800" cy="53719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4800">
                <a:solidFill>
                  <a:srgbClr val="1f497d"/>
                </a:solidFill>
                <a:latin typeface="Arial"/>
              </a:rPr>
              <a:t>1. AÇÕES REALIZADAS NO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4800">
                <a:solidFill>
                  <a:srgbClr val="1f497d"/>
                </a:solidFill>
                <a:latin typeface="Arial"/>
              </a:rPr>
              <a:t>1º SEMESTRE DE 2015</a:t>
            </a:r>
            <a:endParaRPr/>
          </a:p>
        </p:txBody>
      </p:sp>
      <p:pic>
        <p:nvPicPr>
          <p:cNvPr descr="" id="4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9080" y="188640"/>
            <a:ext cx="9123120" cy="1241640"/>
          </a:xfrm>
          <a:prstGeom prst="rect">
            <a:avLst/>
          </a:prstGeom>
        </p:spPr>
      </p:pic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68360" y="1440000"/>
            <a:ext cx="8227800" cy="53719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a)Estágio Atual da Regulamentação da Lei 163 / 2013;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b) Apresentação do Cronograma do  Cursos de Capacitação pelo Tribunal de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    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Contas do Estado do Paraná para os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servidores públicos municipais e técnicos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do TCE na aplicação do tratamento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diferenciado e favorecido nas compras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públicas dispostos na Lei Complementar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Federal 147 de 07 de agosto de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2014 e Lei Complementar Estadual 163 de 29 de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outubro de 2013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c) Apresentação da Cartilha para Coordenadores dos Fóruns Regionais;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d) Apresentação da Resolução 009</a:t>
            </a:r>
            <a:r>
              <a:rPr b="1" lang="pt-BR" sz="4800">
                <a:solidFill>
                  <a:srgbClr val="1f497d"/>
                </a:solidFill>
                <a:latin typeface="Arial"/>
              </a:rPr>
              <a:t>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de 08/06/2015 que fez a revisão do Regimento 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"/>
              </a:rPr>
              <a:t>Interno do Fórum;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1500">
                <a:solidFill>
                  <a:srgbClr val="1f497d"/>
                </a:solidFill>
                <a:latin typeface="Arial;sans-serif"/>
                <a:ea typeface="Arial;sans-serif"/>
              </a:rPr>
              <a:t>           </a:t>
            </a:r>
            <a:r>
              <a:rPr b="1" lang="pt-BR" sz="1500">
                <a:solidFill>
                  <a:srgbClr val="1f497d"/>
                </a:solidFill>
                <a:latin typeface="Arial;sans-serif"/>
                <a:ea typeface="Arial;sans-serif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;sans-serif"/>
                <a:ea typeface="Arial;sans-serif"/>
              </a:rPr>
              <a:t>     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1500">
                <a:solidFill>
                  <a:srgbClr val="1f497d"/>
                </a:solidFill>
                <a:latin typeface="Arial;sans-serif"/>
                <a:ea typeface="Arial;sans-serif"/>
              </a:rPr>
              <a:t>      </a:t>
            </a:r>
            <a:r>
              <a:rPr b="1" lang="pt-BR" sz="1500">
                <a:solidFill>
                  <a:srgbClr val="1f497d"/>
                </a:solidFill>
                <a:latin typeface="Arial;sans-serif"/>
                <a:ea typeface="Arial;sans-serif"/>
              </a:rPr>
              <a:t>e) Informações sobre as reuniões realizadas no Fóruns Regionais: AMLIPA; </a:t>
            </a:r>
            <a:r>
              <a:rPr b="1" lang="pt-BR" sz="1500">
                <a:solidFill>
                  <a:srgbClr val="1f497d"/>
                </a:solidFill>
                <a:latin typeface="Arial;sans-serif"/>
                <a:ea typeface="Arial;sans-serif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;sans-serif"/>
                <a:ea typeface="Arial;sans-serif"/>
              </a:rPr>
              <a:t>	</a:t>
            </a:r>
            <a:r>
              <a:rPr b="1" lang="pt-BR" sz="1500">
                <a:solidFill>
                  <a:srgbClr val="1f497d"/>
                </a:solidFill>
                <a:latin typeface="Arial;sans-serif"/>
                <a:ea typeface="Arial;sans-serif"/>
              </a:rPr>
              <a:t>AMUSEP e AMUNPAR</a:t>
            </a:r>
            <a:endParaRPr/>
          </a:p>
        </p:txBody>
      </p:sp>
      <p:pic>
        <p:nvPicPr>
          <p:cNvPr descr="" id="4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9080" y="188640"/>
            <a:ext cx="9123120" cy="1241640"/>
          </a:xfrm>
          <a:prstGeom prst="rect">
            <a:avLst/>
          </a:prstGeom>
        </p:spPr>
      </p:pic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468360" y="1440000"/>
            <a:ext cx="8227800" cy="53719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 sz="2400">
                <a:solidFill>
                  <a:srgbClr val="376092"/>
                </a:solidFill>
                <a:latin typeface="Arial"/>
              </a:rPr>
              <a:t>SEIS (06) AÇÕES PRIORITÁRIAS PARA REGULAMENTAÇÃO: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b="1" lang="pt-BR" sz="2400">
                <a:solidFill>
                  <a:srgbClr val="376092"/>
                </a:solidFill>
                <a:latin typeface="Arial"/>
              </a:rPr>
              <a:t>IMPLANTAÇÃO DA REDESIM 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b="1" lang="pt-BR" sz="2400">
                <a:solidFill>
                  <a:srgbClr val="376092"/>
                </a:solidFill>
                <a:latin typeface="Arial"/>
              </a:rPr>
              <a:t>PORTAL DO EMPREENDEDOR PARANAENSE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"/>
            </a:pPr>
            <a:r>
              <a:rPr b="1" lang="pt-BR" sz="2400" u="sng">
                <a:solidFill>
                  <a:srgbClr val="376092"/>
                </a:solidFill>
                <a:latin typeface="Arial"/>
                <a:hlinkClick r:id="rId1"/>
              </a:rPr>
              <a:t>http://www.empreendedor.pr.gov.br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b="1" lang="pt-BR" sz="2400">
                <a:solidFill>
                  <a:srgbClr val="376092"/>
                </a:solidFill>
                <a:latin typeface="Arial"/>
              </a:rPr>
              <a:t>SALA DO EMPREENDEDOR PARANAENSE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b="1" lang="pt-BR" sz="2800">
                <a:solidFill>
                  <a:srgbClr val="376092"/>
                </a:solidFill>
                <a:latin typeface="Calibri"/>
              </a:rPr>
              <a:t>ELABORAÇÃO DO PROGRAMA DE COMPRAS GOVERNAMENTAIS ( CAP. V ART. 18 E §) - SEAP;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b="1" lang="pt-BR" sz="2800">
                <a:solidFill>
                  <a:srgbClr val="376092"/>
                </a:solidFill>
                <a:latin typeface="Calibri"/>
              </a:rPr>
              <a:t>PROGRAMA DE INOVAÇÃO; E 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b="1" lang="pt-BR" sz="2800">
                <a:solidFill>
                  <a:srgbClr val="376092"/>
                </a:solidFill>
                <a:latin typeface="Calibri"/>
              </a:rPr>
              <a:t>PROGRAMA DE CRÉDITO.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descr="" id="45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9080" y="188640"/>
            <a:ext cx="9123120" cy="1241640"/>
          </a:xfrm>
          <a:prstGeom prst="rect">
            <a:avLst/>
          </a:prstGeom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468360" y="1440000"/>
            <a:ext cx="8227800" cy="53719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4800">
                <a:solidFill>
                  <a:srgbClr val="1f497d"/>
                </a:solidFill>
                <a:latin typeface="Arial"/>
              </a:rPr>
              <a:t>1.2 - IMPLANTAÇÃO DA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4800">
                <a:solidFill>
                  <a:srgbClr val="1f497d"/>
                </a:solidFill>
                <a:latin typeface="Arial"/>
              </a:rPr>
              <a:t> </a:t>
            </a:r>
            <a:r>
              <a:rPr b="1" lang="pt-BR" sz="4800">
                <a:solidFill>
                  <a:srgbClr val="1f497d"/>
                </a:solidFill>
                <a:latin typeface="Arial"/>
              </a:rPr>
              <a:t>REDESIM NO PARANÁ </a:t>
            </a:r>
            <a:endParaRPr/>
          </a:p>
        </p:txBody>
      </p:sp>
      <p:pic>
        <p:nvPicPr>
          <p:cNvPr descr="" id="4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9080" y="188640"/>
            <a:ext cx="9123120" cy="1241640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468360" y="1440000"/>
            <a:ext cx="8227800" cy="53719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4800">
                <a:solidFill>
                  <a:srgbClr val="1f497d"/>
                </a:solidFill>
                <a:latin typeface="Arial"/>
              </a:rPr>
              <a:t>2. AÇÕES PROPOSTAS  DE TRABALHO PARA O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4800">
                <a:solidFill>
                  <a:srgbClr val="1f497d"/>
                </a:solidFill>
                <a:latin typeface="Arial"/>
              </a:rPr>
              <a:t>2º SEMESTRE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4800">
                <a:solidFill>
                  <a:srgbClr val="1f497d"/>
                </a:solidFill>
                <a:latin typeface="Arial"/>
              </a:rPr>
              <a:t>2015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descr="" id="4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9080" y="188640"/>
            <a:ext cx="9123120" cy="1241640"/>
          </a:xfrm>
          <a:prstGeom prst="rect">
            <a:avLst/>
          </a:prstGeom>
        </p:spPr>
      </p:pic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68360" y="1440000"/>
            <a:ext cx="8227800" cy="5371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r>
              <a:rPr b="1" lang="pt-BR" sz="2400">
                <a:solidFill>
                  <a:srgbClr val="376092"/>
                </a:solidFill>
                <a:latin typeface="Arial"/>
                <a:ea typeface="Arial;sans-serif"/>
              </a:rPr>
              <a:t>1) Dar continuidade na articulação e reestruturação dos Fóruns Regionais;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r>
              <a:rPr b="1" lang="pt-BR" sz="2400">
                <a:solidFill>
                  <a:srgbClr val="376092"/>
                </a:solidFill>
                <a:latin typeface="Arial"/>
                <a:ea typeface="Arial;sans-serif"/>
              </a:rPr>
              <a:t>2) Acompanhar a Regulamentação da Lei Complementar Estadual nº 163/2013;</a:t>
            </a:r>
            <a:endParaRPr/>
          </a:p>
          <a:p>
            <a:endParaRPr/>
          </a:p>
          <a:p>
            <a:r>
              <a:rPr b="1" lang="pt-BR" sz="2400">
                <a:solidFill>
                  <a:srgbClr val="376092"/>
                </a:solidFill>
                <a:latin typeface="Arial"/>
                <a:ea typeface="Arial;sans-serif"/>
              </a:rPr>
              <a:t>3) Implantação do 19º Fórum Regional no município de Cianorte na Microrregião da </a:t>
            </a:r>
            <a:r>
              <a:rPr b="1" lang="pt-BR" sz="2400">
                <a:solidFill>
                  <a:srgbClr val="376092"/>
                </a:solidFill>
                <a:latin typeface="Arial"/>
                <a:ea typeface="Arial;sans-serif"/>
              </a:rPr>
              <a:t>	</a:t>
            </a:r>
            <a:r>
              <a:rPr b="1" lang="pt-BR" sz="2400">
                <a:solidFill>
                  <a:srgbClr val="376092"/>
                </a:solidFill>
                <a:latin typeface="Arial"/>
                <a:ea typeface="Arial;sans-serif"/>
              </a:rPr>
              <a:t>AMENORTE;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400">
                <a:solidFill>
                  <a:srgbClr val="376092"/>
                </a:solidFill>
                <a:latin typeface="Arial"/>
              </a:rPr>
              <a:t>4)</a:t>
            </a:r>
            <a:r>
              <a:rPr b="1" lang="pt-BR" sz="2400">
                <a:solidFill>
                  <a:srgbClr val="376092"/>
                </a:solidFill>
                <a:latin typeface="Arial"/>
              </a:rPr>
              <a:t>REDESIM: IMPLANTAÇÃO EM 200 MUNICÍPIOS ATÉ 31/12/ 2015;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descr="" id="5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9080" y="188640"/>
            <a:ext cx="9123120" cy="1241640"/>
          </a:xfrm>
          <a:prstGeom prst="rect">
            <a:avLst/>
          </a:prstGeom>
        </p:spPr>
      </p:pic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468360" y="1440000"/>
            <a:ext cx="8227800" cy="53719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 sz="2400">
                <a:solidFill>
                  <a:srgbClr val="1f497d"/>
                </a:solidFill>
                <a:latin typeface="Arial"/>
              </a:rPr>
              <a:t>OBRIGADO!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2400">
                <a:solidFill>
                  <a:srgbClr val="1f497d"/>
                </a:solidFill>
                <a:latin typeface="Arial"/>
              </a:rPr>
              <a:t>Fórum Permanente das Microempresas e Empresas de Pequeno Porte do Estado do Paraná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2400">
                <a:solidFill>
                  <a:srgbClr val="1f497d"/>
                </a:solidFill>
                <a:latin typeface="Arial"/>
              </a:rPr>
              <a:t>Secretaria Técnica: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400">
                <a:solidFill>
                  <a:srgbClr val="1f497d"/>
                </a:solidFill>
                <a:latin typeface="Arial"/>
              </a:rPr>
              <a:t>Ercílio Santinoni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: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	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	</a:t>
            </a:r>
            <a:r>
              <a:rPr b="1" lang="pt-BR" sz="2400" u="sng">
                <a:solidFill>
                  <a:srgbClr val="0070c0"/>
                </a:solidFill>
                <a:latin typeface="Arial"/>
                <a:hlinkClick r:id="rId1"/>
              </a:rPr>
              <a:t>erciliosantinoni@sepl.pr.gov.br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400">
                <a:solidFill>
                  <a:srgbClr val="1f497d"/>
                </a:solidFill>
                <a:latin typeface="Arial"/>
              </a:rPr>
              <a:t>Mario Doria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: 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	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	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	</a:t>
            </a:r>
            <a:r>
              <a:rPr b="1" lang="pt-BR" sz="2400" u="sng">
                <a:solidFill>
                  <a:srgbClr val="0070c0"/>
                </a:solidFill>
                <a:latin typeface="Arial"/>
                <a:hlinkClick r:id="rId2"/>
              </a:rPr>
              <a:t>mdoria@sepl.pr.gov.br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400">
                <a:solidFill>
                  <a:srgbClr val="1f497d"/>
                </a:solidFill>
                <a:latin typeface="Arial"/>
              </a:rPr>
              <a:t>César Rissete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: 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	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	</a:t>
            </a:r>
            <a:r>
              <a:rPr b="1" lang="pt-BR" sz="2400">
                <a:solidFill>
                  <a:srgbClr val="0070c0"/>
                </a:solidFill>
                <a:latin typeface="Arial"/>
              </a:rPr>
              <a:t>	</a:t>
            </a:r>
            <a:r>
              <a:rPr b="1" lang="pt-BR" sz="2400" u="sng">
                <a:solidFill>
                  <a:srgbClr val="0070c0"/>
                </a:solidFill>
                <a:latin typeface="Arial"/>
                <a:hlinkClick r:id="rId3"/>
              </a:rPr>
              <a:t>crissete@pr.sebrae.com.br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2400" u="sng">
                <a:solidFill>
                  <a:srgbClr val="1f497d"/>
                </a:solidFill>
                <a:latin typeface="Arial"/>
                <a:hlinkClick r:id="rId4"/>
              </a:rPr>
              <a:t>www.forumpme.pr.gov.br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descr="" id="53" name="Picture 2"/>
          <p:cNvPicPr/>
          <p:nvPr/>
        </p:nvPicPr>
        <p:blipFill>
          <a:blip r:embed="rId5"/>
          <a:stretch>
            <a:fillRect/>
          </a:stretch>
        </p:blipFill>
        <p:spPr>
          <a:xfrm>
            <a:off x="19080" y="188640"/>
            <a:ext cx="9123120" cy="1241640"/>
          </a:xfrm>
          <a:prstGeom prst="rect">
            <a:avLst/>
          </a:prstGeom>
        </p:spPr>
      </p:pic>
    </p:spTree>
  </p:cSld>
  <p:timing>
    <p:tnLst>
      <p:par>
        <p:cTn dur="indefinite" id="13" nodeType="tmRoot" restart="never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