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59" r:id="rId3"/>
    <p:sldId id="264" r:id="rId4"/>
    <p:sldId id="342" r:id="rId5"/>
    <p:sldId id="341" r:id="rId6"/>
    <p:sldId id="381" r:id="rId7"/>
    <p:sldId id="357" r:id="rId8"/>
    <p:sldId id="345" r:id="rId9"/>
    <p:sldId id="368" r:id="rId10"/>
    <p:sldId id="288" r:id="rId11"/>
    <p:sldId id="358" r:id="rId12"/>
    <p:sldId id="336" r:id="rId13"/>
    <p:sldId id="348" r:id="rId14"/>
    <p:sldId id="350" r:id="rId15"/>
    <p:sldId id="366" r:id="rId16"/>
    <p:sldId id="367" r:id="rId17"/>
    <p:sldId id="337" r:id="rId18"/>
    <p:sldId id="370" r:id="rId19"/>
    <p:sldId id="371" r:id="rId20"/>
    <p:sldId id="372" r:id="rId21"/>
    <p:sldId id="340" r:id="rId22"/>
    <p:sldId id="281" r:id="rId23"/>
    <p:sldId id="361" r:id="rId24"/>
    <p:sldId id="376" r:id="rId25"/>
    <p:sldId id="362" r:id="rId26"/>
    <p:sldId id="377" r:id="rId27"/>
    <p:sldId id="363" r:id="rId28"/>
    <p:sldId id="378" r:id="rId29"/>
    <p:sldId id="364" r:id="rId30"/>
    <p:sldId id="379" r:id="rId31"/>
    <p:sldId id="365" r:id="rId32"/>
    <p:sldId id="360" r:id="rId33"/>
    <p:sldId id="303" r:id="rId34"/>
    <p:sldId id="335" r:id="rId35"/>
    <p:sldId id="380" r:id="rId36"/>
    <p:sldId id="369" r:id="rId37"/>
    <p:sldId id="373" r:id="rId38"/>
    <p:sldId id="262" r:id="rId39"/>
    <p:sldId id="263" r:id="rId40"/>
  </p:sldIdLst>
  <p:sldSz cx="9144000" cy="6858000" type="screen4x3"/>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38" autoAdjust="0"/>
    <p:restoredTop sz="94707" autoAdjust="0"/>
  </p:normalViewPr>
  <p:slideViewPr>
    <p:cSldViewPr>
      <p:cViewPr varScale="1">
        <p:scale>
          <a:sx n="78" d="100"/>
          <a:sy n="78" d="100"/>
        </p:scale>
        <p:origin x="1656" y="86"/>
      </p:cViewPr>
      <p:guideLst>
        <p:guide orient="horz" pos="2160"/>
        <p:guide pos="2880"/>
      </p:guideLst>
    </p:cSldViewPr>
  </p:slideViewPr>
  <p:outlineViewPr>
    <p:cViewPr>
      <p:scale>
        <a:sx n="33" d="100"/>
        <a:sy n="33" d="100"/>
      </p:scale>
      <p:origin x="0" y="10584"/>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F0208E6-0741-42F3-8BAA-84310A04B3D9}" type="datetimeFigureOut">
              <a:rPr lang="pt-BR" smtClean="0"/>
              <a:pPr/>
              <a:t>20/11/2018</a:t>
            </a:fld>
            <a:endParaRPr lang="pt-BR"/>
          </a:p>
        </p:txBody>
      </p:sp>
      <p:sp>
        <p:nvSpPr>
          <p:cNvPr id="4" name="Espaço Reservado para Imagem de Sli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3BBA948-7E30-4854-9B25-5DC86FB4339C}"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8F64C855-7A53-4BEC-951C-BC08ECCB3F57}" type="slidenum">
              <a:rPr lang="pt-BR"/>
              <a:pPr/>
              <a:t>2</a:t>
            </a:fld>
            <a:endParaRPr lang="pt-BR"/>
          </a:p>
        </p:txBody>
      </p:sp>
      <p:sp>
        <p:nvSpPr>
          <p:cNvPr id="21505" name="Rectangle 1"/>
          <p:cNvSpPr txBox="1">
            <a:spLocks noGrp="1" noRot="1" noChangeAspect="1" noChangeArrowheads="1"/>
          </p:cNvSpPr>
          <p:nvPr>
            <p:ph type="sldImg"/>
          </p:nvPr>
        </p:nvSpPr>
        <p:spPr bwMode="auto">
          <a:xfrm>
            <a:off x="917575" y="754063"/>
            <a:ext cx="4960938" cy="3721100"/>
          </a:xfrm>
          <a:prstGeom prst="rect">
            <a:avLst/>
          </a:prstGeom>
          <a:solidFill>
            <a:srgbClr val="FFFFFF"/>
          </a:solidFill>
          <a:ln>
            <a:solidFill>
              <a:srgbClr val="000000"/>
            </a:solidFill>
            <a:miter lim="800000"/>
            <a:headEnd/>
            <a:tailEnd/>
          </a:ln>
        </p:spPr>
      </p:sp>
      <p:sp>
        <p:nvSpPr>
          <p:cNvPr id="21506" name="Rectangle 2"/>
          <p:cNvSpPr txBox="1">
            <a:spLocks noGrp="1" noChangeArrowheads="1"/>
          </p:cNvSpPr>
          <p:nvPr>
            <p:ph type="body" idx="1"/>
          </p:nvPr>
        </p:nvSpPr>
        <p:spPr bwMode="auto">
          <a:xfrm>
            <a:off x="679482" y="4714969"/>
            <a:ext cx="5438711" cy="4467355"/>
          </a:xfrm>
          <a:prstGeom prst="rect">
            <a:avLst/>
          </a:prstGeom>
          <a:noFill/>
          <a:ln cap="flat">
            <a:round/>
            <a:headEnd/>
            <a:tailEnd/>
          </a:ln>
        </p:spPr>
        <p:txBody>
          <a:bodyPr wrap="none" anchor="ctr"/>
          <a:lstStyle/>
          <a:p>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3BBA948-7E30-4854-9B25-5DC86FB4339C}" type="slidenum">
              <a:rPr lang="pt-BR" smtClean="0"/>
              <a:pPr/>
              <a:t>38</a:t>
            </a:fld>
            <a:endParaRPr lang="pt-BR"/>
          </a:p>
        </p:txBody>
      </p:sp>
    </p:spTree>
    <p:extLst>
      <p:ext uri="{BB962C8B-B14F-4D97-AF65-F5344CB8AC3E}">
        <p14:creationId xmlns:p14="http://schemas.microsoft.com/office/powerpoint/2010/main" val="2319759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B66A91DD-E1F6-4A58-9727-5A738D85B54A}" type="datetimeFigureOut">
              <a:rPr lang="pt-BR" smtClean="0"/>
              <a:pPr/>
              <a:t>20/11/2018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12E6127-C02D-4C02-B0E5-F10E302C822A}"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66A91DD-E1F6-4A58-9727-5A738D85B54A}" type="datetimeFigureOut">
              <a:rPr lang="pt-BR" smtClean="0"/>
              <a:pPr/>
              <a:t>20/11/2018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12E6127-C02D-4C02-B0E5-F10E302C822A}"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66A91DD-E1F6-4A58-9727-5A738D85B54A}" type="datetimeFigureOut">
              <a:rPr lang="pt-BR" smtClean="0"/>
              <a:pPr/>
              <a:t>20/11/2018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12E6127-C02D-4C02-B0E5-F10E302C822A}" type="slidenum">
              <a:rPr lang="pt-BR" smtClean="0"/>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456480" y="273628"/>
            <a:ext cx="8212320" cy="1129079"/>
          </a:xfrm>
        </p:spPr>
        <p:txBody>
          <a:bodyPr/>
          <a:lstStyle/>
          <a:p>
            <a:r>
              <a:rPr lang="pt-BR"/>
              <a:t>Clique para editar o estilo do título mestre</a:t>
            </a:r>
          </a:p>
        </p:txBody>
      </p:sp>
      <p:sp>
        <p:nvSpPr>
          <p:cNvPr id="3" name="Espaço Reservado para Data 2"/>
          <p:cNvSpPr>
            <a:spLocks noGrp="1"/>
          </p:cNvSpPr>
          <p:nvPr>
            <p:ph type="dt" idx="10"/>
          </p:nvPr>
        </p:nvSpPr>
        <p:spPr>
          <a:xfrm>
            <a:off x="456480" y="6247376"/>
            <a:ext cx="2113920" cy="456528"/>
          </a:xfrm>
        </p:spPr>
        <p:txBody>
          <a:bodyPr/>
          <a:lstStyle>
            <a:lvl1pPr>
              <a:defRPr/>
            </a:lvl1pPr>
          </a:lstStyle>
          <a:p>
            <a:endParaRPr lang="pt-BR"/>
          </a:p>
        </p:txBody>
      </p:sp>
      <p:sp>
        <p:nvSpPr>
          <p:cNvPr id="4" name="Espaço Reservado para Rodapé 3"/>
          <p:cNvSpPr>
            <a:spLocks noGrp="1"/>
          </p:cNvSpPr>
          <p:nvPr>
            <p:ph type="ftr" idx="11"/>
          </p:nvPr>
        </p:nvSpPr>
        <p:spPr>
          <a:xfrm>
            <a:off x="3127680" y="6247376"/>
            <a:ext cx="2882880" cy="456528"/>
          </a:xfrm>
        </p:spPr>
        <p:txBody>
          <a:bodyPr/>
          <a:lstStyle>
            <a:lvl1pPr>
              <a:defRPr/>
            </a:lvl1pPr>
          </a:lstStyle>
          <a:p>
            <a:endParaRPr lang="pt-BR"/>
          </a:p>
        </p:txBody>
      </p:sp>
      <p:sp>
        <p:nvSpPr>
          <p:cNvPr id="5" name="Espaço Reservado para Número de Slide 4"/>
          <p:cNvSpPr>
            <a:spLocks noGrp="1"/>
          </p:cNvSpPr>
          <p:nvPr>
            <p:ph type="sldNum" idx="12"/>
          </p:nvPr>
        </p:nvSpPr>
        <p:spPr>
          <a:xfrm>
            <a:off x="6556320" y="6247376"/>
            <a:ext cx="2113920" cy="456528"/>
          </a:xfrm>
        </p:spPr>
        <p:txBody>
          <a:bodyPr/>
          <a:lstStyle>
            <a:lvl1pPr>
              <a:defRPr/>
            </a:lvl1pPr>
          </a:lstStyle>
          <a:p>
            <a:fld id="{08803BC8-6707-4BAC-AD48-0BBB21E9AAA4}" type="slidenum">
              <a:rPr lang="pt-B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66A91DD-E1F6-4A58-9727-5A738D85B54A}" type="datetimeFigureOut">
              <a:rPr lang="pt-BR" smtClean="0"/>
              <a:pPr/>
              <a:t>20/11/2018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12E6127-C02D-4C02-B0E5-F10E302C822A}"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p>
            <a:fld id="{B66A91DD-E1F6-4A58-9727-5A738D85B54A}" type="datetimeFigureOut">
              <a:rPr lang="pt-BR" smtClean="0"/>
              <a:pPr/>
              <a:t>20/11/2018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12E6127-C02D-4C02-B0E5-F10E302C822A}"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B66A91DD-E1F6-4A58-9727-5A738D85B54A}" type="datetimeFigureOut">
              <a:rPr lang="pt-BR" smtClean="0"/>
              <a:pPr/>
              <a:t>20/11/2018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12E6127-C02D-4C02-B0E5-F10E302C822A}"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B66A91DD-E1F6-4A58-9727-5A738D85B54A}" type="datetimeFigureOut">
              <a:rPr lang="pt-BR" smtClean="0"/>
              <a:pPr/>
              <a:t>20/11/2018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412E6127-C02D-4C02-B0E5-F10E302C822A}"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2"/>
          <p:cNvSpPr>
            <a:spLocks noGrp="1"/>
          </p:cNvSpPr>
          <p:nvPr>
            <p:ph type="dt" sz="half" idx="10"/>
          </p:nvPr>
        </p:nvSpPr>
        <p:spPr/>
        <p:txBody>
          <a:bodyPr/>
          <a:lstStyle/>
          <a:p>
            <a:fld id="{B66A91DD-E1F6-4A58-9727-5A738D85B54A}" type="datetimeFigureOut">
              <a:rPr lang="pt-BR" smtClean="0"/>
              <a:pPr/>
              <a:t>20/11/2018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412E6127-C02D-4C02-B0E5-F10E302C822A}"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66A91DD-E1F6-4A58-9727-5A738D85B54A}" type="datetimeFigureOut">
              <a:rPr lang="pt-BR" smtClean="0"/>
              <a:pPr/>
              <a:t>20/11/2018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412E6127-C02D-4C02-B0E5-F10E302C822A}"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B66A91DD-E1F6-4A58-9727-5A738D85B54A}" type="datetimeFigureOut">
              <a:rPr lang="pt-BR" smtClean="0"/>
              <a:pPr/>
              <a:t>20/11/2018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12E6127-C02D-4C02-B0E5-F10E302C822A}"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B66A91DD-E1F6-4A58-9727-5A738D85B54A}" type="datetimeFigureOut">
              <a:rPr lang="pt-BR" smtClean="0"/>
              <a:pPr/>
              <a:t>20/11/2018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12E6127-C02D-4C02-B0E5-F10E302C822A}"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estilo do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6A91DD-E1F6-4A58-9727-5A738D85B54A}" type="datetimeFigureOut">
              <a:rPr lang="pt-BR" smtClean="0"/>
              <a:pPr/>
              <a:t>20/11/2018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2E6127-C02D-4C02-B0E5-F10E302C822A}"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erciliosantinoni@sepl.pr.gov.b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57200" y="1600200"/>
            <a:ext cx="8229600" cy="4781128"/>
          </a:xfrm>
        </p:spPr>
        <p:txBody>
          <a:bodyPr>
            <a:normAutofit/>
          </a:bodyPr>
          <a:lstStyle/>
          <a:p>
            <a:pPr algn="ctr">
              <a:lnSpc>
                <a:spcPct val="75000"/>
              </a:lnSpc>
              <a:spcBef>
                <a:spcPts val="544"/>
              </a:spcBef>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pt-BR" sz="2800" b="1" dirty="0">
              <a:solidFill>
                <a:srgbClr val="1F497D"/>
              </a:solidFill>
              <a:latin typeface="Arial" panose="020B0604020202020204" pitchFamily="34" charset="0"/>
              <a:cs typeface="Arial" panose="020B0604020202020204" pitchFamily="34" charset="0"/>
            </a:endParaRPr>
          </a:p>
          <a:p>
            <a:pPr algn="ctr">
              <a:lnSpc>
                <a:spcPct val="75000"/>
              </a:lnSpc>
              <a:spcBef>
                <a:spcPts val="544"/>
              </a:spcBef>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t-BR" sz="2400" b="1" dirty="0">
                <a:latin typeface="Arial" panose="020B0604020202020204" pitchFamily="34" charset="0"/>
                <a:cs typeface="Arial" panose="020B0604020202020204" pitchFamily="34" charset="0"/>
              </a:rPr>
              <a:t>FÓRUM PERMANENTE DAS MICROEMPRESAS E </a:t>
            </a:r>
          </a:p>
          <a:p>
            <a:pPr algn="ctr">
              <a:lnSpc>
                <a:spcPct val="75000"/>
              </a:lnSpc>
              <a:spcBef>
                <a:spcPts val="544"/>
              </a:spcBef>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t-BR" sz="2400" b="1" dirty="0">
                <a:latin typeface="Arial" panose="020B0604020202020204" pitchFamily="34" charset="0"/>
                <a:cs typeface="Arial" panose="020B0604020202020204" pitchFamily="34" charset="0"/>
              </a:rPr>
              <a:t>EMPRESAS DE PEQUENO PORTE DO ESTADO DO</a:t>
            </a:r>
          </a:p>
          <a:p>
            <a:pPr algn="ctr">
              <a:lnSpc>
                <a:spcPct val="75000"/>
              </a:lnSpc>
              <a:spcBef>
                <a:spcPts val="544"/>
              </a:spcBef>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t-BR" sz="2400" b="1" dirty="0">
                <a:latin typeface="Arial" panose="020B0604020202020204" pitchFamily="34" charset="0"/>
                <a:cs typeface="Arial" panose="020B0604020202020204" pitchFamily="34" charset="0"/>
              </a:rPr>
              <a:t> PARANÁ - FOPEME</a:t>
            </a:r>
          </a:p>
          <a:p>
            <a:pPr algn="ctr" eaLnBrk="0">
              <a:lnSpc>
                <a:spcPct val="75000"/>
              </a:lnSpc>
              <a:spcBef>
                <a:spcPts val="544"/>
              </a:spcBef>
              <a:spcAft>
                <a:spcPts val="1168"/>
              </a:spcAft>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pt-BR" sz="2400" b="1" dirty="0">
              <a:latin typeface="Arial" panose="020B0604020202020204" pitchFamily="34" charset="0"/>
              <a:cs typeface="Arial" panose="020B0604020202020204" pitchFamily="34" charset="0"/>
            </a:endParaRPr>
          </a:p>
          <a:p>
            <a:pPr algn="ctr" eaLnBrk="0">
              <a:lnSpc>
                <a:spcPct val="75000"/>
              </a:lnSpc>
              <a:spcBef>
                <a:spcPts val="544"/>
              </a:spcBef>
              <a:spcAft>
                <a:spcPts val="1168"/>
              </a:spcAft>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sz="2400" b="1" dirty="0">
                <a:latin typeface="Arial" panose="020B0604020202020204" pitchFamily="34" charset="0"/>
                <a:cs typeface="Arial" panose="020B0604020202020204" pitchFamily="34" charset="0"/>
              </a:rPr>
              <a:t>20ª REUNIÃO PLENÁRIA</a:t>
            </a:r>
            <a:r>
              <a:rPr lang="pt-BR" sz="2400" b="1" dirty="0">
                <a:latin typeface="Arial" panose="020B0604020202020204" pitchFamily="34" charset="0"/>
                <a:cs typeface="Arial" panose="020B0604020202020204" pitchFamily="34" charset="0"/>
              </a:rPr>
              <a:t> </a:t>
            </a:r>
          </a:p>
          <a:p>
            <a:pPr algn="ctr" eaLnBrk="0">
              <a:lnSpc>
                <a:spcPct val="75000"/>
              </a:lnSpc>
              <a:spcBef>
                <a:spcPts val="544"/>
              </a:spcBef>
              <a:spcAft>
                <a:spcPts val="1168"/>
              </a:spcAft>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pt-BR" sz="2400" b="1" dirty="0">
              <a:latin typeface="Arial" panose="020B0604020202020204" pitchFamily="34" charset="0"/>
              <a:cs typeface="Arial" panose="020B0604020202020204" pitchFamily="34" charset="0"/>
            </a:endParaRPr>
          </a:p>
          <a:p>
            <a:pPr algn="ctr" eaLnBrk="0">
              <a:lnSpc>
                <a:spcPct val="75000"/>
              </a:lnSpc>
              <a:spcBef>
                <a:spcPts val="544"/>
              </a:spcBef>
              <a:spcAft>
                <a:spcPts val="1168"/>
              </a:spcAft>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t-BR" sz="2400" b="1" dirty="0">
                <a:latin typeface="Arial" panose="020B0604020202020204" pitchFamily="34" charset="0"/>
                <a:cs typeface="Arial" panose="020B0604020202020204" pitchFamily="34" charset="0"/>
              </a:rPr>
              <a:t>20/11/2018</a:t>
            </a:r>
          </a:p>
          <a:p>
            <a:pPr algn="ctr" eaLnBrk="0">
              <a:lnSpc>
                <a:spcPct val="75000"/>
              </a:lnSpc>
              <a:spcBef>
                <a:spcPts val="544"/>
              </a:spcBef>
              <a:spcAft>
                <a:spcPts val="1168"/>
              </a:spcAft>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pt-BR" sz="2400" b="1" dirty="0">
              <a:latin typeface="Arial" panose="020B0604020202020204" pitchFamily="34" charset="0"/>
              <a:cs typeface="Arial" panose="020B0604020202020204" pitchFamily="34" charset="0"/>
            </a:endParaRPr>
          </a:p>
          <a:p>
            <a:pPr algn="ctr" eaLnBrk="0">
              <a:lnSpc>
                <a:spcPct val="75000"/>
              </a:lnSpc>
              <a:spcBef>
                <a:spcPts val="544"/>
              </a:spcBef>
              <a:spcAft>
                <a:spcPts val="1168"/>
              </a:spcAft>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t-BR" sz="2400" b="1" dirty="0">
                <a:latin typeface="Arial" panose="020B0604020202020204" pitchFamily="34" charset="0"/>
                <a:cs typeface="Arial" panose="020B0604020202020204" pitchFamily="34" charset="0"/>
              </a:rPr>
              <a:t>CURITIBA – PR</a:t>
            </a:r>
          </a:p>
          <a:p>
            <a:pPr algn="ctr" eaLnBrk="0">
              <a:lnSpc>
                <a:spcPct val="75000"/>
              </a:lnSpc>
              <a:spcBef>
                <a:spcPts val="544"/>
              </a:spcBef>
              <a:spcAft>
                <a:spcPts val="1168"/>
              </a:spcAft>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pt-BR" sz="2400" b="1" dirty="0">
              <a:solidFill>
                <a:srgbClr val="376092"/>
              </a:solidFill>
              <a:latin typeface="Arial" panose="020B0604020202020204" pitchFamily="34" charset="0"/>
              <a:cs typeface="Arial" panose="020B0604020202020204" pitchFamily="34" charset="0"/>
            </a:endParaRPr>
          </a:p>
          <a:p>
            <a:pPr algn="ctr">
              <a:lnSpc>
                <a:spcPct val="75000"/>
              </a:lnSpc>
              <a:spcBef>
                <a:spcPts val="408"/>
              </a:spcBef>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pt-BR" sz="2400" b="1" dirty="0">
              <a:solidFill>
                <a:srgbClr val="376092"/>
              </a:solidFill>
              <a:latin typeface="Arial" panose="020B0604020202020204" pitchFamily="34" charset="0"/>
              <a:cs typeface="Arial" panose="020B0604020202020204" pitchFamily="34" charset="0"/>
            </a:endParaRPr>
          </a:p>
          <a:p>
            <a:pPr algn="ctr">
              <a:lnSpc>
                <a:spcPct val="75000"/>
              </a:lnSpc>
              <a:spcBef>
                <a:spcPts val="408"/>
              </a:spcBef>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pt-BR" sz="2400" b="1" dirty="0">
              <a:solidFill>
                <a:srgbClr val="376092"/>
              </a:solidFill>
              <a:latin typeface="Arial" panose="020B0604020202020204" pitchFamily="34" charset="0"/>
              <a:cs typeface="Arial" panose="020B0604020202020204" pitchFamily="34" charset="0"/>
            </a:endParaRPr>
          </a:p>
          <a:p>
            <a:pPr algn="ctr">
              <a:lnSpc>
                <a:spcPct val="75000"/>
              </a:lnSpc>
              <a:spcBef>
                <a:spcPts val="408"/>
              </a:spcBef>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pt-BR" sz="2400" b="1" dirty="0">
              <a:solidFill>
                <a:srgbClr val="376092"/>
              </a:solidFill>
              <a:latin typeface="Arial" panose="020B0604020202020204" pitchFamily="34" charset="0"/>
              <a:cs typeface="Arial" panose="020B0604020202020204" pitchFamily="34" charset="0"/>
            </a:endParaRPr>
          </a:p>
          <a:p>
            <a:pPr algn="ctr">
              <a:lnSpc>
                <a:spcPct val="75000"/>
              </a:lnSpc>
              <a:spcBef>
                <a:spcPts val="408"/>
              </a:spcBef>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pt-BR" sz="2400" b="1" dirty="0">
              <a:solidFill>
                <a:srgbClr val="376092"/>
              </a:solidFill>
              <a:latin typeface="Arial" panose="020B0604020202020204" pitchFamily="34" charset="0"/>
              <a:cs typeface="Arial" panose="020B0604020202020204" pitchFamily="34" charset="0"/>
            </a:endParaRPr>
          </a:p>
          <a:p>
            <a:pPr>
              <a:buNone/>
            </a:pPr>
            <a:endParaRPr lang="pt-BR" dirty="0"/>
          </a:p>
        </p:txBody>
      </p:sp>
      <p:pic>
        <p:nvPicPr>
          <p:cNvPr id="9" name="Picture 2">
            <a:extLst>
              <a:ext uri="{FF2B5EF4-FFF2-40B4-BE49-F238E27FC236}">
                <a16:creationId xmlns:a16="http://schemas.microsoft.com/office/drawing/2014/main" id="{4742E354-98BD-43FD-9E0A-241AC42C209B}"/>
              </a:ext>
            </a:extLst>
          </p:cNvPr>
          <p:cNvPicPr/>
          <p:nvPr/>
        </p:nvPicPr>
        <p:blipFill>
          <a:blip r:embed="rId2" cstate="print"/>
          <a:stretch>
            <a:fillRect/>
          </a:stretch>
        </p:blipFill>
        <p:spPr>
          <a:xfrm>
            <a:off x="263352" y="33671"/>
            <a:ext cx="6900936" cy="1163081"/>
          </a:xfrm>
          <a:prstGeom prst="rect">
            <a:avLst/>
          </a:prstGeom>
        </p:spPr>
      </p:pic>
      <p:sp>
        <p:nvSpPr>
          <p:cNvPr id="10" name="Retângulo 9">
            <a:extLst>
              <a:ext uri="{FF2B5EF4-FFF2-40B4-BE49-F238E27FC236}">
                <a16:creationId xmlns:a16="http://schemas.microsoft.com/office/drawing/2014/main" id="{8C6BAE36-5C29-484B-ACF8-15B212101563}"/>
              </a:ext>
            </a:extLst>
          </p:cNvPr>
          <p:cNvSpPr/>
          <p:nvPr/>
        </p:nvSpPr>
        <p:spPr>
          <a:xfrm rot="20555774">
            <a:off x="6782345" y="193491"/>
            <a:ext cx="2557663" cy="769441"/>
          </a:xfrm>
          <a:prstGeom prst="rect">
            <a:avLst/>
          </a:prstGeom>
          <a:noFill/>
        </p:spPr>
        <p:txBody>
          <a:bodyPr wrap="square" lIns="91440" tIns="45720" rIns="91440" bIns="45720">
            <a:spAutoFit/>
          </a:bodyPr>
          <a:lstStyle/>
          <a:p>
            <a:pPr algn="ctr"/>
            <a:r>
              <a:rPr lang="pt-BR" sz="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 Anos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BBE817ED-B2A4-42EA-928D-6471E40D38AD}"/>
              </a:ext>
            </a:extLst>
          </p:cNvPr>
          <p:cNvPicPr>
            <a:picLocks noChangeAspect="1"/>
          </p:cNvPicPr>
          <p:nvPr/>
        </p:nvPicPr>
        <p:blipFill>
          <a:blip r:embed="rId2"/>
          <a:stretch>
            <a:fillRect/>
          </a:stretch>
        </p:blipFill>
        <p:spPr>
          <a:xfrm>
            <a:off x="251521" y="1445646"/>
            <a:ext cx="8790190" cy="4575641"/>
          </a:xfrm>
          <a:prstGeom prst="rect">
            <a:avLst/>
          </a:prstGeom>
        </p:spPr>
      </p:pic>
      <p:pic>
        <p:nvPicPr>
          <p:cNvPr id="5" name="Imagem 4">
            <a:extLst>
              <a:ext uri="{FF2B5EF4-FFF2-40B4-BE49-F238E27FC236}">
                <a16:creationId xmlns:a16="http://schemas.microsoft.com/office/drawing/2014/main" id="{00BECFA6-B7D3-4808-A948-EB8A6C41E708}"/>
              </a:ext>
            </a:extLst>
          </p:cNvPr>
          <p:cNvPicPr>
            <a:picLocks noChangeAspect="1"/>
          </p:cNvPicPr>
          <p:nvPr/>
        </p:nvPicPr>
        <p:blipFill>
          <a:blip r:embed="rId3"/>
          <a:stretch>
            <a:fillRect/>
          </a:stretch>
        </p:blipFill>
        <p:spPr>
          <a:xfrm>
            <a:off x="191345" y="250244"/>
            <a:ext cx="2160240" cy="729746"/>
          </a:xfrm>
          <a:prstGeom prst="rect">
            <a:avLst/>
          </a:prstGeom>
        </p:spPr>
      </p:pic>
      <p:sp>
        <p:nvSpPr>
          <p:cNvPr id="7" name="Retângulo 6">
            <a:extLst>
              <a:ext uri="{FF2B5EF4-FFF2-40B4-BE49-F238E27FC236}">
                <a16:creationId xmlns:a16="http://schemas.microsoft.com/office/drawing/2014/main" id="{7DF48CF5-B311-408F-A865-5F9D236D67AA}"/>
              </a:ext>
            </a:extLst>
          </p:cNvPr>
          <p:cNvSpPr/>
          <p:nvPr/>
        </p:nvSpPr>
        <p:spPr>
          <a:xfrm rot="20555774">
            <a:off x="2426073" y="248746"/>
            <a:ext cx="3319798" cy="707886"/>
          </a:xfrm>
          <a:prstGeom prst="rect">
            <a:avLst/>
          </a:prstGeom>
          <a:noFill/>
        </p:spPr>
        <p:txBody>
          <a:bodyPr wrap="square" lIns="91440" tIns="45720" rIns="91440" bIns="45720">
            <a:spAutoFit/>
          </a:bodyPr>
          <a:lstStyle/>
          <a:p>
            <a:pPr algn="ctr"/>
            <a:r>
              <a:rPr lang="pt-BR"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 Anos</a:t>
            </a:r>
          </a:p>
        </p:txBody>
      </p:sp>
    </p:spTree>
    <p:extLst>
      <p:ext uri="{BB962C8B-B14F-4D97-AF65-F5344CB8AC3E}">
        <p14:creationId xmlns:p14="http://schemas.microsoft.com/office/powerpoint/2010/main" val="406262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F69E660-813B-45CB-8738-C388D088D182}"/>
              </a:ext>
            </a:extLst>
          </p:cNvPr>
          <p:cNvSpPr>
            <a:spLocks noGrp="1"/>
          </p:cNvSpPr>
          <p:nvPr>
            <p:ph idx="1"/>
          </p:nvPr>
        </p:nvSpPr>
        <p:spPr>
          <a:xfrm>
            <a:off x="457200" y="1700808"/>
            <a:ext cx="8229600" cy="4525963"/>
          </a:xfrm>
        </p:spPr>
        <p:txBody>
          <a:bodyPr>
            <a:normAutofit lnSpcReduction="10000"/>
          </a:bodyPr>
          <a:lstStyle/>
          <a:p>
            <a:r>
              <a:rPr lang="pt-BR" dirty="0">
                <a:latin typeface="Arial" panose="020B0604020202020204" pitchFamily="34" charset="0"/>
                <a:cs typeface="Arial" panose="020B0604020202020204" pitchFamily="34" charset="0"/>
              </a:rPr>
              <a:t>Elaborar o Cadastro de Participantes dos Comitês Territoriais e das ações em desenvolvimento nos mesmos.</a:t>
            </a:r>
          </a:p>
          <a:p>
            <a:pPr marL="400050" lvl="1" indent="0">
              <a:buNone/>
            </a:pPr>
            <a:r>
              <a:rPr lang="pt-BR" i="1" dirty="0">
                <a:latin typeface="Arial" panose="020B0604020202020204" pitchFamily="34" charset="0"/>
                <a:cs typeface="Arial" panose="020B0604020202020204" pitchFamily="34" charset="0"/>
              </a:rPr>
              <a:t>Em andamento</a:t>
            </a:r>
          </a:p>
          <a:p>
            <a:pPr marL="400050" lvl="1" indent="0">
              <a:buNone/>
            </a:pPr>
            <a:endParaRPr lang="pt-BR" i="1"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Demos continuidade às apresentações das demandas e acompanhamento das ações regionais pelos Comitês Territoriais nas reuniões do FOPEME:</a:t>
            </a:r>
          </a:p>
          <a:p>
            <a:pPr marL="0" indent="0">
              <a:buNone/>
            </a:pPr>
            <a:endParaRPr lang="pt-BR" dirty="0">
              <a:latin typeface="Arial" panose="020B0604020202020204" pitchFamily="34" charset="0"/>
              <a:cs typeface="Arial" panose="020B0604020202020204" pitchFamily="34" charset="0"/>
            </a:endParaRPr>
          </a:p>
          <a:p>
            <a:pPr marL="0" indent="0">
              <a:buNone/>
            </a:pPr>
            <a:endParaRPr lang="pt-BR" dirty="0"/>
          </a:p>
          <a:p>
            <a:pPr marL="0" indent="0">
              <a:buNone/>
            </a:pPr>
            <a:endParaRPr lang="pt-BR" dirty="0"/>
          </a:p>
          <a:p>
            <a:pPr marL="0" indent="0" algn="ctr">
              <a:buNone/>
            </a:pPr>
            <a:endParaRPr lang="pt-BR" b="1" dirty="0"/>
          </a:p>
          <a:p>
            <a:pPr marL="0" indent="0" algn="ctr">
              <a:buNone/>
            </a:pPr>
            <a:endParaRPr lang="pt-BR" b="1" dirty="0"/>
          </a:p>
        </p:txBody>
      </p:sp>
      <p:pic>
        <p:nvPicPr>
          <p:cNvPr id="9" name="Imagem 8">
            <a:extLst>
              <a:ext uri="{FF2B5EF4-FFF2-40B4-BE49-F238E27FC236}">
                <a16:creationId xmlns:a16="http://schemas.microsoft.com/office/drawing/2014/main" id="{61E9430E-9F06-4230-A4F9-B2F6A291F868}"/>
              </a:ext>
            </a:extLst>
          </p:cNvPr>
          <p:cNvPicPr>
            <a:picLocks noChangeAspect="1"/>
          </p:cNvPicPr>
          <p:nvPr/>
        </p:nvPicPr>
        <p:blipFill>
          <a:blip r:embed="rId2"/>
          <a:stretch>
            <a:fillRect/>
          </a:stretch>
        </p:blipFill>
        <p:spPr>
          <a:xfrm>
            <a:off x="191345" y="250244"/>
            <a:ext cx="2160240" cy="729746"/>
          </a:xfrm>
          <a:prstGeom prst="rect">
            <a:avLst/>
          </a:prstGeom>
        </p:spPr>
      </p:pic>
      <p:sp>
        <p:nvSpPr>
          <p:cNvPr id="10" name="Retângulo 9">
            <a:extLst>
              <a:ext uri="{FF2B5EF4-FFF2-40B4-BE49-F238E27FC236}">
                <a16:creationId xmlns:a16="http://schemas.microsoft.com/office/drawing/2014/main" id="{F671CF87-29EF-43EF-B624-880FDBEC6514}"/>
              </a:ext>
            </a:extLst>
          </p:cNvPr>
          <p:cNvSpPr/>
          <p:nvPr/>
        </p:nvSpPr>
        <p:spPr>
          <a:xfrm rot="20555774">
            <a:off x="2426073" y="248746"/>
            <a:ext cx="3319798" cy="707886"/>
          </a:xfrm>
          <a:prstGeom prst="rect">
            <a:avLst/>
          </a:prstGeom>
          <a:noFill/>
        </p:spPr>
        <p:txBody>
          <a:bodyPr wrap="square" lIns="91440" tIns="45720" rIns="91440" bIns="45720">
            <a:spAutoFit/>
          </a:bodyPr>
          <a:lstStyle/>
          <a:p>
            <a:pPr algn="ctr"/>
            <a:r>
              <a:rPr lang="pt-BR"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 Anos</a:t>
            </a:r>
          </a:p>
        </p:txBody>
      </p:sp>
    </p:spTree>
    <p:extLst>
      <p:ext uri="{BB962C8B-B14F-4D97-AF65-F5344CB8AC3E}">
        <p14:creationId xmlns:p14="http://schemas.microsoft.com/office/powerpoint/2010/main" val="1746248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61E9430E-9F06-4230-A4F9-B2F6A291F868}"/>
              </a:ext>
            </a:extLst>
          </p:cNvPr>
          <p:cNvPicPr>
            <a:picLocks noChangeAspect="1"/>
          </p:cNvPicPr>
          <p:nvPr/>
        </p:nvPicPr>
        <p:blipFill>
          <a:blip r:embed="rId2"/>
          <a:stretch>
            <a:fillRect/>
          </a:stretch>
        </p:blipFill>
        <p:spPr>
          <a:xfrm>
            <a:off x="191345" y="250244"/>
            <a:ext cx="2160240" cy="729746"/>
          </a:xfrm>
          <a:prstGeom prst="rect">
            <a:avLst/>
          </a:prstGeom>
        </p:spPr>
      </p:pic>
      <p:sp>
        <p:nvSpPr>
          <p:cNvPr id="10" name="Retângulo 9">
            <a:extLst>
              <a:ext uri="{FF2B5EF4-FFF2-40B4-BE49-F238E27FC236}">
                <a16:creationId xmlns:a16="http://schemas.microsoft.com/office/drawing/2014/main" id="{F671CF87-29EF-43EF-B624-880FDBEC6514}"/>
              </a:ext>
            </a:extLst>
          </p:cNvPr>
          <p:cNvSpPr/>
          <p:nvPr/>
        </p:nvSpPr>
        <p:spPr>
          <a:xfrm rot="20555774">
            <a:off x="2426073" y="248746"/>
            <a:ext cx="3319798" cy="707886"/>
          </a:xfrm>
          <a:prstGeom prst="rect">
            <a:avLst/>
          </a:prstGeom>
          <a:noFill/>
        </p:spPr>
        <p:txBody>
          <a:bodyPr wrap="square" lIns="91440" tIns="45720" rIns="91440" bIns="45720">
            <a:spAutoFit/>
          </a:bodyPr>
          <a:lstStyle/>
          <a:p>
            <a:pPr algn="ctr"/>
            <a:r>
              <a:rPr lang="pt-BR"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 Anos</a:t>
            </a:r>
          </a:p>
        </p:txBody>
      </p:sp>
      <p:sp>
        <p:nvSpPr>
          <p:cNvPr id="7" name="Espaço Reservado para Conteúdo 2">
            <a:extLst>
              <a:ext uri="{FF2B5EF4-FFF2-40B4-BE49-F238E27FC236}">
                <a16:creationId xmlns:a16="http://schemas.microsoft.com/office/drawing/2014/main" id="{FD611C80-3C14-4DD2-97E2-2E9675D13C54}"/>
              </a:ext>
            </a:extLst>
          </p:cNvPr>
          <p:cNvSpPr>
            <a:spLocks noGrp="1"/>
          </p:cNvSpPr>
          <p:nvPr>
            <p:ph idx="1"/>
          </p:nvPr>
        </p:nvSpPr>
        <p:spPr>
          <a:xfrm>
            <a:off x="457200" y="1124744"/>
            <a:ext cx="8229600" cy="3196952"/>
          </a:xfrm>
        </p:spPr>
        <p:txBody>
          <a:bodyPr>
            <a:normAutofit/>
          </a:bodyPr>
          <a:lstStyle/>
          <a:p>
            <a:pPr marL="0" indent="0">
              <a:buNone/>
            </a:pPr>
            <a:r>
              <a:rPr lang="pt-BR" dirty="0"/>
              <a:t>Fizeram suas apresentações, nas reuniões de 10/8 e 13/9/2018, os Comitês Territoriais:</a:t>
            </a:r>
          </a:p>
          <a:p>
            <a:r>
              <a:rPr lang="pt-BR" dirty="0"/>
              <a:t>Noroeste</a:t>
            </a:r>
          </a:p>
          <a:p>
            <a:r>
              <a:rPr lang="pt-BR" dirty="0"/>
              <a:t>Sul</a:t>
            </a:r>
          </a:p>
          <a:p>
            <a:endParaRPr lang="pt-BR" dirty="0"/>
          </a:p>
        </p:txBody>
      </p:sp>
      <p:pic>
        <p:nvPicPr>
          <p:cNvPr id="3" name="Imagem 2">
            <a:extLst>
              <a:ext uri="{FF2B5EF4-FFF2-40B4-BE49-F238E27FC236}">
                <a16:creationId xmlns:a16="http://schemas.microsoft.com/office/drawing/2014/main" id="{E40B93EC-8C83-431C-850A-0FAAA35F19B5}"/>
              </a:ext>
            </a:extLst>
          </p:cNvPr>
          <p:cNvPicPr>
            <a:picLocks noChangeAspect="1"/>
          </p:cNvPicPr>
          <p:nvPr/>
        </p:nvPicPr>
        <p:blipFill>
          <a:blip r:embed="rId3"/>
          <a:stretch>
            <a:fillRect/>
          </a:stretch>
        </p:blipFill>
        <p:spPr>
          <a:xfrm>
            <a:off x="450510" y="3744909"/>
            <a:ext cx="5580392" cy="2862847"/>
          </a:xfrm>
          <a:prstGeom prst="rect">
            <a:avLst/>
          </a:prstGeom>
        </p:spPr>
      </p:pic>
      <p:pic>
        <p:nvPicPr>
          <p:cNvPr id="11" name="Imagem 10">
            <a:extLst>
              <a:ext uri="{FF2B5EF4-FFF2-40B4-BE49-F238E27FC236}">
                <a16:creationId xmlns:a16="http://schemas.microsoft.com/office/drawing/2014/main" id="{60053B27-22E7-4D5B-8456-CE43087F8F94}"/>
              </a:ext>
            </a:extLst>
          </p:cNvPr>
          <p:cNvPicPr>
            <a:picLocks noChangeAspect="1"/>
          </p:cNvPicPr>
          <p:nvPr/>
        </p:nvPicPr>
        <p:blipFill>
          <a:blip r:embed="rId4"/>
          <a:stretch>
            <a:fillRect/>
          </a:stretch>
        </p:blipFill>
        <p:spPr>
          <a:xfrm>
            <a:off x="5148064" y="2140883"/>
            <a:ext cx="3650684" cy="2060947"/>
          </a:xfrm>
          <a:prstGeom prst="rect">
            <a:avLst/>
          </a:prstGeom>
        </p:spPr>
      </p:pic>
    </p:spTree>
    <p:extLst>
      <p:ext uri="{BB962C8B-B14F-4D97-AF65-F5344CB8AC3E}">
        <p14:creationId xmlns:p14="http://schemas.microsoft.com/office/powerpoint/2010/main" val="1752428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905FC3E-BBC6-4E26-97CD-581654A87D24}"/>
              </a:ext>
            </a:extLst>
          </p:cNvPr>
          <p:cNvSpPr>
            <a:spLocks noGrp="1"/>
          </p:cNvSpPr>
          <p:nvPr>
            <p:ph idx="1"/>
          </p:nvPr>
        </p:nvSpPr>
        <p:spPr>
          <a:xfrm>
            <a:off x="457200" y="1600200"/>
            <a:ext cx="8229600" cy="4983162"/>
          </a:xfrm>
        </p:spPr>
        <p:txBody>
          <a:bodyPr>
            <a:normAutofit fontScale="92500"/>
          </a:bodyPr>
          <a:lstStyle/>
          <a:p>
            <a:r>
              <a:rPr lang="pt-BR" sz="3000" dirty="0">
                <a:latin typeface="Arial" panose="020B0604020202020204" pitchFamily="34" charset="0"/>
                <a:cs typeface="Arial" panose="020B0604020202020204" pitchFamily="34" charset="0"/>
              </a:rPr>
              <a:t>Disseminar os programas governamentais voltados às Micro e Pequenas Empresas e Empreendedores Individuais paranaenses nos Comitês Territoriais </a:t>
            </a:r>
          </a:p>
          <a:p>
            <a:pPr marL="400050" lvl="1" indent="0">
              <a:buNone/>
            </a:pPr>
            <a:r>
              <a:rPr lang="pt-BR" sz="3000" dirty="0">
                <a:latin typeface="Arial" panose="020B0604020202020204" pitchFamily="34" charset="0"/>
                <a:cs typeface="Arial" panose="020B0604020202020204" pitchFamily="34" charset="0"/>
              </a:rPr>
              <a:t>Em andamento</a:t>
            </a:r>
          </a:p>
          <a:p>
            <a:pPr marL="0" indent="0">
              <a:buNone/>
            </a:pPr>
            <a:endParaRPr lang="pt-BR" sz="3000" dirty="0">
              <a:latin typeface="Arial" panose="020B0604020202020204" pitchFamily="34" charset="0"/>
              <a:cs typeface="Arial" panose="020B0604020202020204" pitchFamily="34" charset="0"/>
            </a:endParaRPr>
          </a:p>
          <a:p>
            <a:r>
              <a:rPr lang="pt-BR" sz="3000" dirty="0">
                <a:latin typeface="Arial" panose="020B0604020202020204" pitchFamily="34" charset="0"/>
                <a:cs typeface="Arial" panose="020B0604020202020204" pitchFamily="34" charset="0"/>
              </a:rPr>
              <a:t>Acompanhar o acordo entre Tribunal de Contas, FOPEME e SEBRAE/PR e dar continuidade aos cursos de Capacitação em Compras Públicas.</a:t>
            </a:r>
          </a:p>
          <a:p>
            <a:pPr marL="0" indent="0">
              <a:buNone/>
            </a:pPr>
            <a:r>
              <a:rPr lang="pt-BR" sz="3000" dirty="0">
                <a:latin typeface="Arial" panose="020B0604020202020204" pitchFamily="34" charset="0"/>
                <a:cs typeface="Arial" panose="020B0604020202020204" pitchFamily="34" charset="0"/>
              </a:rPr>
              <a:t>    Em andamento</a:t>
            </a:r>
          </a:p>
          <a:p>
            <a:endParaRPr lang="pt-BR" dirty="0">
              <a:latin typeface="Arial" panose="020B0604020202020204" pitchFamily="34" charset="0"/>
              <a:cs typeface="Arial" panose="020B0604020202020204" pitchFamily="34" charset="0"/>
            </a:endParaRPr>
          </a:p>
          <a:p>
            <a:pPr marL="0" indent="0">
              <a:buNone/>
            </a:pPr>
            <a:endParaRPr lang="pt-BR" dirty="0">
              <a:latin typeface="Arial" panose="020B0604020202020204" pitchFamily="34" charset="0"/>
              <a:cs typeface="Arial" panose="020B0604020202020204" pitchFamily="34" charset="0"/>
            </a:endParaRPr>
          </a:p>
          <a:p>
            <a:endParaRPr lang="pt-BR" dirty="0"/>
          </a:p>
        </p:txBody>
      </p:sp>
      <p:pic>
        <p:nvPicPr>
          <p:cNvPr id="7" name="Imagem 6">
            <a:extLst>
              <a:ext uri="{FF2B5EF4-FFF2-40B4-BE49-F238E27FC236}">
                <a16:creationId xmlns:a16="http://schemas.microsoft.com/office/drawing/2014/main" id="{3C329C39-C98D-4A2A-9224-FBFF1C662B79}"/>
              </a:ext>
            </a:extLst>
          </p:cNvPr>
          <p:cNvPicPr>
            <a:picLocks noChangeAspect="1"/>
          </p:cNvPicPr>
          <p:nvPr/>
        </p:nvPicPr>
        <p:blipFill>
          <a:blip r:embed="rId2"/>
          <a:stretch>
            <a:fillRect/>
          </a:stretch>
        </p:blipFill>
        <p:spPr>
          <a:xfrm>
            <a:off x="191345" y="250244"/>
            <a:ext cx="2160240" cy="729746"/>
          </a:xfrm>
          <a:prstGeom prst="rect">
            <a:avLst/>
          </a:prstGeom>
        </p:spPr>
      </p:pic>
      <p:sp>
        <p:nvSpPr>
          <p:cNvPr id="8" name="Retângulo 7">
            <a:extLst>
              <a:ext uri="{FF2B5EF4-FFF2-40B4-BE49-F238E27FC236}">
                <a16:creationId xmlns:a16="http://schemas.microsoft.com/office/drawing/2014/main" id="{F5703427-E8C8-4B8B-B86F-3898879C719B}"/>
              </a:ext>
            </a:extLst>
          </p:cNvPr>
          <p:cNvSpPr/>
          <p:nvPr/>
        </p:nvSpPr>
        <p:spPr>
          <a:xfrm rot="20555774">
            <a:off x="2426073" y="248746"/>
            <a:ext cx="3319798" cy="707886"/>
          </a:xfrm>
          <a:prstGeom prst="rect">
            <a:avLst/>
          </a:prstGeom>
          <a:noFill/>
        </p:spPr>
        <p:txBody>
          <a:bodyPr wrap="square" lIns="91440" tIns="45720" rIns="91440" bIns="45720">
            <a:spAutoFit/>
          </a:bodyPr>
          <a:lstStyle/>
          <a:p>
            <a:pPr algn="ctr"/>
            <a:r>
              <a:rPr lang="pt-BR"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 Anos</a:t>
            </a:r>
          </a:p>
        </p:txBody>
      </p:sp>
    </p:spTree>
    <p:extLst>
      <p:ext uri="{BB962C8B-B14F-4D97-AF65-F5344CB8AC3E}">
        <p14:creationId xmlns:p14="http://schemas.microsoft.com/office/powerpoint/2010/main" val="3078397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51519" y="1196752"/>
            <a:ext cx="8280920" cy="1446550"/>
          </a:xfrm>
          <a:prstGeom prst="rect">
            <a:avLst/>
          </a:prstGeom>
        </p:spPr>
        <p:txBody>
          <a:bodyPr wrap="square">
            <a:spAutoFit/>
          </a:bodyPr>
          <a:lstStyle/>
          <a:p>
            <a:pPr algn="ctr"/>
            <a:endParaRPr lang="pt-BR" sz="3200" b="1" dirty="0"/>
          </a:p>
          <a:p>
            <a:endParaRPr lang="pt-BR" sz="2800" dirty="0">
              <a:latin typeface="Arial" panose="020B0604020202020204" pitchFamily="34" charset="0"/>
              <a:cs typeface="Arial" panose="020B0604020202020204" pitchFamily="34" charset="0"/>
            </a:endParaRPr>
          </a:p>
          <a:p>
            <a:endParaRPr lang="pt-BR" sz="2800" b="1" dirty="0">
              <a:latin typeface="+mj-lt"/>
            </a:endParaRPr>
          </a:p>
        </p:txBody>
      </p:sp>
      <p:pic>
        <p:nvPicPr>
          <p:cNvPr id="8" name="Imagem 7">
            <a:extLst>
              <a:ext uri="{FF2B5EF4-FFF2-40B4-BE49-F238E27FC236}">
                <a16:creationId xmlns:a16="http://schemas.microsoft.com/office/drawing/2014/main" id="{9CDAC59D-3336-43B4-BDC4-8880879A59B8}"/>
              </a:ext>
            </a:extLst>
          </p:cNvPr>
          <p:cNvPicPr>
            <a:picLocks noChangeAspect="1"/>
          </p:cNvPicPr>
          <p:nvPr/>
        </p:nvPicPr>
        <p:blipFill>
          <a:blip r:embed="rId2"/>
          <a:stretch>
            <a:fillRect/>
          </a:stretch>
        </p:blipFill>
        <p:spPr>
          <a:xfrm>
            <a:off x="191345" y="250244"/>
            <a:ext cx="2160240" cy="729746"/>
          </a:xfrm>
          <a:prstGeom prst="rect">
            <a:avLst/>
          </a:prstGeom>
        </p:spPr>
      </p:pic>
      <p:sp>
        <p:nvSpPr>
          <p:cNvPr id="10" name="Retângulo 9">
            <a:extLst>
              <a:ext uri="{FF2B5EF4-FFF2-40B4-BE49-F238E27FC236}">
                <a16:creationId xmlns:a16="http://schemas.microsoft.com/office/drawing/2014/main" id="{BAE39933-BF34-4EA9-890F-C3F8CD2FBB87}"/>
              </a:ext>
            </a:extLst>
          </p:cNvPr>
          <p:cNvSpPr/>
          <p:nvPr/>
        </p:nvSpPr>
        <p:spPr>
          <a:xfrm rot="20555774">
            <a:off x="2426073" y="248746"/>
            <a:ext cx="3319798" cy="707886"/>
          </a:xfrm>
          <a:prstGeom prst="rect">
            <a:avLst/>
          </a:prstGeom>
          <a:noFill/>
        </p:spPr>
        <p:txBody>
          <a:bodyPr wrap="square" lIns="91440" tIns="45720" rIns="91440" bIns="45720">
            <a:spAutoFit/>
          </a:bodyPr>
          <a:lstStyle/>
          <a:p>
            <a:pPr algn="ctr"/>
            <a:r>
              <a:rPr lang="pt-BR"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 Anos</a:t>
            </a:r>
          </a:p>
        </p:txBody>
      </p:sp>
      <p:sp>
        <p:nvSpPr>
          <p:cNvPr id="2" name="CaixaDeTexto 1">
            <a:extLst>
              <a:ext uri="{FF2B5EF4-FFF2-40B4-BE49-F238E27FC236}">
                <a16:creationId xmlns:a16="http://schemas.microsoft.com/office/drawing/2014/main" id="{C4C1BEDB-D487-48BB-88E1-6FAE0D828972}"/>
              </a:ext>
            </a:extLst>
          </p:cNvPr>
          <p:cNvSpPr txBox="1"/>
          <p:nvPr/>
        </p:nvSpPr>
        <p:spPr>
          <a:xfrm>
            <a:off x="2987824" y="3573016"/>
            <a:ext cx="3298275" cy="369332"/>
          </a:xfrm>
          <a:prstGeom prst="rect">
            <a:avLst/>
          </a:prstGeom>
          <a:noFill/>
        </p:spPr>
        <p:txBody>
          <a:bodyPr wrap="none" rtlCol="0">
            <a:spAutoFit/>
          </a:bodyPr>
          <a:lstStyle/>
          <a:p>
            <a:r>
              <a:rPr lang="pt-BR" dirty="0"/>
              <a:t>Relação de Capacitações do TCE</a:t>
            </a:r>
          </a:p>
        </p:txBody>
      </p:sp>
    </p:spTree>
    <p:extLst>
      <p:ext uri="{BB962C8B-B14F-4D97-AF65-F5344CB8AC3E}">
        <p14:creationId xmlns:p14="http://schemas.microsoft.com/office/powerpoint/2010/main" val="2750019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61E9430E-9F06-4230-A4F9-B2F6A291F868}"/>
              </a:ext>
            </a:extLst>
          </p:cNvPr>
          <p:cNvPicPr>
            <a:picLocks noChangeAspect="1"/>
          </p:cNvPicPr>
          <p:nvPr/>
        </p:nvPicPr>
        <p:blipFill>
          <a:blip r:embed="rId2"/>
          <a:stretch>
            <a:fillRect/>
          </a:stretch>
        </p:blipFill>
        <p:spPr>
          <a:xfrm>
            <a:off x="191345" y="250244"/>
            <a:ext cx="2160240" cy="729746"/>
          </a:xfrm>
          <a:prstGeom prst="rect">
            <a:avLst/>
          </a:prstGeom>
        </p:spPr>
      </p:pic>
      <p:sp>
        <p:nvSpPr>
          <p:cNvPr id="10" name="Retângulo 9">
            <a:extLst>
              <a:ext uri="{FF2B5EF4-FFF2-40B4-BE49-F238E27FC236}">
                <a16:creationId xmlns:a16="http://schemas.microsoft.com/office/drawing/2014/main" id="{F671CF87-29EF-43EF-B624-880FDBEC6514}"/>
              </a:ext>
            </a:extLst>
          </p:cNvPr>
          <p:cNvSpPr/>
          <p:nvPr/>
        </p:nvSpPr>
        <p:spPr>
          <a:xfrm rot="20555774">
            <a:off x="2426073" y="248746"/>
            <a:ext cx="3319798" cy="707886"/>
          </a:xfrm>
          <a:prstGeom prst="rect">
            <a:avLst/>
          </a:prstGeom>
          <a:noFill/>
        </p:spPr>
        <p:txBody>
          <a:bodyPr wrap="square" lIns="91440" tIns="45720" rIns="91440" bIns="45720">
            <a:spAutoFit/>
          </a:bodyPr>
          <a:lstStyle/>
          <a:p>
            <a:pPr algn="ctr"/>
            <a:r>
              <a:rPr lang="pt-BR"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 Anos</a:t>
            </a:r>
          </a:p>
        </p:txBody>
      </p:sp>
      <p:sp>
        <p:nvSpPr>
          <p:cNvPr id="7" name="Espaço Reservado para Conteúdo 2">
            <a:extLst>
              <a:ext uri="{FF2B5EF4-FFF2-40B4-BE49-F238E27FC236}">
                <a16:creationId xmlns:a16="http://schemas.microsoft.com/office/drawing/2014/main" id="{FD611C80-3C14-4DD2-97E2-2E9675D13C54}"/>
              </a:ext>
            </a:extLst>
          </p:cNvPr>
          <p:cNvSpPr>
            <a:spLocks noGrp="1"/>
          </p:cNvSpPr>
          <p:nvPr>
            <p:ph idx="1"/>
          </p:nvPr>
        </p:nvSpPr>
        <p:spPr>
          <a:xfrm>
            <a:off x="457200" y="1124744"/>
            <a:ext cx="8229600" cy="3196952"/>
          </a:xfrm>
        </p:spPr>
        <p:txBody>
          <a:bodyPr>
            <a:normAutofit/>
          </a:bodyPr>
          <a:lstStyle/>
          <a:p>
            <a:pPr marL="0" indent="0">
              <a:buNone/>
            </a:pPr>
            <a:r>
              <a:rPr lang="pt-BR" dirty="0"/>
              <a:t>Em 17/07/2018, houve a apresentação do INPI.</a:t>
            </a:r>
          </a:p>
        </p:txBody>
      </p:sp>
      <p:pic>
        <p:nvPicPr>
          <p:cNvPr id="4" name="Imagem 3">
            <a:extLst>
              <a:ext uri="{FF2B5EF4-FFF2-40B4-BE49-F238E27FC236}">
                <a16:creationId xmlns:a16="http://schemas.microsoft.com/office/drawing/2014/main" id="{979AE300-AAAE-4DA4-ADAC-E142AE69E5E7}"/>
              </a:ext>
            </a:extLst>
          </p:cNvPr>
          <p:cNvPicPr>
            <a:picLocks noChangeAspect="1"/>
          </p:cNvPicPr>
          <p:nvPr/>
        </p:nvPicPr>
        <p:blipFill>
          <a:blip r:embed="rId3"/>
          <a:stretch>
            <a:fillRect/>
          </a:stretch>
        </p:blipFill>
        <p:spPr>
          <a:xfrm>
            <a:off x="3059832" y="1749095"/>
            <a:ext cx="4957737" cy="3873466"/>
          </a:xfrm>
          <a:prstGeom prst="rect">
            <a:avLst/>
          </a:prstGeom>
        </p:spPr>
      </p:pic>
      <p:pic>
        <p:nvPicPr>
          <p:cNvPr id="5" name="Imagem 4">
            <a:extLst>
              <a:ext uri="{FF2B5EF4-FFF2-40B4-BE49-F238E27FC236}">
                <a16:creationId xmlns:a16="http://schemas.microsoft.com/office/drawing/2014/main" id="{2BBDD5E5-3188-42DC-9E3B-338ADB20B66A}"/>
              </a:ext>
            </a:extLst>
          </p:cNvPr>
          <p:cNvPicPr>
            <a:picLocks noChangeAspect="1"/>
          </p:cNvPicPr>
          <p:nvPr/>
        </p:nvPicPr>
        <p:blipFill>
          <a:blip r:embed="rId4"/>
          <a:stretch>
            <a:fillRect/>
          </a:stretch>
        </p:blipFill>
        <p:spPr>
          <a:xfrm>
            <a:off x="683568" y="4448121"/>
            <a:ext cx="3053869" cy="2348880"/>
          </a:xfrm>
          <a:prstGeom prst="rect">
            <a:avLst/>
          </a:prstGeom>
        </p:spPr>
      </p:pic>
    </p:spTree>
    <p:extLst>
      <p:ext uri="{BB962C8B-B14F-4D97-AF65-F5344CB8AC3E}">
        <p14:creationId xmlns:p14="http://schemas.microsoft.com/office/powerpoint/2010/main" val="4209123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61E9430E-9F06-4230-A4F9-B2F6A291F868}"/>
              </a:ext>
            </a:extLst>
          </p:cNvPr>
          <p:cNvPicPr>
            <a:picLocks noChangeAspect="1"/>
          </p:cNvPicPr>
          <p:nvPr/>
        </p:nvPicPr>
        <p:blipFill>
          <a:blip r:embed="rId2"/>
          <a:stretch>
            <a:fillRect/>
          </a:stretch>
        </p:blipFill>
        <p:spPr>
          <a:xfrm>
            <a:off x="191345" y="250244"/>
            <a:ext cx="2160240" cy="729746"/>
          </a:xfrm>
          <a:prstGeom prst="rect">
            <a:avLst/>
          </a:prstGeom>
        </p:spPr>
      </p:pic>
      <p:sp>
        <p:nvSpPr>
          <p:cNvPr id="10" name="Retângulo 9">
            <a:extLst>
              <a:ext uri="{FF2B5EF4-FFF2-40B4-BE49-F238E27FC236}">
                <a16:creationId xmlns:a16="http://schemas.microsoft.com/office/drawing/2014/main" id="{F671CF87-29EF-43EF-B624-880FDBEC6514}"/>
              </a:ext>
            </a:extLst>
          </p:cNvPr>
          <p:cNvSpPr/>
          <p:nvPr/>
        </p:nvSpPr>
        <p:spPr>
          <a:xfrm rot="20555774">
            <a:off x="2426073" y="248746"/>
            <a:ext cx="3319798" cy="707886"/>
          </a:xfrm>
          <a:prstGeom prst="rect">
            <a:avLst/>
          </a:prstGeom>
          <a:noFill/>
        </p:spPr>
        <p:txBody>
          <a:bodyPr wrap="square" lIns="91440" tIns="45720" rIns="91440" bIns="45720">
            <a:spAutoFit/>
          </a:bodyPr>
          <a:lstStyle/>
          <a:p>
            <a:pPr algn="ctr"/>
            <a:r>
              <a:rPr lang="pt-BR"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 Anos</a:t>
            </a:r>
          </a:p>
        </p:txBody>
      </p:sp>
      <p:sp>
        <p:nvSpPr>
          <p:cNvPr id="7" name="Espaço Reservado para Conteúdo 2">
            <a:extLst>
              <a:ext uri="{FF2B5EF4-FFF2-40B4-BE49-F238E27FC236}">
                <a16:creationId xmlns:a16="http://schemas.microsoft.com/office/drawing/2014/main" id="{FD611C80-3C14-4DD2-97E2-2E9675D13C54}"/>
              </a:ext>
            </a:extLst>
          </p:cNvPr>
          <p:cNvSpPr>
            <a:spLocks noGrp="1"/>
          </p:cNvSpPr>
          <p:nvPr>
            <p:ph idx="1"/>
          </p:nvPr>
        </p:nvSpPr>
        <p:spPr>
          <a:xfrm>
            <a:off x="457200" y="1124744"/>
            <a:ext cx="8229600" cy="3196952"/>
          </a:xfrm>
        </p:spPr>
        <p:txBody>
          <a:bodyPr>
            <a:normAutofit/>
          </a:bodyPr>
          <a:lstStyle/>
          <a:p>
            <a:pPr marL="0" indent="0">
              <a:buNone/>
            </a:pPr>
            <a:r>
              <a:rPr lang="pt-BR" dirty="0"/>
              <a:t>Em 09/08/2018, houve a Reunião Ordinária Itinerante do GT-MEI da SEMPE/MDIC no FOPEME</a:t>
            </a:r>
          </a:p>
        </p:txBody>
      </p:sp>
      <p:pic>
        <p:nvPicPr>
          <p:cNvPr id="2" name="Imagem 1">
            <a:extLst>
              <a:ext uri="{FF2B5EF4-FFF2-40B4-BE49-F238E27FC236}">
                <a16:creationId xmlns:a16="http://schemas.microsoft.com/office/drawing/2014/main" id="{CB5D7F02-C44D-4C64-BC0C-BB0FD69AA346}"/>
              </a:ext>
            </a:extLst>
          </p:cNvPr>
          <p:cNvPicPr>
            <a:picLocks noChangeAspect="1"/>
          </p:cNvPicPr>
          <p:nvPr/>
        </p:nvPicPr>
        <p:blipFill>
          <a:blip r:embed="rId3"/>
          <a:stretch>
            <a:fillRect/>
          </a:stretch>
        </p:blipFill>
        <p:spPr>
          <a:xfrm>
            <a:off x="2051720" y="2663761"/>
            <a:ext cx="4703852" cy="3840546"/>
          </a:xfrm>
          <a:prstGeom prst="rect">
            <a:avLst/>
          </a:prstGeom>
        </p:spPr>
      </p:pic>
    </p:spTree>
    <p:extLst>
      <p:ext uri="{BB962C8B-B14F-4D97-AF65-F5344CB8AC3E}">
        <p14:creationId xmlns:p14="http://schemas.microsoft.com/office/powerpoint/2010/main" val="4013301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buNone/>
            </a:pPr>
            <a:endParaRPr lang="pt-BR" b="1" dirty="0">
              <a:solidFill>
                <a:schemeClr val="tx2">
                  <a:lumMod val="75000"/>
                </a:schemeClr>
              </a:solidFill>
            </a:endParaRPr>
          </a:p>
          <a:p>
            <a:pPr>
              <a:buNone/>
            </a:pPr>
            <a:endParaRPr lang="pt-BR" b="1" dirty="0">
              <a:solidFill>
                <a:schemeClr val="tx2">
                  <a:lumMod val="75000"/>
                </a:schemeClr>
              </a:solidFill>
            </a:endParaRPr>
          </a:p>
        </p:txBody>
      </p:sp>
      <p:sp>
        <p:nvSpPr>
          <p:cNvPr id="6" name="Retângulo 5"/>
          <p:cNvSpPr/>
          <p:nvPr/>
        </p:nvSpPr>
        <p:spPr>
          <a:xfrm>
            <a:off x="395536" y="1267008"/>
            <a:ext cx="8496944" cy="4832092"/>
          </a:xfrm>
          <a:prstGeom prst="rect">
            <a:avLst/>
          </a:prstGeom>
        </p:spPr>
        <p:txBody>
          <a:bodyPr wrap="square">
            <a:spAutoFit/>
          </a:bodyPr>
          <a:lstStyle/>
          <a:p>
            <a:r>
              <a:rPr lang="pt-BR" sz="2800" dirty="0">
                <a:latin typeface="Arial" panose="020B0604020202020204" pitchFamily="34" charset="0"/>
                <a:ea typeface="Arial;sans-serif"/>
                <a:cs typeface="Arial" panose="020B0604020202020204" pitchFamily="34" charset="0"/>
              </a:rPr>
              <a:t>Solenidade de assinatura, pela Governadora Cida Borghetti e testemunhas, no Conselho Deliberativo do SEBRAE/PR dos Decretos que regulamentam as seguintes Leis sancionadas em 30/04/2018:</a:t>
            </a:r>
          </a:p>
          <a:p>
            <a:pPr marL="457200" indent="-457200">
              <a:buFont typeface="Arial" panose="020B0604020202020204" pitchFamily="34" charset="0"/>
              <a:buChar char="•"/>
            </a:pPr>
            <a:r>
              <a:rPr lang="pt-BR" sz="2800" dirty="0">
                <a:latin typeface="Arial" panose="020B0604020202020204" pitchFamily="34" charset="0"/>
                <a:ea typeface="Arial;sans-serif"/>
                <a:cs typeface="Arial" panose="020B0604020202020204" pitchFamily="34" charset="0"/>
              </a:rPr>
              <a:t>Lei 19478, que instituiu o Fundo de Aval Garantidor das ME e EPP do Estado do Paraná;</a:t>
            </a:r>
          </a:p>
          <a:p>
            <a:pPr marL="457200" indent="-457200">
              <a:buFont typeface="Arial" panose="020B0604020202020204" pitchFamily="34" charset="0"/>
              <a:buChar char="•"/>
            </a:pPr>
            <a:r>
              <a:rPr lang="pt-BR" sz="2800" dirty="0">
                <a:latin typeface="Arial" panose="020B0604020202020204" pitchFamily="34" charset="0"/>
                <a:ea typeface="Arial;sans-serif"/>
                <a:cs typeface="Arial" panose="020B0604020202020204" pitchFamily="34" charset="0"/>
              </a:rPr>
              <a:t>Lei 19479, que instituiu o Fundo de Capital de Risco do Estado do Paraná;</a:t>
            </a:r>
          </a:p>
          <a:p>
            <a:pPr marL="457200" indent="-457200">
              <a:buFont typeface="Arial" panose="020B0604020202020204" pitchFamily="34" charset="0"/>
              <a:buChar char="•"/>
            </a:pPr>
            <a:r>
              <a:rPr lang="pt-BR" sz="2800" dirty="0">
                <a:latin typeface="Arial" panose="020B0604020202020204" pitchFamily="34" charset="0"/>
                <a:ea typeface="Arial;sans-serif"/>
                <a:cs typeface="Arial" panose="020B0604020202020204" pitchFamily="34" charset="0"/>
              </a:rPr>
              <a:t>Lei 19480, que instituiu o Fundo de Inovação das Microempresas e Empresas de Pequeno Porte do Paraná.</a:t>
            </a:r>
            <a:endParaRPr lang="pt-BR" sz="2800" dirty="0"/>
          </a:p>
        </p:txBody>
      </p:sp>
      <p:pic>
        <p:nvPicPr>
          <p:cNvPr id="10" name="Imagem 9">
            <a:extLst>
              <a:ext uri="{FF2B5EF4-FFF2-40B4-BE49-F238E27FC236}">
                <a16:creationId xmlns:a16="http://schemas.microsoft.com/office/drawing/2014/main" id="{2565B32E-5350-4A9E-A983-6E8357DF30CA}"/>
              </a:ext>
            </a:extLst>
          </p:cNvPr>
          <p:cNvPicPr>
            <a:picLocks noChangeAspect="1"/>
          </p:cNvPicPr>
          <p:nvPr/>
        </p:nvPicPr>
        <p:blipFill>
          <a:blip r:embed="rId2"/>
          <a:stretch>
            <a:fillRect/>
          </a:stretch>
        </p:blipFill>
        <p:spPr>
          <a:xfrm>
            <a:off x="191345" y="250244"/>
            <a:ext cx="2160240" cy="729746"/>
          </a:xfrm>
          <a:prstGeom prst="rect">
            <a:avLst/>
          </a:prstGeom>
        </p:spPr>
      </p:pic>
      <p:sp>
        <p:nvSpPr>
          <p:cNvPr id="11" name="Retângulo 10">
            <a:extLst>
              <a:ext uri="{FF2B5EF4-FFF2-40B4-BE49-F238E27FC236}">
                <a16:creationId xmlns:a16="http://schemas.microsoft.com/office/drawing/2014/main" id="{44F70958-E957-4AF2-9BEA-762B0871A479}"/>
              </a:ext>
            </a:extLst>
          </p:cNvPr>
          <p:cNvSpPr/>
          <p:nvPr/>
        </p:nvSpPr>
        <p:spPr>
          <a:xfrm rot="20555774">
            <a:off x="2426073" y="248746"/>
            <a:ext cx="3319798" cy="707886"/>
          </a:xfrm>
          <a:prstGeom prst="rect">
            <a:avLst/>
          </a:prstGeom>
          <a:noFill/>
        </p:spPr>
        <p:txBody>
          <a:bodyPr wrap="square" lIns="91440" tIns="45720" rIns="91440" bIns="45720">
            <a:spAutoFit/>
          </a:bodyPr>
          <a:lstStyle/>
          <a:p>
            <a:pPr algn="ctr"/>
            <a:r>
              <a:rPr lang="pt-BR"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 Anos</a:t>
            </a:r>
          </a:p>
        </p:txBody>
      </p:sp>
    </p:spTree>
    <p:extLst>
      <p:ext uri="{BB962C8B-B14F-4D97-AF65-F5344CB8AC3E}">
        <p14:creationId xmlns:p14="http://schemas.microsoft.com/office/powerpoint/2010/main" val="471824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61E9430E-9F06-4230-A4F9-B2F6A291F868}"/>
              </a:ext>
            </a:extLst>
          </p:cNvPr>
          <p:cNvPicPr>
            <a:picLocks noChangeAspect="1"/>
          </p:cNvPicPr>
          <p:nvPr/>
        </p:nvPicPr>
        <p:blipFill>
          <a:blip r:embed="rId2"/>
          <a:stretch>
            <a:fillRect/>
          </a:stretch>
        </p:blipFill>
        <p:spPr>
          <a:xfrm>
            <a:off x="191345" y="250244"/>
            <a:ext cx="2160240" cy="729746"/>
          </a:xfrm>
          <a:prstGeom prst="rect">
            <a:avLst/>
          </a:prstGeom>
        </p:spPr>
      </p:pic>
      <p:sp>
        <p:nvSpPr>
          <p:cNvPr id="10" name="Retângulo 9">
            <a:extLst>
              <a:ext uri="{FF2B5EF4-FFF2-40B4-BE49-F238E27FC236}">
                <a16:creationId xmlns:a16="http://schemas.microsoft.com/office/drawing/2014/main" id="{F671CF87-29EF-43EF-B624-880FDBEC6514}"/>
              </a:ext>
            </a:extLst>
          </p:cNvPr>
          <p:cNvSpPr/>
          <p:nvPr/>
        </p:nvSpPr>
        <p:spPr>
          <a:xfrm rot="20555774">
            <a:off x="2426073" y="248746"/>
            <a:ext cx="3319798" cy="707886"/>
          </a:xfrm>
          <a:prstGeom prst="rect">
            <a:avLst/>
          </a:prstGeom>
          <a:noFill/>
        </p:spPr>
        <p:txBody>
          <a:bodyPr wrap="square" lIns="91440" tIns="45720" rIns="91440" bIns="45720">
            <a:spAutoFit/>
          </a:bodyPr>
          <a:lstStyle/>
          <a:p>
            <a:pPr algn="ctr"/>
            <a:r>
              <a:rPr lang="pt-BR"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 Anos</a:t>
            </a:r>
          </a:p>
        </p:txBody>
      </p:sp>
      <p:pic>
        <p:nvPicPr>
          <p:cNvPr id="8" name="Imagem 7">
            <a:extLst>
              <a:ext uri="{FF2B5EF4-FFF2-40B4-BE49-F238E27FC236}">
                <a16:creationId xmlns:a16="http://schemas.microsoft.com/office/drawing/2014/main" id="{30702D5F-0709-41B3-B96B-5BF63853FC53}"/>
              </a:ext>
            </a:extLst>
          </p:cNvPr>
          <p:cNvPicPr>
            <a:picLocks noChangeAspect="1"/>
          </p:cNvPicPr>
          <p:nvPr/>
        </p:nvPicPr>
        <p:blipFill>
          <a:blip r:embed="rId3"/>
          <a:stretch>
            <a:fillRect/>
          </a:stretch>
        </p:blipFill>
        <p:spPr>
          <a:xfrm>
            <a:off x="323528" y="1988840"/>
            <a:ext cx="8525501" cy="3744416"/>
          </a:xfrm>
          <a:prstGeom prst="rect">
            <a:avLst/>
          </a:prstGeom>
        </p:spPr>
      </p:pic>
    </p:spTree>
    <p:extLst>
      <p:ext uri="{BB962C8B-B14F-4D97-AF65-F5344CB8AC3E}">
        <p14:creationId xmlns:p14="http://schemas.microsoft.com/office/powerpoint/2010/main" val="183101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buNone/>
            </a:pPr>
            <a:endParaRPr lang="pt-BR" b="1" dirty="0">
              <a:solidFill>
                <a:schemeClr val="tx2">
                  <a:lumMod val="75000"/>
                </a:schemeClr>
              </a:solidFill>
            </a:endParaRPr>
          </a:p>
          <a:p>
            <a:pPr>
              <a:buNone/>
            </a:pPr>
            <a:endParaRPr lang="pt-BR" b="1" dirty="0">
              <a:solidFill>
                <a:schemeClr val="tx2">
                  <a:lumMod val="75000"/>
                </a:schemeClr>
              </a:solidFill>
            </a:endParaRPr>
          </a:p>
        </p:txBody>
      </p:sp>
      <p:sp>
        <p:nvSpPr>
          <p:cNvPr id="6" name="Retângulo 5"/>
          <p:cNvSpPr/>
          <p:nvPr/>
        </p:nvSpPr>
        <p:spPr>
          <a:xfrm>
            <a:off x="395536" y="1196752"/>
            <a:ext cx="8496944" cy="5262979"/>
          </a:xfrm>
          <a:prstGeom prst="rect">
            <a:avLst/>
          </a:prstGeom>
        </p:spPr>
        <p:txBody>
          <a:bodyPr wrap="square">
            <a:spAutoFit/>
          </a:bodyPr>
          <a:lstStyle/>
          <a:p>
            <a:endParaRPr lang="pt-BR" sz="2800" dirty="0">
              <a:latin typeface="Arial" panose="020B0604020202020204" pitchFamily="34" charset="0"/>
              <a:ea typeface="Arial;sans-serif"/>
              <a:cs typeface="Arial" panose="020B0604020202020204" pitchFamily="34" charset="0"/>
            </a:endParaRPr>
          </a:p>
          <a:p>
            <a:r>
              <a:rPr lang="pt-BR" sz="2800" dirty="0">
                <a:latin typeface="Arial" panose="020B0604020202020204" pitchFamily="34" charset="0"/>
                <a:ea typeface="Arial;sans-serif"/>
                <a:cs typeface="Arial" panose="020B0604020202020204" pitchFamily="34" charset="0"/>
              </a:rPr>
              <a:t>Em 04/09/2018, durante o evento “Diálogos com o Ministério Público de Contas”, no Tribunal de Contas do Estado do Paraná, com dr. Daniel Ferreira, mediado por Gabriel </a:t>
            </a:r>
            <a:r>
              <a:rPr lang="pt-BR" sz="2800" dirty="0" err="1">
                <a:latin typeface="Arial" panose="020B0604020202020204" pitchFamily="34" charset="0"/>
                <a:ea typeface="Arial;sans-serif"/>
                <a:cs typeface="Arial" panose="020B0604020202020204" pitchFamily="34" charset="0"/>
              </a:rPr>
              <a:t>Léger</a:t>
            </a:r>
            <a:r>
              <a:rPr lang="pt-BR" sz="2800" dirty="0">
                <a:latin typeface="Arial" panose="020B0604020202020204" pitchFamily="34" charset="0"/>
                <a:ea typeface="Arial;sans-serif"/>
                <a:cs typeface="Arial" panose="020B0604020202020204" pitchFamily="34" charset="0"/>
              </a:rPr>
              <a:t>, procurador do MPC/PR, com o foco “Desenvolvimento Nacional Sustentável, transformar o Brasil através das licitações e contratos administrativos”.</a:t>
            </a:r>
          </a:p>
          <a:p>
            <a:r>
              <a:rPr lang="pt-BR" sz="2800" dirty="0">
                <a:latin typeface="Arial" panose="020B0604020202020204" pitchFamily="34" charset="0"/>
                <a:ea typeface="Arial;sans-serif"/>
                <a:cs typeface="Arial" panose="020B0604020202020204" pitchFamily="34" charset="0"/>
              </a:rPr>
              <a:t>Os representantes do FOPEME, Mario Doria e Paulo Freitas, e do TCE </a:t>
            </a:r>
            <a:r>
              <a:rPr lang="pt-BR" sz="2800" dirty="0">
                <a:latin typeface="Arial" panose="020B0604020202020204" pitchFamily="34" charset="0"/>
                <a:cs typeface="Arial" panose="020B0604020202020204" pitchFamily="34" charset="0"/>
              </a:rPr>
              <a:t>entregaram aos palestrantes o Manual de Licitações elaborado pelo TCE, SEBRAE e FOPEME.</a:t>
            </a:r>
            <a:endParaRPr lang="pt-BR" sz="2800" dirty="0">
              <a:latin typeface="Arial" panose="020B0604020202020204" pitchFamily="34" charset="0"/>
              <a:ea typeface="Arial;sans-serif"/>
              <a:cs typeface="Arial" panose="020B0604020202020204" pitchFamily="34" charset="0"/>
            </a:endParaRPr>
          </a:p>
        </p:txBody>
      </p:sp>
      <p:pic>
        <p:nvPicPr>
          <p:cNvPr id="10" name="Imagem 9">
            <a:extLst>
              <a:ext uri="{FF2B5EF4-FFF2-40B4-BE49-F238E27FC236}">
                <a16:creationId xmlns:a16="http://schemas.microsoft.com/office/drawing/2014/main" id="{2565B32E-5350-4A9E-A983-6E8357DF30CA}"/>
              </a:ext>
            </a:extLst>
          </p:cNvPr>
          <p:cNvPicPr>
            <a:picLocks noChangeAspect="1"/>
          </p:cNvPicPr>
          <p:nvPr/>
        </p:nvPicPr>
        <p:blipFill>
          <a:blip r:embed="rId2"/>
          <a:stretch>
            <a:fillRect/>
          </a:stretch>
        </p:blipFill>
        <p:spPr>
          <a:xfrm>
            <a:off x="191345" y="250244"/>
            <a:ext cx="2160240" cy="729746"/>
          </a:xfrm>
          <a:prstGeom prst="rect">
            <a:avLst/>
          </a:prstGeom>
        </p:spPr>
      </p:pic>
      <p:sp>
        <p:nvSpPr>
          <p:cNvPr id="11" name="Retângulo 10">
            <a:extLst>
              <a:ext uri="{FF2B5EF4-FFF2-40B4-BE49-F238E27FC236}">
                <a16:creationId xmlns:a16="http://schemas.microsoft.com/office/drawing/2014/main" id="{44F70958-E957-4AF2-9BEA-762B0871A479}"/>
              </a:ext>
            </a:extLst>
          </p:cNvPr>
          <p:cNvSpPr/>
          <p:nvPr/>
        </p:nvSpPr>
        <p:spPr>
          <a:xfrm rot="20555774">
            <a:off x="2426073" y="248746"/>
            <a:ext cx="3319798" cy="707886"/>
          </a:xfrm>
          <a:prstGeom prst="rect">
            <a:avLst/>
          </a:prstGeom>
          <a:noFill/>
        </p:spPr>
        <p:txBody>
          <a:bodyPr wrap="square" lIns="91440" tIns="45720" rIns="91440" bIns="45720">
            <a:spAutoFit/>
          </a:bodyPr>
          <a:lstStyle/>
          <a:p>
            <a:pPr algn="ctr"/>
            <a:r>
              <a:rPr lang="pt-BR"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 Anos</a:t>
            </a:r>
          </a:p>
        </p:txBody>
      </p:sp>
    </p:spTree>
    <p:extLst>
      <p:ext uri="{BB962C8B-B14F-4D97-AF65-F5344CB8AC3E}">
        <p14:creationId xmlns:p14="http://schemas.microsoft.com/office/powerpoint/2010/main" val="2949025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subTitle"/>
          </p:nvPr>
        </p:nvSpPr>
        <p:spPr>
          <a:xfrm>
            <a:off x="456480" y="1604329"/>
            <a:ext cx="8045280" cy="3977698"/>
          </a:xfrm>
          <a:ln/>
        </p:spPr>
        <p:txBody>
          <a:bodyPr tIns="25471"/>
          <a:lstStyle/>
          <a:p>
            <a:pPr marL="311045" indent="-296644">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pt-BR" sz="2900" dirty="0"/>
          </a:p>
          <a:p>
            <a:pPr marL="311045" indent="-296644">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pt-BR" sz="2900" dirty="0"/>
          </a:p>
        </p:txBody>
      </p:sp>
      <p:pic>
        <p:nvPicPr>
          <p:cNvPr id="7" name="Imagem 6">
            <a:extLst>
              <a:ext uri="{FF2B5EF4-FFF2-40B4-BE49-F238E27FC236}">
                <a16:creationId xmlns:a16="http://schemas.microsoft.com/office/drawing/2014/main" id="{E902FE67-93CD-45EC-B89D-A38E27F78DE2}"/>
              </a:ext>
            </a:extLst>
          </p:cNvPr>
          <p:cNvPicPr>
            <a:picLocks noChangeAspect="1"/>
          </p:cNvPicPr>
          <p:nvPr/>
        </p:nvPicPr>
        <p:blipFill>
          <a:blip r:embed="rId3"/>
          <a:stretch>
            <a:fillRect/>
          </a:stretch>
        </p:blipFill>
        <p:spPr>
          <a:xfrm>
            <a:off x="191345" y="250244"/>
            <a:ext cx="2160240" cy="729746"/>
          </a:xfrm>
          <a:prstGeom prst="rect">
            <a:avLst/>
          </a:prstGeom>
        </p:spPr>
      </p:pic>
      <p:sp>
        <p:nvSpPr>
          <p:cNvPr id="8" name="Retângulo 7">
            <a:extLst>
              <a:ext uri="{FF2B5EF4-FFF2-40B4-BE49-F238E27FC236}">
                <a16:creationId xmlns:a16="http://schemas.microsoft.com/office/drawing/2014/main" id="{0A9CA8FA-1276-472B-BD16-F02E21A1CE98}"/>
              </a:ext>
            </a:extLst>
          </p:cNvPr>
          <p:cNvSpPr/>
          <p:nvPr/>
        </p:nvSpPr>
        <p:spPr>
          <a:xfrm rot="20555774">
            <a:off x="2426073" y="248746"/>
            <a:ext cx="3319798" cy="707886"/>
          </a:xfrm>
          <a:prstGeom prst="rect">
            <a:avLst/>
          </a:prstGeom>
          <a:noFill/>
        </p:spPr>
        <p:txBody>
          <a:bodyPr wrap="square" lIns="91440" tIns="45720" rIns="91440" bIns="45720">
            <a:spAutoFit/>
          </a:bodyPr>
          <a:lstStyle/>
          <a:p>
            <a:pPr algn="ctr"/>
            <a:r>
              <a:rPr lang="pt-BR"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 Anos</a:t>
            </a:r>
          </a:p>
        </p:txBody>
      </p:sp>
      <p:graphicFrame>
        <p:nvGraphicFramePr>
          <p:cNvPr id="6" name="Tabela 5">
            <a:extLst>
              <a:ext uri="{FF2B5EF4-FFF2-40B4-BE49-F238E27FC236}">
                <a16:creationId xmlns:a16="http://schemas.microsoft.com/office/drawing/2014/main" id="{F552AAD8-36B5-4853-8C31-64AD124C4AEA}"/>
              </a:ext>
            </a:extLst>
          </p:cNvPr>
          <p:cNvGraphicFramePr>
            <a:graphicFrameLocks noGrp="1"/>
          </p:cNvGraphicFramePr>
          <p:nvPr>
            <p:extLst>
              <p:ext uri="{D42A27DB-BD31-4B8C-83A1-F6EECF244321}">
                <p14:modId xmlns:p14="http://schemas.microsoft.com/office/powerpoint/2010/main" val="1812247702"/>
              </p:ext>
            </p:extLst>
          </p:nvPr>
        </p:nvGraphicFramePr>
        <p:xfrm>
          <a:off x="549360" y="2166195"/>
          <a:ext cx="8045280" cy="2918989"/>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2706841153"/>
                    </a:ext>
                  </a:extLst>
                </a:gridCol>
                <a:gridCol w="4680520">
                  <a:extLst>
                    <a:ext uri="{9D8B030D-6E8A-4147-A177-3AD203B41FA5}">
                      <a16:colId xmlns:a16="http://schemas.microsoft.com/office/drawing/2014/main" val="327753878"/>
                    </a:ext>
                  </a:extLst>
                </a:gridCol>
                <a:gridCol w="2356648">
                  <a:extLst>
                    <a:ext uri="{9D8B030D-6E8A-4147-A177-3AD203B41FA5}">
                      <a16:colId xmlns:a16="http://schemas.microsoft.com/office/drawing/2014/main" val="2109260523"/>
                    </a:ext>
                  </a:extLst>
                </a:gridCol>
              </a:tblGrid>
              <a:tr h="139040">
                <a:tc>
                  <a:txBody>
                    <a:bodyPr/>
                    <a:lstStyle/>
                    <a:p>
                      <a:pPr algn="ctr"/>
                      <a:r>
                        <a:rPr lang="pt-BR" dirty="0"/>
                        <a:t>TEMPO</a:t>
                      </a:r>
                    </a:p>
                  </a:txBody>
                  <a:tcPr/>
                </a:tc>
                <a:tc>
                  <a:txBody>
                    <a:bodyPr/>
                    <a:lstStyle/>
                    <a:p>
                      <a:pPr algn="ctr"/>
                      <a:r>
                        <a:rPr lang="pt-BR" dirty="0"/>
                        <a:t>TEMA</a:t>
                      </a:r>
                    </a:p>
                  </a:txBody>
                  <a:tcPr/>
                </a:tc>
                <a:tc>
                  <a:txBody>
                    <a:bodyPr/>
                    <a:lstStyle/>
                    <a:p>
                      <a:pPr algn="ctr"/>
                      <a:r>
                        <a:rPr lang="pt-BR" dirty="0"/>
                        <a:t>RESPONSÁVEL</a:t>
                      </a:r>
                    </a:p>
                  </a:txBody>
                  <a:tcPr/>
                </a:tc>
                <a:extLst>
                  <a:ext uri="{0D108BD9-81ED-4DB2-BD59-A6C34878D82A}">
                    <a16:rowId xmlns:a16="http://schemas.microsoft.com/office/drawing/2014/main" val="1957082237"/>
                  </a:ext>
                </a:extLst>
              </a:tr>
              <a:tr h="370840">
                <a:tc>
                  <a:txBody>
                    <a:bodyPr/>
                    <a:lstStyle/>
                    <a:p>
                      <a:r>
                        <a:rPr lang="pt-BR" sz="2000" b="1" dirty="0"/>
                        <a:t>13h30</a:t>
                      </a:r>
                    </a:p>
                  </a:txBody>
                  <a:tcPr/>
                </a:tc>
                <a:tc>
                  <a:txBody>
                    <a:bodyPr/>
                    <a:lstStyle/>
                    <a:p>
                      <a:r>
                        <a:rPr lang="pt-BR" sz="2000" b="1" dirty="0"/>
                        <a:t>Abertura</a:t>
                      </a:r>
                    </a:p>
                  </a:txBody>
                  <a:tcPr/>
                </a:tc>
                <a:tc>
                  <a:txBody>
                    <a:bodyPr/>
                    <a:lstStyle/>
                    <a:p>
                      <a:r>
                        <a:rPr lang="pt-BR" sz="2000" b="1" dirty="0"/>
                        <a:t>Secretaria Técnica</a:t>
                      </a:r>
                    </a:p>
                  </a:txBody>
                  <a:tcPr/>
                </a:tc>
                <a:extLst>
                  <a:ext uri="{0D108BD9-81ED-4DB2-BD59-A6C34878D82A}">
                    <a16:rowId xmlns:a16="http://schemas.microsoft.com/office/drawing/2014/main" val="183096182"/>
                  </a:ext>
                </a:extLst>
              </a:tr>
              <a:tr h="370840">
                <a:tc>
                  <a:txBody>
                    <a:bodyPr/>
                    <a:lstStyle/>
                    <a:p>
                      <a:r>
                        <a:rPr lang="pt-BR" sz="2000" b="1" dirty="0"/>
                        <a:t>13h45</a:t>
                      </a:r>
                    </a:p>
                  </a:txBody>
                  <a:tcPr/>
                </a:tc>
                <a:tc>
                  <a:txBody>
                    <a:bodyPr/>
                    <a:lstStyle/>
                    <a:p>
                      <a:r>
                        <a:rPr lang="pt-BR" sz="2000" b="1" dirty="0"/>
                        <a:t>Ações Realizadas no 2º semestre de 2018</a:t>
                      </a:r>
                    </a:p>
                  </a:txBody>
                  <a:tcPr/>
                </a:tc>
                <a:tc>
                  <a:txBody>
                    <a:bodyPr/>
                    <a:lstStyle/>
                    <a:p>
                      <a:r>
                        <a:rPr lang="pt-BR" sz="2000" b="1" dirty="0"/>
                        <a:t>Secretário Técnico</a:t>
                      </a:r>
                    </a:p>
                  </a:txBody>
                  <a:tcPr/>
                </a:tc>
                <a:extLst>
                  <a:ext uri="{0D108BD9-81ED-4DB2-BD59-A6C34878D82A}">
                    <a16:rowId xmlns:a16="http://schemas.microsoft.com/office/drawing/2014/main" val="3222057831"/>
                  </a:ext>
                </a:extLst>
              </a:tr>
              <a:tr h="370840">
                <a:tc>
                  <a:txBody>
                    <a:bodyPr/>
                    <a:lstStyle/>
                    <a:p>
                      <a:r>
                        <a:rPr lang="pt-BR" sz="2000" b="1" dirty="0"/>
                        <a:t>15h00</a:t>
                      </a:r>
                    </a:p>
                  </a:txBody>
                  <a:tcPr/>
                </a:tc>
                <a:tc>
                  <a:txBody>
                    <a:bodyPr/>
                    <a:lstStyle/>
                    <a:p>
                      <a:r>
                        <a:rPr lang="pt-BR" sz="2000" b="1" dirty="0"/>
                        <a:t>Ações Propostas para o 1º semestre de 2019</a:t>
                      </a:r>
                    </a:p>
                  </a:txBody>
                  <a:tcPr/>
                </a:tc>
                <a:tc>
                  <a:txBody>
                    <a:bodyPr/>
                    <a:lstStyle/>
                    <a:p>
                      <a:r>
                        <a:rPr lang="pt-BR" sz="2000" b="1" dirty="0"/>
                        <a:t>Secretário Técnico</a:t>
                      </a:r>
                    </a:p>
                  </a:txBody>
                  <a:tcPr/>
                </a:tc>
                <a:extLst>
                  <a:ext uri="{0D108BD9-81ED-4DB2-BD59-A6C34878D82A}">
                    <a16:rowId xmlns:a16="http://schemas.microsoft.com/office/drawing/2014/main" val="3999908818"/>
                  </a:ext>
                </a:extLst>
              </a:tr>
              <a:tr h="528429">
                <a:tc>
                  <a:txBody>
                    <a:bodyPr/>
                    <a:lstStyle/>
                    <a:p>
                      <a:r>
                        <a:rPr lang="pt-BR" sz="2000" b="1" dirty="0"/>
                        <a:t>16h30</a:t>
                      </a:r>
                    </a:p>
                  </a:txBody>
                  <a:tcPr/>
                </a:tc>
                <a:tc>
                  <a:txBody>
                    <a:bodyPr/>
                    <a:lstStyle/>
                    <a:p>
                      <a:r>
                        <a:rPr lang="pt-BR" sz="2000" b="1" dirty="0"/>
                        <a:t>Assuntos Gerais</a:t>
                      </a:r>
                    </a:p>
                  </a:txBody>
                  <a:tcPr/>
                </a:tc>
                <a:tc>
                  <a:txBody>
                    <a:bodyPr/>
                    <a:lstStyle/>
                    <a:p>
                      <a:r>
                        <a:rPr lang="pt-BR" sz="2000" b="1" dirty="0"/>
                        <a:t>Secretário Técnico</a:t>
                      </a:r>
                    </a:p>
                  </a:txBody>
                  <a:tcPr/>
                </a:tc>
                <a:extLst>
                  <a:ext uri="{0D108BD9-81ED-4DB2-BD59-A6C34878D82A}">
                    <a16:rowId xmlns:a16="http://schemas.microsoft.com/office/drawing/2014/main" val="3138008315"/>
                  </a:ext>
                </a:extLst>
              </a:tr>
              <a:tr h="531280">
                <a:tc>
                  <a:txBody>
                    <a:bodyPr/>
                    <a:lstStyle/>
                    <a:p>
                      <a:r>
                        <a:rPr lang="pt-BR" sz="2000" b="1" dirty="0"/>
                        <a:t>17h00</a:t>
                      </a:r>
                    </a:p>
                  </a:txBody>
                  <a:tcPr/>
                </a:tc>
                <a:tc>
                  <a:txBody>
                    <a:bodyPr/>
                    <a:lstStyle/>
                    <a:p>
                      <a:r>
                        <a:rPr lang="pt-BR" sz="2000" b="1" dirty="0"/>
                        <a:t>Encerramento</a:t>
                      </a:r>
                    </a:p>
                  </a:txBody>
                  <a:tcPr/>
                </a:tc>
                <a:tc>
                  <a:txBody>
                    <a:bodyPr/>
                    <a:lstStyle/>
                    <a:p>
                      <a:r>
                        <a:rPr lang="pt-BR" sz="2000" b="1" dirty="0"/>
                        <a:t>Secretaria Técnica</a:t>
                      </a:r>
                    </a:p>
                  </a:txBody>
                  <a:tcPr/>
                </a:tc>
                <a:extLst>
                  <a:ext uri="{0D108BD9-81ED-4DB2-BD59-A6C34878D82A}">
                    <a16:rowId xmlns:a16="http://schemas.microsoft.com/office/drawing/2014/main" val="1269359859"/>
                  </a:ext>
                </a:extLst>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61E9430E-9F06-4230-A4F9-B2F6A291F868}"/>
              </a:ext>
            </a:extLst>
          </p:cNvPr>
          <p:cNvPicPr>
            <a:picLocks noChangeAspect="1"/>
          </p:cNvPicPr>
          <p:nvPr/>
        </p:nvPicPr>
        <p:blipFill>
          <a:blip r:embed="rId2"/>
          <a:stretch>
            <a:fillRect/>
          </a:stretch>
        </p:blipFill>
        <p:spPr>
          <a:xfrm>
            <a:off x="191345" y="250244"/>
            <a:ext cx="2160240" cy="729746"/>
          </a:xfrm>
          <a:prstGeom prst="rect">
            <a:avLst/>
          </a:prstGeom>
        </p:spPr>
      </p:pic>
      <p:sp>
        <p:nvSpPr>
          <p:cNvPr id="10" name="Retângulo 9">
            <a:extLst>
              <a:ext uri="{FF2B5EF4-FFF2-40B4-BE49-F238E27FC236}">
                <a16:creationId xmlns:a16="http://schemas.microsoft.com/office/drawing/2014/main" id="{F671CF87-29EF-43EF-B624-880FDBEC6514}"/>
              </a:ext>
            </a:extLst>
          </p:cNvPr>
          <p:cNvSpPr/>
          <p:nvPr/>
        </p:nvSpPr>
        <p:spPr>
          <a:xfrm rot="20555774">
            <a:off x="2426073" y="248746"/>
            <a:ext cx="3319798" cy="707886"/>
          </a:xfrm>
          <a:prstGeom prst="rect">
            <a:avLst/>
          </a:prstGeom>
          <a:noFill/>
        </p:spPr>
        <p:txBody>
          <a:bodyPr wrap="square" lIns="91440" tIns="45720" rIns="91440" bIns="45720">
            <a:spAutoFit/>
          </a:bodyPr>
          <a:lstStyle/>
          <a:p>
            <a:pPr algn="ctr"/>
            <a:r>
              <a:rPr lang="pt-BR"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 Anos</a:t>
            </a:r>
          </a:p>
        </p:txBody>
      </p:sp>
      <p:pic>
        <p:nvPicPr>
          <p:cNvPr id="3" name="Imagem 2" descr="Uma imagem contendo pessoa, parede, interior, homem&#10;&#10;Descrição gerada automaticamente">
            <a:extLst>
              <a:ext uri="{FF2B5EF4-FFF2-40B4-BE49-F238E27FC236}">
                <a16:creationId xmlns:a16="http://schemas.microsoft.com/office/drawing/2014/main" id="{A4081545-FE4B-4436-BC34-E1DC768219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340768"/>
            <a:ext cx="6581400" cy="5013176"/>
          </a:xfrm>
          <a:prstGeom prst="rect">
            <a:avLst/>
          </a:prstGeom>
        </p:spPr>
      </p:pic>
    </p:spTree>
    <p:extLst>
      <p:ext uri="{BB962C8B-B14F-4D97-AF65-F5344CB8AC3E}">
        <p14:creationId xmlns:p14="http://schemas.microsoft.com/office/powerpoint/2010/main" val="169389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340768"/>
            <a:ext cx="8229600" cy="4525963"/>
          </a:xfrm>
        </p:spPr>
        <p:txBody>
          <a:bodyPr/>
          <a:lstStyle/>
          <a:p>
            <a:pPr>
              <a:buNone/>
            </a:pPr>
            <a:endParaRPr lang="pt-BR" dirty="0"/>
          </a:p>
          <a:p>
            <a:pPr>
              <a:buNone/>
            </a:pPr>
            <a:endParaRPr lang="pt-BR" dirty="0"/>
          </a:p>
          <a:p>
            <a:pPr>
              <a:buNone/>
            </a:pPr>
            <a:endParaRPr lang="pt-BR" dirty="0"/>
          </a:p>
          <a:p>
            <a:pPr algn="ctr">
              <a:buNone/>
            </a:pPr>
            <a:r>
              <a:rPr lang="pt-BR" b="1" dirty="0">
                <a:latin typeface="Arial" panose="020B0604020202020204" pitchFamily="34" charset="0"/>
                <a:cs typeface="Arial" panose="020B0604020202020204" pitchFamily="34" charset="0"/>
              </a:rPr>
              <a:t>AÇÕES PROPOSTAS PARA O  </a:t>
            </a:r>
          </a:p>
          <a:p>
            <a:pPr algn="ctr">
              <a:buNone/>
            </a:pPr>
            <a:r>
              <a:rPr lang="pt-BR" b="1" dirty="0">
                <a:latin typeface="Arial" panose="020B0604020202020204" pitchFamily="34" charset="0"/>
                <a:cs typeface="Arial" panose="020B0604020202020204" pitchFamily="34" charset="0"/>
              </a:rPr>
              <a:t> 1º SEMESTRE DE 2019</a:t>
            </a:r>
          </a:p>
        </p:txBody>
      </p:sp>
      <p:pic>
        <p:nvPicPr>
          <p:cNvPr id="7" name="Imagem 6">
            <a:extLst>
              <a:ext uri="{FF2B5EF4-FFF2-40B4-BE49-F238E27FC236}">
                <a16:creationId xmlns:a16="http://schemas.microsoft.com/office/drawing/2014/main" id="{CFC9B021-9E0D-4A82-8B20-A33131D54646}"/>
              </a:ext>
            </a:extLst>
          </p:cNvPr>
          <p:cNvPicPr>
            <a:picLocks noChangeAspect="1"/>
          </p:cNvPicPr>
          <p:nvPr/>
        </p:nvPicPr>
        <p:blipFill>
          <a:blip r:embed="rId2"/>
          <a:stretch>
            <a:fillRect/>
          </a:stretch>
        </p:blipFill>
        <p:spPr>
          <a:xfrm>
            <a:off x="191345" y="250244"/>
            <a:ext cx="2160240" cy="729746"/>
          </a:xfrm>
          <a:prstGeom prst="rect">
            <a:avLst/>
          </a:prstGeom>
        </p:spPr>
      </p:pic>
      <p:sp>
        <p:nvSpPr>
          <p:cNvPr id="8" name="Retângulo 7">
            <a:extLst>
              <a:ext uri="{FF2B5EF4-FFF2-40B4-BE49-F238E27FC236}">
                <a16:creationId xmlns:a16="http://schemas.microsoft.com/office/drawing/2014/main" id="{4E7DB30F-9412-49FE-9B56-CAF726E4A47F}"/>
              </a:ext>
            </a:extLst>
          </p:cNvPr>
          <p:cNvSpPr/>
          <p:nvPr/>
        </p:nvSpPr>
        <p:spPr>
          <a:xfrm rot="20555774">
            <a:off x="2426073" y="248746"/>
            <a:ext cx="3319798" cy="707886"/>
          </a:xfrm>
          <a:prstGeom prst="rect">
            <a:avLst/>
          </a:prstGeom>
          <a:noFill/>
        </p:spPr>
        <p:txBody>
          <a:bodyPr wrap="square" lIns="91440" tIns="45720" rIns="91440" bIns="45720">
            <a:spAutoFit/>
          </a:bodyPr>
          <a:lstStyle/>
          <a:p>
            <a:pPr algn="ctr"/>
            <a:r>
              <a:rPr lang="pt-BR"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 Anos</a:t>
            </a:r>
          </a:p>
        </p:txBody>
      </p:sp>
    </p:spTree>
    <p:extLst>
      <p:ext uri="{BB962C8B-B14F-4D97-AF65-F5344CB8AC3E}">
        <p14:creationId xmlns:p14="http://schemas.microsoft.com/office/powerpoint/2010/main" val="140209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buNone/>
            </a:pPr>
            <a:endParaRPr lang="pt-BR" b="1" dirty="0">
              <a:solidFill>
                <a:schemeClr val="tx2">
                  <a:lumMod val="75000"/>
                </a:schemeClr>
              </a:solidFill>
            </a:endParaRPr>
          </a:p>
          <a:p>
            <a:pPr>
              <a:buNone/>
            </a:pPr>
            <a:endParaRPr lang="pt-BR" b="1" dirty="0">
              <a:solidFill>
                <a:schemeClr val="tx2">
                  <a:lumMod val="75000"/>
                </a:schemeClr>
              </a:solidFill>
            </a:endParaRPr>
          </a:p>
        </p:txBody>
      </p:sp>
      <p:sp>
        <p:nvSpPr>
          <p:cNvPr id="6" name="Retângulo 5"/>
          <p:cNvSpPr/>
          <p:nvPr/>
        </p:nvSpPr>
        <p:spPr>
          <a:xfrm>
            <a:off x="395536" y="1124744"/>
            <a:ext cx="8291264" cy="5632311"/>
          </a:xfrm>
          <a:prstGeom prst="rect">
            <a:avLst/>
          </a:prstGeom>
        </p:spPr>
        <p:txBody>
          <a:bodyPr wrap="square">
            <a:spAutoFit/>
          </a:bodyPr>
          <a:lstStyle/>
          <a:p>
            <a:r>
              <a:rPr lang="pt-BR" sz="2800" b="1" dirty="0">
                <a:latin typeface="Arial" panose="020B0604020202020204" pitchFamily="34" charset="0"/>
                <a:cs typeface="Arial" panose="020B0604020202020204" pitchFamily="34" charset="0"/>
              </a:rPr>
              <a:t>Proposta:</a:t>
            </a:r>
            <a:r>
              <a:rPr lang="pt-BR" sz="2800" dirty="0">
                <a:latin typeface="Arial" panose="020B0604020202020204" pitchFamily="34" charset="0"/>
                <a:cs typeface="Arial" panose="020B0604020202020204" pitchFamily="34" charset="0"/>
              </a:rPr>
              <a:t> Ações da Carta Paraná 2018</a:t>
            </a:r>
          </a:p>
          <a:p>
            <a:r>
              <a:rPr lang="pt-BR" sz="2800" dirty="0">
                <a:latin typeface="Arial" panose="020B0604020202020204" pitchFamily="34" charset="0"/>
                <a:cs typeface="Arial" panose="020B0604020202020204" pitchFamily="34" charset="0"/>
              </a:rPr>
              <a:t>Comitê Temático Acesso a Mercados:</a:t>
            </a:r>
          </a:p>
          <a:p>
            <a:endParaRPr lang="pt-BR" sz="2800" dirty="0">
              <a:latin typeface="Arial" panose="020B0604020202020204" pitchFamily="34" charset="0"/>
              <a:cs typeface="Arial" panose="020B0604020202020204" pitchFamily="34" charset="0"/>
            </a:endParaRPr>
          </a:p>
          <a:p>
            <a:r>
              <a:rPr lang="pt-BR" sz="2800" dirty="0">
                <a:latin typeface="Arial" panose="020B0604020202020204" pitchFamily="34" charset="0"/>
                <a:cs typeface="Arial" panose="020B0604020202020204" pitchFamily="34" charset="0"/>
              </a:rPr>
              <a:t>1) Adequar os editais à lei complementar 123/2006 e 147/2014, para aumentar a participação das micro e pequenas empresas nas compras públicas do estado.</a:t>
            </a:r>
          </a:p>
          <a:p>
            <a:endParaRPr lang="pt-BR" sz="2800" dirty="0">
              <a:latin typeface="Arial" panose="020B0604020202020204" pitchFamily="34" charset="0"/>
              <a:cs typeface="Arial" panose="020B0604020202020204" pitchFamily="34" charset="0"/>
            </a:endParaRPr>
          </a:p>
          <a:p>
            <a:r>
              <a:rPr lang="pt-BR" sz="2800" dirty="0">
                <a:latin typeface="Arial" panose="020B0604020202020204" pitchFamily="34" charset="0"/>
                <a:cs typeface="Arial" panose="020B0604020202020204" pitchFamily="34" charset="0"/>
              </a:rPr>
              <a:t>2) Padronizar o objeto de contratação dos termos de referência nos processos de compras públicas municipais por meio do GMS – Sistema de Gestão de Materiais e Serviços do Paraná.</a:t>
            </a:r>
          </a:p>
          <a:p>
            <a:endParaRPr lang="pt-BR" sz="2400" dirty="0">
              <a:latin typeface="Arial" panose="020B0604020202020204" pitchFamily="34" charset="0"/>
              <a:cs typeface="Arial" panose="020B0604020202020204" pitchFamily="34" charset="0"/>
            </a:endParaRPr>
          </a:p>
        </p:txBody>
      </p:sp>
      <p:pic>
        <p:nvPicPr>
          <p:cNvPr id="10" name="Imagem 9">
            <a:extLst>
              <a:ext uri="{FF2B5EF4-FFF2-40B4-BE49-F238E27FC236}">
                <a16:creationId xmlns:a16="http://schemas.microsoft.com/office/drawing/2014/main" id="{2565B32E-5350-4A9E-A983-6E8357DF30CA}"/>
              </a:ext>
            </a:extLst>
          </p:cNvPr>
          <p:cNvPicPr>
            <a:picLocks noChangeAspect="1"/>
          </p:cNvPicPr>
          <p:nvPr/>
        </p:nvPicPr>
        <p:blipFill>
          <a:blip r:embed="rId2"/>
          <a:stretch>
            <a:fillRect/>
          </a:stretch>
        </p:blipFill>
        <p:spPr>
          <a:xfrm>
            <a:off x="191345" y="250244"/>
            <a:ext cx="2160240" cy="729746"/>
          </a:xfrm>
          <a:prstGeom prst="rect">
            <a:avLst/>
          </a:prstGeom>
        </p:spPr>
      </p:pic>
      <p:sp>
        <p:nvSpPr>
          <p:cNvPr id="11" name="Retângulo 10">
            <a:extLst>
              <a:ext uri="{FF2B5EF4-FFF2-40B4-BE49-F238E27FC236}">
                <a16:creationId xmlns:a16="http://schemas.microsoft.com/office/drawing/2014/main" id="{44F70958-E957-4AF2-9BEA-762B0871A479}"/>
              </a:ext>
            </a:extLst>
          </p:cNvPr>
          <p:cNvSpPr/>
          <p:nvPr/>
        </p:nvSpPr>
        <p:spPr>
          <a:xfrm rot="20555774">
            <a:off x="2426073" y="248746"/>
            <a:ext cx="3319798" cy="707886"/>
          </a:xfrm>
          <a:prstGeom prst="rect">
            <a:avLst/>
          </a:prstGeom>
          <a:noFill/>
        </p:spPr>
        <p:txBody>
          <a:bodyPr wrap="square" lIns="91440" tIns="45720" rIns="91440" bIns="45720">
            <a:spAutoFit/>
          </a:bodyPr>
          <a:lstStyle/>
          <a:p>
            <a:pPr algn="ctr"/>
            <a:r>
              <a:rPr lang="pt-BR"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 Anos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buNone/>
            </a:pPr>
            <a:endParaRPr lang="pt-BR" b="1" dirty="0">
              <a:solidFill>
                <a:schemeClr val="tx2">
                  <a:lumMod val="75000"/>
                </a:schemeClr>
              </a:solidFill>
            </a:endParaRPr>
          </a:p>
          <a:p>
            <a:pPr>
              <a:buNone/>
            </a:pPr>
            <a:endParaRPr lang="pt-BR" b="1" dirty="0">
              <a:solidFill>
                <a:schemeClr val="tx2">
                  <a:lumMod val="75000"/>
                </a:schemeClr>
              </a:solidFill>
            </a:endParaRPr>
          </a:p>
        </p:txBody>
      </p:sp>
      <p:sp>
        <p:nvSpPr>
          <p:cNvPr id="6" name="Retângulo 5"/>
          <p:cNvSpPr/>
          <p:nvPr/>
        </p:nvSpPr>
        <p:spPr>
          <a:xfrm>
            <a:off x="395536" y="1271657"/>
            <a:ext cx="8291264" cy="5139869"/>
          </a:xfrm>
          <a:prstGeom prst="rect">
            <a:avLst/>
          </a:prstGeom>
        </p:spPr>
        <p:txBody>
          <a:bodyPr wrap="square">
            <a:spAutoFit/>
          </a:bodyPr>
          <a:lstStyle/>
          <a:p>
            <a:endParaRPr lang="pt-BR" sz="2400" b="1" dirty="0">
              <a:latin typeface="Arial" panose="020B0604020202020204" pitchFamily="34" charset="0"/>
              <a:cs typeface="Arial" panose="020B0604020202020204" pitchFamily="34" charset="0"/>
            </a:endParaRPr>
          </a:p>
          <a:p>
            <a:r>
              <a:rPr lang="pt-BR" sz="2800" dirty="0">
                <a:latin typeface="Arial" panose="020B0604020202020204" pitchFamily="34" charset="0"/>
                <a:cs typeface="Arial" panose="020B0604020202020204" pitchFamily="34" charset="0"/>
              </a:rPr>
              <a:t>3) Incentivar a utilização do site Compras Paraná, na divulgação das boas práticas em compras públicas.</a:t>
            </a:r>
          </a:p>
          <a:p>
            <a:endParaRPr lang="pt-BR" sz="2800" b="1" dirty="0">
              <a:latin typeface="Arial" panose="020B0604020202020204" pitchFamily="34" charset="0"/>
              <a:cs typeface="Arial" panose="020B0604020202020204" pitchFamily="34" charset="0"/>
            </a:endParaRPr>
          </a:p>
          <a:p>
            <a:r>
              <a:rPr lang="pt-BR" sz="2800" b="1" dirty="0">
                <a:latin typeface="Arial" panose="020B0604020202020204" pitchFamily="34" charset="0"/>
                <a:cs typeface="Arial" panose="020B0604020202020204" pitchFamily="34" charset="0"/>
              </a:rPr>
              <a:t>Proposta</a:t>
            </a:r>
            <a:r>
              <a:rPr lang="pt-BR" sz="2800" dirty="0">
                <a:latin typeface="Arial" panose="020B0604020202020204" pitchFamily="34" charset="0"/>
                <a:cs typeface="Arial" panose="020B0604020202020204" pitchFamily="34" charset="0"/>
              </a:rPr>
              <a:t>: Ações da Carta Paraná 2018</a:t>
            </a:r>
          </a:p>
          <a:p>
            <a:r>
              <a:rPr lang="pt-BR" sz="2800" dirty="0">
                <a:latin typeface="Arial" panose="020B0604020202020204" pitchFamily="34" charset="0"/>
                <a:cs typeface="Arial" panose="020B0604020202020204" pitchFamily="34" charset="0"/>
              </a:rPr>
              <a:t>Comitê Temático Investimento e Financiamento:</a:t>
            </a:r>
          </a:p>
          <a:p>
            <a:endParaRPr lang="pt-BR" sz="2800" dirty="0">
              <a:latin typeface="Arial" panose="020B0604020202020204" pitchFamily="34" charset="0"/>
              <a:cs typeface="Arial" panose="020B0604020202020204" pitchFamily="34" charset="0"/>
            </a:endParaRPr>
          </a:p>
          <a:p>
            <a:r>
              <a:rPr lang="pt-BR" sz="2800" dirty="0">
                <a:latin typeface="Arial" panose="020B0604020202020204" pitchFamily="34" charset="0"/>
                <a:cs typeface="Arial" panose="020B0604020202020204" pitchFamily="34" charset="0"/>
              </a:rPr>
              <a:t>4) Ampliar a parceria das Sociedade de Garantia de Crédito com Instituições Financeiras, Prefeituras e Associações.</a:t>
            </a:r>
          </a:p>
          <a:p>
            <a:endParaRPr lang="pt-BR" sz="2400" dirty="0">
              <a:latin typeface="Arial" panose="020B0604020202020204" pitchFamily="34" charset="0"/>
              <a:cs typeface="Arial" panose="020B0604020202020204" pitchFamily="34" charset="0"/>
            </a:endParaRPr>
          </a:p>
        </p:txBody>
      </p:sp>
      <p:pic>
        <p:nvPicPr>
          <p:cNvPr id="10" name="Imagem 9">
            <a:extLst>
              <a:ext uri="{FF2B5EF4-FFF2-40B4-BE49-F238E27FC236}">
                <a16:creationId xmlns:a16="http://schemas.microsoft.com/office/drawing/2014/main" id="{2565B32E-5350-4A9E-A983-6E8357DF30CA}"/>
              </a:ext>
            </a:extLst>
          </p:cNvPr>
          <p:cNvPicPr>
            <a:picLocks noChangeAspect="1"/>
          </p:cNvPicPr>
          <p:nvPr/>
        </p:nvPicPr>
        <p:blipFill>
          <a:blip r:embed="rId2"/>
          <a:stretch>
            <a:fillRect/>
          </a:stretch>
        </p:blipFill>
        <p:spPr>
          <a:xfrm>
            <a:off x="191345" y="250244"/>
            <a:ext cx="2160240" cy="729746"/>
          </a:xfrm>
          <a:prstGeom prst="rect">
            <a:avLst/>
          </a:prstGeom>
        </p:spPr>
      </p:pic>
      <p:sp>
        <p:nvSpPr>
          <p:cNvPr id="11" name="Retângulo 10">
            <a:extLst>
              <a:ext uri="{FF2B5EF4-FFF2-40B4-BE49-F238E27FC236}">
                <a16:creationId xmlns:a16="http://schemas.microsoft.com/office/drawing/2014/main" id="{44F70958-E957-4AF2-9BEA-762B0871A479}"/>
              </a:ext>
            </a:extLst>
          </p:cNvPr>
          <p:cNvSpPr/>
          <p:nvPr/>
        </p:nvSpPr>
        <p:spPr>
          <a:xfrm rot="20555774">
            <a:off x="2426073" y="248746"/>
            <a:ext cx="3319798" cy="707886"/>
          </a:xfrm>
          <a:prstGeom prst="rect">
            <a:avLst/>
          </a:prstGeom>
          <a:noFill/>
        </p:spPr>
        <p:txBody>
          <a:bodyPr wrap="square" lIns="91440" tIns="45720" rIns="91440" bIns="45720">
            <a:spAutoFit/>
          </a:bodyPr>
          <a:lstStyle/>
          <a:p>
            <a:pPr algn="ctr"/>
            <a:r>
              <a:rPr lang="pt-BR"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 Anos</a:t>
            </a:r>
          </a:p>
        </p:txBody>
      </p:sp>
    </p:spTree>
    <p:extLst>
      <p:ext uri="{BB962C8B-B14F-4D97-AF65-F5344CB8AC3E}">
        <p14:creationId xmlns:p14="http://schemas.microsoft.com/office/powerpoint/2010/main" val="2715123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buNone/>
            </a:pPr>
            <a:endParaRPr lang="pt-BR" b="1" dirty="0">
              <a:solidFill>
                <a:schemeClr val="tx2">
                  <a:lumMod val="75000"/>
                </a:schemeClr>
              </a:solidFill>
            </a:endParaRPr>
          </a:p>
          <a:p>
            <a:pPr>
              <a:buNone/>
            </a:pPr>
            <a:endParaRPr lang="pt-BR" b="1" dirty="0">
              <a:solidFill>
                <a:schemeClr val="tx2">
                  <a:lumMod val="75000"/>
                </a:schemeClr>
              </a:solidFill>
            </a:endParaRPr>
          </a:p>
        </p:txBody>
      </p:sp>
      <p:sp>
        <p:nvSpPr>
          <p:cNvPr id="6" name="Retângulo 5"/>
          <p:cNvSpPr/>
          <p:nvPr/>
        </p:nvSpPr>
        <p:spPr>
          <a:xfrm>
            <a:off x="441434" y="1315495"/>
            <a:ext cx="8291264" cy="4770537"/>
          </a:xfrm>
          <a:prstGeom prst="rect">
            <a:avLst/>
          </a:prstGeom>
        </p:spPr>
        <p:txBody>
          <a:bodyPr wrap="square">
            <a:spAutoFit/>
          </a:bodyPr>
          <a:lstStyle/>
          <a:p>
            <a:endParaRPr lang="pt-BR" sz="2400" dirty="0">
              <a:latin typeface="Arial" panose="020B0604020202020204" pitchFamily="34" charset="0"/>
              <a:cs typeface="Arial" panose="020B0604020202020204" pitchFamily="34" charset="0"/>
            </a:endParaRPr>
          </a:p>
          <a:p>
            <a:r>
              <a:rPr lang="pt-BR" sz="2800" dirty="0">
                <a:latin typeface="Arial" panose="020B0604020202020204" pitchFamily="34" charset="0"/>
                <a:cs typeface="Arial" panose="020B0604020202020204" pitchFamily="34" charset="0"/>
              </a:rPr>
              <a:t>5) Regulamentar o Fundo de Aval Garantidor das Microempresas e Empresas de Pequeno Porte do Paraná – FAG/PR (Lei 19478), Fundo de Capital de Risco do Estado do Paraná – FCR/PR (Lei 19479) e o Fundo de Inovação das Microempresas e Empresas de Pequeno Porte do Paraná – FIME/PR (Lei 19480) – JÁ REGULAMENTADO</a:t>
            </a:r>
          </a:p>
          <a:p>
            <a:r>
              <a:rPr lang="pt-BR" sz="2800" dirty="0">
                <a:latin typeface="Arial" panose="020B0604020202020204" pitchFamily="34" charset="0"/>
                <a:cs typeface="Arial" panose="020B0604020202020204" pitchFamily="34" charset="0"/>
              </a:rPr>
              <a:t> </a:t>
            </a:r>
          </a:p>
          <a:p>
            <a:r>
              <a:rPr lang="pt-BR" sz="2800" dirty="0">
                <a:latin typeface="Arial" panose="020B0604020202020204" pitchFamily="34" charset="0"/>
                <a:cs typeface="Arial" panose="020B0604020202020204" pitchFamily="34" charset="0"/>
              </a:rPr>
              <a:t>6) Ampliar a política de microcrédito da Fomento Paraná.</a:t>
            </a:r>
          </a:p>
        </p:txBody>
      </p:sp>
      <p:pic>
        <p:nvPicPr>
          <p:cNvPr id="10" name="Imagem 9">
            <a:extLst>
              <a:ext uri="{FF2B5EF4-FFF2-40B4-BE49-F238E27FC236}">
                <a16:creationId xmlns:a16="http://schemas.microsoft.com/office/drawing/2014/main" id="{2565B32E-5350-4A9E-A983-6E8357DF30CA}"/>
              </a:ext>
            </a:extLst>
          </p:cNvPr>
          <p:cNvPicPr>
            <a:picLocks noChangeAspect="1"/>
          </p:cNvPicPr>
          <p:nvPr/>
        </p:nvPicPr>
        <p:blipFill>
          <a:blip r:embed="rId2"/>
          <a:stretch>
            <a:fillRect/>
          </a:stretch>
        </p:blipFill>
        <p:spPr>
          <a:xfrm>
            <a:off x="191345" y="250244"/>
            <a:ext cx="2160240" cy="729746"/>
          </a:xfrm>
          <a:prstGeom prst="rect">
            <a:avLst/>
          </a:prstGeom>
        </p:spPr>
      </p:pic>
      <p:sp>
        <p:nvSpPr>
          <p:cNvPr id="11" name="Retângulo 10">
            <a:extLst>
              <a:ext uri="{FF2B5EF4-FFF2-40B4-BE49-F238E27FC236}">
                <a16:creationId xmlns:a16="http://schemas.microsoft.com/office/drawing/2014/main" id="{44F70958-E957-4AF2-9BEA-762B0871A479}"/>
              </a:ext>
            </a:extLst>
          </p:cNvPr>
          <p:cNvSpPr/>
          <p:nvPr/>
        </p:nvSpPr>
        <p:spPr>
          <a:xfrm rot="20555774">
            <a:off x="2426073" y="248746"/>
            <a:ext cx="3319798" cy="707886"/>
          </a:xfrm>
          <a:prstGeom prst="rect">
            <a:avLst/>
          </a:prstGeom>
          <a:noFill/>
        </p:spPr>
        <p:txBody>
          <a:bodyPr wrap="square" lIns="91440" tIns="45720" rIns="91440" bIns="45720">
            <a:spAutoFit/>
          </a:bodyPr>
          <a:lstStyle/>
          <a:p>
            <a:pPr algn="ctr"/>
            <a:r>
              <a:rPr lang="pt-BR"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 Anos</a:t>
            </a:r>
          </a:p>
        </p:txBody>
      </p:sp>
    </p:spTree>
    <p:extLst>
      <p:ext uri="{BB962C8B-B14F-4D97-AF65-F5344CB8AC3E}">
        <p14:creationId xmlns:p14="http://schemas.microsoft.com/office/powerpoint/2010/main" val="396238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buNone/>
            </a:pPr>
            <a:endParaRPr lang="pt-BR" b="1" dirty="0">
              <a:solidFill>
                <a:schemeClr val="tx2">
                  <a:lumMod val="75000"/>
                </a:schemeClr>
              </a:solidFill>
            </a:endParaRPr>
          </a:p>
          <a:p>
            <a:pPr>
              <a:buNone/>
            </a:pPr>
            <a:endParaRPr lang="pt-BR" b="1" dirty="0">
              <a:solidFill>
                <a:schemeClr val="tx2">
                  <a:lumMod val="75000"/>
                </a:schemeClr>
              </a:solidFill>
            </a:endParaRPr>
          </a:p>
        </p:txBody>
      </p:sp>
      <p:sp>
        <p:nvSpPr>
          <p:cNvPr id="6" name="Retângulo 5"/>
          <p:cNvSpPr/>
          <p:nvPr/>
        </p:nvSpPr>
        <p:spPr>
          <a:xfrm>
            <a:off x="323528" y="1334373"/>
            <a:ext cx="8568952" cy="4832092"/>
          </a:xfrm>
          <a:prstGeom prst="rect">
            <a:avLst/>
          </a:prstGeom>
        </p:spPr>
        <p:txBody>
          <a:bodyPr wrap="square">
            <a:spAutoFit/>
          </a:bodyPr>
          <a:lstStyle/>
          <a:p>
            <a:endParaRPr lang="pt-BR" sz="2800" b="1" dirty="0">
              <a:latin typeface="Arial" panose="020B0604020202020204" pitchFamily="34" charset="0"/>
              <a:cs typeface="Arial" panose="020B0604020202020204" pitchFamily="34" charset="0"/>
            </a:endParaRPr>
          </a:p>
          <a:p>
            <a:r>
              <a:rPr lang="pt-BR" sz="2800" b="1" dirty="0">
                <a:latin typeface="Arial" panose="020B0604020202020204" pitchFamily="34" charset="0"/>
                <a:cs typeface="Arial" panose="020B0604020202020204" pitchFamily="34" charset="0"/>
              </a:rPr>
              <a:t>Proposta</a:t>
            </a:r>
            <a:r>
              <a:rPr lang="pt-BR" sz="2800" dirty="0">
                <a:latin typeface="Arial" panose="020B0604020202020204" pitchFamily="34" charset="0"/>
                <a:cs typeface="Arial" panose="020B0604020202020204" pitchFamily="34" charset="0"/>
              </a:rPr>
              <a:t>: Ações da Carta Paraná 2018</a:t>
            </a:r>
          </a:p>
          <a:p>
            <a:r>
              <a:rPr lang="pt-BR" sz="2800" dirty="0">
                <a:latin typeface="Arial" panose="020B0604020202020204" pitchFamily="34" charset="0"/>
                <a:cs typeface="Arial" panose="020B0604020202020204" pitchFamily="34" charset="0"/>
              </a:rPr>
              <a:t>Comitê Temático Tecnologia e Inovação:</a:t>
            </a:r>
          </a:p>
          <a:p>
            <a:endParaRPr lang="pt-BR" sz="2800" dirty="0">
              <a:latin typeface="Arial" panose="020B0604020202020204" pitchFamily="34" charset="0"/>
              <a:cs typeface="Arial" panose="020B0604020202020204" pitchFamily="34" charset="0"/>
            </a:endParaRPr>
          </a:p>
          <a:p>
            <a:r>
              <a:rPr lang="pt-BR" sz="2800" dirty="0">
                <a:latin typeface="Arial" panose="020B0604020202020204" pitchFamily="34" charset="0"/>
                <a:cs typeface="Arial" panose="020B0604020202020204" pitchFamily="34" charset="0"/>
              </a:rPr>
              <a:t>7) Implementar nos municípios programas que favoreçam o estreitamento das relações Universidades / Instituição de Ciência e Tecnologia - Empresas fortalecendo o tripé educação -fomento - inovação.</a:t>
            </a:r>
          </a:p>
          <a:p>
            <a:r>
              <a:rPr lang="pt-BR" sz="2800" dirty="0">
                <a:latin typeface="Arial" panose="020B0604020202020204" pitchFamily="34" charset="0"/>
                <a:cs typeface="Arial" panose="020B0604020202020204" pitchFamily="34" charset="0"/>
              </a:rPr>
              <a:t> </a:t>
            </a:r>
          </a:p>
          <a:p>
            <a:endParaRPr lang="pt-BR" sz="2800" dirty="0">
              <a:latin typeface="Arial" panose="020B0604020202020204" pitchFamily="34" charset="0"/>
              <a:cs typeface="Arial" panose="020B0604020202020204" pitchFamily="34" charset="0"/>
            </a:endParaRPr>
          </a:p>
        </p:txBody>
      </p:sp>
      <p:pic>
        <p:nvPicPr>
          <p:cNvPr id="10" name="Imagem 9">
            <a:extLst>
              <a:ext uri="{FF2B5EF4-FFF2-40B4-BE49-F238E27FC236}">
                <a16:creationId xmlns:a16="http://schemas.microsoft.com/office/drawing/2014/main" id="{2565B32E-5350-4A9E-A983-6E8357DF30CA}"/>
              </a:ext>
            </a:extLst>
          </p:cNvPr>
          <p:cNvPicPr>
            <a:picLocks noChangeAspect="1"/>
          </p:cNvPicPr>
          <p:nvPr/>
        </p:nvPicPr>
        <p:blipFill>
          <a:blip r:embed="rId2"/>
          <a:stretch>
            <a:fillRect/>
          </a:stretch>
        </p:blipFill>
        <p:spPr>
          <a:xfrm>
            <a:off x="191345" y="250244"/>
            <a:ext cx="2160240" cy="729746"/>
          </a:xfrm>
          <a:prstGeom prst="rect">
            <a:avLst/>
          </a:prstGeom>
        </p:spPr>
      </p:pic>
      <p:sp>
        <p:nvSpPr>
          <p:cNvPr id="11" name="Retângulo 10">
            <a:extLst>
              <a:ext uri="{FF2B5EF4-FFF2-40B4-BE49-F238E27FC236}">
                <a16:creationId xmlns:a16="http://schemas.microsoft.com/office/drawing/2014/main" id="{44F70958-E957-4AF2-9BEA-762B0871A479}"/>
              </a:ext>
            </a:extLst>
          </p:cNvPr>
          <p:cNvSpPr/>
          <p:nvPr/>
        </p:nvSpPr>
        <p:spPr>
          <a:xfrm rot="20555774">
            <a:off x="2426073" y="248746"/>
            <a:ext cx="3319798" cy="707886"/>
          </a:xfrm>
          <a:prstGeom prst="rect">
            <a:avLst/>
          </a:prstGeom>
          <a:noFill/>
        </p:spPr>
        <p:txBody>
          <a:bodyPr wrap="square" lIns="91440" tIns="45720" rIns="91440" bIns="45720">
            <a:spAutoFit/>
          </a:bodyPr>
          <a:lstStyle/>
          <a:p>
            <a:pPr algn="ctr"/>
            <a:r>
              <a:rPr lang="pt-BR"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 Anos</a:t>
            </a:r>
          </a:p>
        </p:txBody>
      </p:sp>
    </p:spTree>
    <p:extLst>
      <p:ext uri="{BB962C8B-B14F-4D97-AF65-F5344CB8AC3E}">
        <p14:creationId xmlns:p14="http://schemas.microsoft.com/office/powerpoint/2010/main" val="4120813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buNone/>
            </a:pPr>
            <a:endParaRPr lang="pt-BR" b="1" dirty="0">
              <a:solidFill>
                <a:schemeClr val="tx2">
                  <a:lumMod val="75000"/>
                </a:schemeClr>
              </a:solidFill>
            </a:endParaRPr>
          </a:p>
          <a:p>
            <a:pPr>
              <a:buNone/>
            </a:pPr>
            <a:endParaRPr lang="pt-BR" b="1" dirty="0">
              <a:solidFill>
                <a:schemeClr val="tx2">
                  <a:lumMod val="75000"/>
                </a:schemeClr>
              </a:solidFill>
            </a:endParaRPr>
          </a:p>
        </p:txBody>
      </p:sp>
      <p:sp>
        <p:nvSpPr>
          <p:cNvPr id="6" name="Retângulo 5"/>
          <p:cNvSpPr/>
          <p:nvPr/>
        </p:nvSpPr>
        <p:spPr>
          <a:xfrm>
            <a:off x="323528" y="1334373"/>
            <a:ext cx="8568952" cy="4739759"/>
          </a:xfrm>
          <a:prstGeom prst="rect">
            <a:avLst/>
          </a:prstGeom>
        </p:spPr>
        <p:txBody>
          <a:bodyPr wrap="square">
            <a:spAutoFit/>
          </a:bodyPr>
          <a:lstStyle/>
          <a:p>
            <a:r>
              <a:rPr lang="pt-BR" sz="22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a:p>
            <a:endParaRPr lang="pt-BR" sz="2800" dirty="0">
              <a:latin typeface="Arial" panose="020B0604020202020204" pitchFamily="34" charset="0"/>
              <a:cs typeface="Arial" panose="020B0604020202020204" pitchFamily="34" charset="0"/>
            </a:endParaRPr>
          </a:p>
          <a:p>
            <a:r>
              <a:rPr lang="pt-BR" sz="2800" dirty="0">
                <a:latin typeface="Arial" panose="020B0604020202020204" pitchFamily="34" charset="0"/>
                <a:cs typeface="Arial" panose="020B0604020202020204" pitchFamily="34" charset="0"/>
              </a:rPr>
              <a:t>8) Estabelecer um amplo programa de capacitação / formação das micro e pequenas empresas e municípios, tais como: gestão da inovação, marco legal, fomento, elaboração de projetos e captação de recursos públicos e privados para inovação.</a:t>
            </a:r>
          </a:p>
          <a:p>
            <a:r>
              <a:rPr lang="pt-BR" sz="2800" dirty="0">
                <a:latin typeface="Arial" panose="020B0604020202020204" pitchFamily="34" charset="0"/>
                <a:cs typeface="Arial" panose="020B0604020202020204" pitchFamily="34" charset="0"/>
              </a:rPr>
              <a:t> </a:t>
            </a:r>
          </a:p>
          <a:p>
            <a:r>
              <a:rPr lang="pt-BR" sz="2800" dirty="0">
                <a:latin typeface="Arial" panose="020B0604020202020204" pitchFamily="34" charset="0"/>
                <a:cs typeface="Arial" panose="020B0604020202020204" pitchFamily="34" charset="0"/>
              </a:rPr>
              <a:t>9) Criar uma rede de pesquisa com ênfase nas vocações e potencialidades do território.</a:t>
            </a:r>
          </a:p>
          <a:p>
            <a:endParaRPr lang="pt-BR" sz="2800" dirty="0">
              <a:latin typeface="Arial" panose="020B0604020202020204" pitchFamily="34" charset="0"/>
              <a:cs typeface="Arial" panose="020B0604020202020204" pitchFamily="34" charset="0"/>
            </a:endParaRPr>
          </a:p>
        </p:txBody>
      </p:sp>
      <p:pic>
        <p:nvPicPr>
          <p:cNvPr id="10" name="Imagem 9">
            <a:extLst>
              <a:ext uri="{FF2B5EF4-FFF2-40B4-BE49-F238E27FC236}">
                <a16:creationId xmlns:a16="http://schemas.microsoft.com/office/drawing/2014/main" id="{2565B32E-5350-4A9E-A983-6E8357DF30CA}"/>
              </a:ext>
            </a:extLst>
          </p:cNvPr>
          <p:cNvPicPr>
            <a:picLocks noChangeAspect="1"/>
          </p:cNvPicPr>
          <p:nvPr/>
        </p:nvPicPr>
        <p:blipFill>
          <a:blip r:embed="rId2"/>
          <a:stretch>
            <a:fillRect/>
          </a:stretch>
        </p:blipFill>
        <p:spPr>
          <a:xfrm>
            <a:off x="191345" y="250244"/>
            <a:ext cx="2160240" cy="729746"/>
          </a:xfrm>
          <a:prstGeom prst="rect">
            <a:avLst/>
          </a:prstGeom>
        </p:spPr>
      </p:pic>
      <p:sp>
        <p:nvSpPr>
          <p:cNvPr id="11" name="Retângulo 10">
            <a:extLst>
              <a:ext uri="{FF2B5EF4-FFF2-40B4-BE49-F238E27FC236}">
                <a16:creationId xmlns:a16="http://schemas.microsoft.com/office/drawing/2014/main" id="{44F70958-E957-4AF2-9BEA-762B0871A479}"/>
              </a:ext>
            </a:extLst>
          </p:cNvPr>
          <p:cNvSpPr/>
          <p:nvPr/>
        </p:nvSpPr>
        <p:spPr>
          <a:xfrm rot="20555774">
            <a:off x="2426073" y="248746"/>
            <a:ext cx="3319798" cy="707886"/>
          </a:xfrm>
          <a:prstGeom prst="rect">
            <a:avLst/>
          </a:prstGeom>
          <a:noFill/>
        </p:spPr>
        <p:txBody>
          <a:bodyPr wrap="square" lIns="91440" tIns="45720" rIns="91440" bIns="45720">
            <a:spAutoFit/>
          </a:bodyPr>
          <a:lstStyle/>
          <a:p>
            <a:pPr algn="ctr"/>
            <a:r>
              <a:rPr lang="pt-BR"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 Anos</a:t>
            </a:r>
          </a:p>
        </p:txBody>
      </p:sp>
    </p:spTree>
    <p:extLst>
      <p:ext uri="{BB962C8B-B14F-4D97-AF65-F5344CB8AC3E}">
        <p14:creationId xmlns:p14="http://schemas.microsoft.com/office/powerpoint/2010/main" val="2858446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buNone/>
            </a:pPr>
            <a:endParaRPr lang="pt-BR" b="1" dirty="0">
              <a:solidFill>
                <a:schemeClr val="tx2">
                  <a:lumMod val="75000"/>
                </a:schemeClr>
              </a:solidFill>
            </a:endParaRPr>
          </a:p>
          <a:p>
            <a:pPr>
              <a:buNone/>
            </a:pPr>
            <a:endParaRPr lang="pt-BR" b="1" dirty="0">
              <a:solidFill>
                <a:schemeClr val="tx2">
                  <a:lumMod val="75000"/>
                </a:schemeClr>
              </a:solidFill>
            </a:endParaRPr>
          </a:p>
        </p:txBody>
      </p:sp>
      <p:sp>
        <p:nvSpPr>
          <p:cNvPr id="6" name="Retângulo 5"/>
          <p:cNvSpPr/>
          <p:nvPr/>
        </p:nvSpPr>
        <p:spPr>
          <a:xfrm>
            <a:off x="395536" y="1196752"/>
            <a:ext cx="8291264" cy="5693866"/>
          </a:xfrm>
          <a:prstGeom prst="rect">
            <a:avLst/>
          </a:prstGeom>
        </p:spPr>
        <p:txBody>
          <a:bodyPr wrap="square">
            <a:spAutoFit/>
          </a:bodyPr>
          <a:lstStyle/>
          <a:p>
            <a:r>
              <a:rPr lang="pt-BR" sz="2800" b="1" dirty="0">
                <a:latin typeface="Arial" panose="020B0604020202020204" pitchFamily="34" charset="0"/>
                <a:cs typeface="Arial" panose="020B0604020202020204" pitchFamily="34" charset="0"/>
              </a:rPr>
              <a:t>Proposta</a:t>
            </a:r>
            <a:r>
              <a:rPr lang="pt-BR" sz="2800" dirty="0">
                <a:latin typeface="Arial" panose="020B0604020202020204" pitchFamily="34" charset="0"/>
                <a:cs typeface="Arial" panose="020B0604020202020204" pitchFamily="34" charset="0"/>
              </a:rPr>
              <a:t>: Ações da Carta Paraná 2018</a:t>
            </a:r>
          </a:p>
          <a:p>
            <a:r>
              <a:rPr lang="pt-BR" sz="2800" dirty="0">
                <a:latin typeface="Arial" panose="020B0604020202020204" pitchFamily="34" charset="0"/>
                <a:cs typeface="Arial" panose="020B0604020202020204" pitchFamily="34" charset="0"/>
              </a:rPr>
              <a:t>Comitê Temático Racionalização Legal e Burocrática:</a:t>
            </a:r>
          </a:p>
          <a:p>
            <a:endParaRPr lang="pt-BR" sz="2800" dirty="0">
              <a:latin typeface="Arial" panose="020B0604020202020204" pitchFamily="34" charset="0"/>
              <a:cs typeface="Arial" panose="020B0604020202020204" pitchFamily="34" charset="0"/>
            </a:endParaRPr>
          </a:p>
          <a:p>
            <a:r>
              <a:rPr lang="pt-BR" sz="2800" dirty="0">
                <a:latin typeface="Arial" panose="020B0604020202020204" pitchFamily="34" charset="0"/>
                <a:cs typeface="Arial" panose="020B0604020202020204" pitchFamily="34" charset="0"/>
              </a:rPr>
              <a:t>10) Simplificar o processo de abertura, alteração e baixa de empresas nos órgãos licenciadores estaduais, adequando à Lei Complementar Federal 123/06 e Lei Complementar Estadual 163/13: Junta Comercial do Paraná, Vigilância Sanitária do Paraná, Corpo de Bombeiros, Prefeituras, Instituto Ambiental do Paraná, Receita Estadual e Receita Federal;</a:t>
            </a:r>
          </a:p>
          <a:p>
            <a:r>
              <a:rPr lang="pt-BR" sz="2800" dirty="0">
                <a:latin typeface="Arial" panose="020B0604020202020204" pitchFamily="34" charset="0"/>
                <a:cs typeface="Arial" panose="020B0604020202020204" pitchFamily="34" charset="0"/>
              </a:rPr>
              <a:t> </a:t>
            </a:r>
          </a:p>
        </p:txBody>
      </p:sp>
      <p:pic>
        <p:nvPicPr>
          <p:cNvPr id="10" name="Imagem 9">
            <a:extLst>
              <a:ext uri="{FF2B5EF4-FFF2-40B4-BE49-F238E27FC236}">
                <a16:creationId xmlns:a16="http://schemas.microsoft.com/office/drawing/2014/main" id="{2565B32E-5350-4A9E-A983-6E8357DF30CA}"/>
              </a:ext>
            </a:extLst>
          </p:cNvPr>
          <p:cNvPicPr>
            <a:picLocks noChangeAspect="1"/>
          </p:cNvPicPr>
          <p:nvPr/>
        </p:nvPicPr>
        <p:blipFill>
          <a:blip r:embed="rId2"/>
          <a:stretch>
            <a:fillRect/>
          </a:stretch>
        </p:blipFill>
        <p:spPr>
          <a:xfrm>
            <a:off x="191345" y="250244"/>
            <a:ext cx="2160240" cy="729746"/>
          </a:xfrm>
          <a:prstGeom prst="rect">
            <a:avLst/>
          </a:prstGeom>
        </p:spPr>
      </p:pic>
      <p:sp>
        <p:nvSpPr>
          <p:cNvPr id="11" name="Retângulo 10">
            <a:extLst>
              <a:ext uri="{FF2B5EF4-FFF2-40B4-BE49-F238E27FC236}">
                <a16:creationId xmlns:a16="http://schemas.microsoft.com/office/drawing/2014/main" id="{44F70958-E957-4AF2-9BEA-762B0871A479}"/>
              </a:ext>
            </a:extLst>
          </p:cNvPr>
          <p:cNvSpPr/>
          <p:nvPr/>
        </p:nvSpPr>
        <p:spPr>
          <a:xfrm rot="20555774">
            <a:off x="2426073" y="248746"/>
            <a:ext cx="3319798" cy="707886"/>
          </a:xfrm>
          <a:prstGeom prst="rect">
            <a:avLst/>
          </a:prstGeom>
          <a:noFill/>
        </p:spPr>
        <p:txBody>
          <a:bodyPr wrap="square" lIns="91440" tIns="45720" rIns="91440" bIns="45720">
            <a:spAutoFit/>
          </a:bodyPr>
          <a:lstStyle/>
          <a:p>
            <a:pPr algn="ctr"/>
            <a:r>
              <a:rPr lang="pt-BR"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 Anos</a:t>
            </a:r>
          </a:p>
        </p:txBody>
      </p:sp>
    </p:spTree>
    <p:extLst>
      <p:ext uri="{BB962C8B-B14F-4D97-AF65-F5344CB8AC3E}">
        <p14:creationId xmlns:p14="http://schemas.microsoft.com/office/powerpoint/2010/main" val="3921212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buNone/>
            </a:pPr>
            <a:endParaRPr lang="pt-BR" b="1" dirty="0">
              <a:solidFill>
                <a:schemeClr val="tx2">
                  <a:lumMod val="75000"/>
                </a:schemeClr>
              </a:solidFill>
            </a:endParaRPr>
          </a:p>
          <a:p>
            <a:pPr>
              <a:buNone/>
            </a:pPr>
            <a:endParaRPr lang="pt-BR" b="1" dirty="0">
              <a:solidFill>
                <a:schemeClr val="tx2">
                  <a:lumMod val="75000"/>
                </a:schemeClr>
              </a:solidFill>
            </a:endParaRPr>
          </a:p>
        </p:txBody>
      </p:sp>
      <p:sp>
        <p:nvSpPr>
          <p:cNvPr id="6" name="Retângulo 5"/>
          <p:cNvSpPr/>
          <p:nvPr/>
        </p:nvSpPr>
        <p:spPr>
          <a:xfrm>
            <a:off x="395536" y="1196752"/>
            <a:ext cx="8291264" cy="4708981"/>
          </a:xfrm>
          <a:prstGeom prst="rect">
            <a:avLst/>
          </a:prstGeom>
        </p:spPr>
        <p:txBody>
          <a:bodyPr wrap="square">
            <a:spAutoFit/>
          </a:bodyPr>
          <a:lstStyle/>
          <a:p>
            <a:endParaRPr lang="pt-BR" sz="2000" dirty="0">
              <a:latin typeface="Arial" panose="020B0604020202020204" pitchFamily="34" charset="0"/>
              <a:cs typeface="Arial" panose="020B0604020202020204" pitchFamily="34" charset="0"/>
            </a:endParaRPr>
          </a:p>
          <a:p>
            <a:r>
              <a:rPr lang="pt-BR" sz="2800" dirty="0">
                <a:latin typeface="Arial" panose="020B0604020202020204" pitchFamily="34" charset="0"/>
                <a:cs typeface="Arial" panose="020B0604020202020204" pitchFamily="34" charset="0"/>
              </a:rPr>
              <a:t>11) Apoiar municípios para aprimorar os atendimentos realizados na Sala do Empreendedor, estabelecendo termos de parceria visando promover programas de capacitação, oferta de linhas de créditos estaduais, apoio ao associativismo, entre outros.</a:t>
            </a:r>
          </a:p>
          <a:p>
            <a:r>
              <a:rPr lang="pt-BR" sz="2800" dirty="0">
                <a:latin typeface="Arial" panose="020B0604020202020204" pitchFamily="34" charset="0"/>
                <a:cs typeface="Arial" panose="020B0604020202020204" pitchFamily="34" charset="0"/>
              </a:rPr>
              <a:t> </a:t>
            </a:r>
          </a:p>
          <a:p>
            <a:r>
              <a:rPr lang="pt-BR" sz="2800" dirty="0">
                <a:latin typeface="Arial" panose="020B0604020202020204" pitchFamily="34" charset="0"/>
                <a:cs typeface="Arial" panose="020B0604020202020204" pitchFamily="34" charset="0"/>
              </a:rPr>
              <a:t>12) Incluir no sistema integrador a renovação online das licenças previas (Saúde, Meio Ambiente etc.) via Empresa Fácil</a:t>
            </a:r>
          </a:p>
        </p:txBody>
      </p:sp>
      <p:pic>
        <p:nvPicPr>
          <p:cNvPr id="10" name="Imagem 9">
            <a:extLst>
              <a:ext uri="{FF2B5EF4-FFF2-40B4-BE49-F238E27FC236}">
                <a16:creationId xmlns:a16="http://schemas.microsoft.com/office/drawing/2014/main" id="{2565B32E-5350-4A9E-A983-6E8357DF30CA}"/>
              </a:ext>
            </a:extLst>
          </p:cNvPr>
          <p:cNvPicPr>
            <a:picLocks noChangeAspect="1"/>
          </p:cNvPicPr>
          <p:nvPr/>
        </p:nvPicPr>
        <p:blipFill>
          <a:blip r:embed="rId2"/>
          <a:stretch>
            <a:fillRect/>
          </a:stretch>
        </p:blipFill>
        <p:spPr>
          <a:xfrm>
            <a:off x="191345" y="250244"/>
            <a:ext cx="2160240" cy="729746"/>
          </a:xfrm>
          <a:prstGeom prst="rect">
            <a:avLst/>
          </a:prstGeom>
        </p:spPr>
      </p:pic>
      <p:sp>
        <p:nvSpPr>
          <p:cNvPr id="11" name="Retângulo 10">
            <a:extLst>
              <a:ext uri="{FF2B5EF4-FFF2-40B4-BE49-F238E27FC236}">
                <a16:creationId xmlns:a16="http://schemas.microsoft.com/office/drawing/2014/main" id="{44F70958-E957-4AF2-9BEA-762B0871A479}"/>
              </a:ext>
            </a:extLst>
          </p:cNvPr>
          <p:cNvSpPr/>
          <p:nvPr/>
        </p:nvSpPr>
        <p:spPr>
          <a:xfrm rot="20555774">
            <a:off x="2426073" y="248746"/>
            <a:ext cx="3319798" cy="707886"/>
          </a:xfrm>
          <a:prstGeom prst="rect">
            <a:avLst/>
          </a:prstGeom>
          <a:noFill/>
        </p:spPr>
        <p:txBody>
          <a:bodyPr wrap="square" lIns="91440" tIns="45720" rIns="91440" bIns="45720">
            <a:spAutoFit/>
          </a:bodyPr>
          <a:lstStyle/>
          <a:p>
            <a:pPr algn="ctr"/>
            <a:r>
              <a:rPr lang="pt-BR"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 Anos</a:t>
            </a:r>
          </a:p>
        </p:txBody>
      </p:sp>
    </p:spTree>
    <p:extLst>
      <p:ext uri="{BB962C8B-B14F-4D97-AF65-F5344CB8AC3E}">
        <p14:creationId xmlns:p14="http://schemas.microsoft.com/office/powerpoint/2010/main" val="2928071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buNone/>
            </a:pPr>
            <a:endParaRPr lang="pt-BR" b="1" dirty="0">
              <a:solidFill>
                <a:schemeClr val="tx2">
                  <a:lumMod val="75000"/>
                </a:schemeClr>
              </a:solidFill>
            </a:endParaRPr>
          </a:p>
          <a:p>
            <a:pPr>
              <a:buNone/>
            </a:pPr>
            <a:endParaRPr lang="pt-BR" b="1" dirty="0">
              <a:solidFill>
                <a:schemeClr val="tx2">
                  <a:lumMod val="75000"/>
                </a:schemeClr>
              </a:solidFill>
            </a:endParaRPr>
          </a:p>
        </p:txBody>
      </p:sp>
      <p:sp>
        <p:nvSpPr>
          <p:cNvPr id="6" name="Retângulo 5"/>
          <p:cNvSpPr/>
          <p:nvPr/>
        </p:nvSpPr>
        <p:spPr>
          <a:xfrm>
            <a:off x="395536" y="1271657"/>
            <a:ext cx="8291264" cy="5201424"/>
          </a:xfrm>
          <a:prstGeom prst="rect">
            <a:avLst/>
          </a:prstGeom>
        </p:spPr>
        <p:txBody>
          <a:bodyPr wrap="square">
            <a:spAutoFit/>
          </a:bodyPr>
          <a:lstStyle/>
          <a:p>
            <a:r>
              <a:rPr lang="pt-BR" sz="2800" b="1" dirty="0">
                <a:latin typeface="Arial" panose="020B0604020202020204" pitchFamily="34" charset="0"/>
                <a:cs typeface="Arial" panose="020B0604020202020204" pitchFamily="34" charset="0"/>
              </a:rPr>
              <a:t>Proposta</a:t>
            </a:r>
            <a:r>
              <a:rPr lang="pt-BR" sz="2800" dirty="0">
                <a:latin typeface="Arial" panose="020B0604020202020204" pitchFamily="34" charset="0"/>
                <a:cs typeface="Arial" panose="020B0604020202020204" pitchFamily="34" charset="0"/>
              </a:rPr>
              <a:t>: Ações da Carta Paraná 2018</a:t>
            </a:r>
          </a:p>
          <a:p>
            <a:r>
              <a:rPr lang="pt-BR" sz="2800" dirty="0">
                <a:latin typeface="Arial" panose="020B0604020202020204" pitchFamily="34" charset="0"/>
                <a:cs typeface="Arial" panose="020B0604020202020204" pitchFamily="34" charset="0"/>
              </a:rPr>
              <a:t>Formação e Capacitação Empreendedora:</a:t>
            </a:r>
          </a:p>
          <a:p>
            <a:endParaRPr lang="pt-BR" sz="2800" dirty="0">
              <a:latin typeface="Arial" panose="020B0604020202020204" pitchFamily="34" charset="0"/>
              <a:cs typeface="Arial" panose="020B0604020202020204" pitchFamily="34" charset="0"/>
            </a:endParaRPr>
          </a:p>
          <a:p>
            <a:r>
              <a:rPr lang="pt-BR" sz="2800" dirty="0">
                <a:latin typeface="Arial" panose="020B0604020202020204" pitchFamily="34" charset="0"/>
                <a:cs typeface="Arial" panose="020B0604020202020204" pitchFamily="34" charset="0"/>
              </a:rPr>
              <a:t>13) Implementar o empreendedorismo como componente curricular em todas as esferas: Base Nacional Curricular Comum, Estadual, Municipal e nas escolas.</a:t>
            </a:r>
          </a:p>
          <a:p>
            <a:endParaRPr lang="pt-BR" sz="2800" dirty="0">
              <a:latin typeface="Arial" panose="020B0604020202020204" pitchFamily="34" charset="0"/>
              <a:cs typeface="Arial" panose="020B0604020202020204" pitchFamily="34" charset="0"/>
            </a:endParaRPr>
          </a:p>
          <a:p>
            <a:r>
              <a:rPr lang="pt-BR" sz="2800" dirty="0">
                <a:latin typeface="Arial" panose="020B0604020202020204" pitchFamily="34" charset="0"/>
                <a:cs typeface="Arial" panose="020B0604020202020204" pitchFamily="34" charset="0"/>
              </a:rPr>
              <a:t>14) Implementar disciplina de Empreendedorismo em todos os cursos das instituições estaduais de ensino superior</a:t>
            </a:r>
          </a:p>
          <a:p>
            <a:r>
              <a:rPr lang="pt-BR" sz="2400" dirty="0">
                <a:latin typeface="Arial" panose="020B0604020202020204" pitchFamily="34" charset="0"/>
                <a:cs typeface="Arial" panose="020B0604020202020204" pitchFamily="34" charset="0"/>
              </a:rPr>
              <a:t>                                                                                     </a:t>
            </a:r>
          </a:p>
        </p:txBody>
      </p:sp>
      <p:pic>
        <p:nvPicPr>
          <p:cNvPr id="10" name="Imagem 9">
            <a:extLst>
              <a:ext uri="{FF2B5EF4-FFF2-40B4-BE49-F238E27FC236}">
                <a16:creationId xmlns:a16="http://schemas.microsoft.com/office/drawing/2014/main" id="{2565B32E-5350-4A9E-A983-6E8357DF30CA}"/>
              </a:ext>
            </a:extLst>
          </p:cNvPr>
          <p:cNvPicPr>
            <a:picLocks noChangeAspect="1"/>
          </p:cNvPicPr>
          <p:nvPr/>
        </p:nvPicPr>
        <p:blipFill>
          <a:blip r:embed="rId2"/>
          <a:stretch>
            <a:fillRect/>
          </a:stretch>
        </p:blipFill>
        <p:spPr>
          <a:xfrm>
            <a:off x="191345" y="250244"/>
            <a:ext cx="2160240" cy="729746"/>
          </a:xfrm>
          <a:prstGeom prst="rect">
            <a:avLst/>
          </a:prstGeom>
        </p:spPr>
      </p:pic>
      <p:sp>
        <p:nvSpPr>
          <p:cNvPr id="11" name="Retângulo 10">
            <a:extLst>
              <a:ext uri="{FF2B5EF4-FFF2-40B4-BE49-F238E27FC236}">
                <a16:creationId xmlns:a16="http://schemas.microsoft.com/office/drawing/2014/main" id="{44F70958-E957-4AF2-9BEA-762B0871A479}"/>
              </a:ext>
            </a:extLst>
          </p:cNvPr>
          <p:cNvSpPr/>
          <p:nvPr/>
        </p:nvSpPr>
        <p:spPr>
          <a:xfrm rot="20555774">
            <a:off x="2426073" y="248746"/>
            <a:ext cx="3319798" cy="707886"/>
          </a:xfrm>
          <a:prstGeom prst="rect">
            <a:avLst/>
          </a:prstGeom>
          <a:noFill/>
        </p:spPr>
        <p:txBody>
          <a:bodyPr wrap="square" lIns="91440" tIns="45720" rIns="91440" bIns="45720">
            <a:spAutoFit/>
          </a:bodyPr>
          <a:lstStyle/>
          <a:p>
            <a:pPr algn="ctr"/>
            <a:r>
              <a:rPr lang="pt-BR"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 Anos</a:t>
            </a:r>
          </a:p>
        </p:txBody>
      </p:sp>
    </p:spTree>
    <p:extLst>
      <p:ext uri="{BB962C8B-B14F-4D97-AF65-F5344CB8AC3E}">
        <p14:creationId xmlns:p14="http://schemas.microsoft.com/office/powerpoint/2010/main" val="320067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196752"/>
            <a:ext cx="8229600" cy="4525963"/>
          </a:xfrm>
        </p:spPr>
        <p:txBody>
          <a:bodyPr/>
          <a:lstStyle/>
          <a:p>
            <a:pPr>
              <a:buNone/>
            </a:pPr>
            <a:endParaRPr lang="pt-BR" dirty="0"/>
          </a:p>
          <a:p>
            <a:pPr>
              <a:buNone/>
            </a:pPr>
            <a:endParaRPr lang="pt-BR" dirty="0"/>
          </a:p>
          <a:p>
            <a:pPr>
              <a:buNone/>
            </a:pPr>
            <a:endParaRPr lang="pt-BR" dirty="0"/>
          </a:p>
          <a:p>
            <a:pPr algn="ctr">
              <a:buNone/>
            </a:pPr>
            <a:r>
              <a:rPr lang="pt-BR" b="1" dirty="0">
                <a:latin typeface="Arial" panose="020B0604020202020204" pitchFamily="34" charset="0"/>
                <a:cs typeface="Arial" panose="020B0604020202020204" pitchFamily="34" charset="0"/>
              </a:rPr>
              <a:t>AÇÕES REALIZADAS</a:t>
            </a:r>
          </a:p>
          <a:p>
            <a:pPr algn="ctr">
              <a:buNone/>
            </a:pPr>
            <a:r>
              <a:rPr lang="pt-BR" b="1" dirty="0">
                <a:latin typeface="Arial" panose="020B0604020202020204" pitchFamily="34" charset="0"/>
                <a:cs typeface="Arial" panose="020B0604020202020204" pitchFamily="34" charset="0"/>
              </a:rPr>
              <a:t> NO SEGUNDO SEMESTRE DE 2018</a:t>
            </a:r>
          </a:p>
        </p:txBody>
      </p:sp>
      <p:pic>
        <p:nvPicPr>
          <p:cNvPr id="7" name="Imagem 6">
            <a:extLst>
              <a:ext uri="{FF2B5EF4-FFF2-40B4-BE49-F238E27FC236}">
                <a16:creationId xmlns:a16="http://schemas.microsoft.com/office/drawing/2014/main" id="{CFC9B021-9E0D-4A82-8B20-A33131D54646}"/>
              </a:ext>
            </a:extLst>
          </p:cNvPr>
          <p:cNvPicPr>
            <a:picLocks noChangeAspect="1"/>
          </p:cNvPicPr>
          <p:nvPr/>
        </p:nvPicPr>
        <p:blipFill>
          <a:blip r:embed="rId2"/>
          <a:stretch>
            <a:fillRect/>
          </a:stretch>
        </p:blipFill>
        <p:spPr>
          <a:xfrm>
            <a:off x="191345" y="250244"/>
            <a:ext cx="2160240" cy="729746"/>
          </a:xfrm>
          <a:prstGeom prst="rect">
            <a:avLst/>
          </a:prstGeom>
        </p:spPr>
      </p:pic>
      <p:sp>
        <p:nvSpPr>
          <p:cNvPr id="8" name="Retângulo 7">
            <a:extLst>
              <a:ext uri="{FF2B5EF4-FFF2-40B4-BE49-F238E27FC236}">
                <a16:creationId xmlns:a16="http://schemas.microsoft.com/office/drawing/2014/main" id="{4E7DB30F-9412-49FE-9B56-CAF726E4A47F}"/>
              </a:ext>
            </a:extLst>
          </p:cNvPr>
          <p:cNvSpPr/>
          <p:nvPr/>
        </p:nvSpPr>
        <p:spPr>
          <a:xfrm rot="20555774">
            <a:off x="2426073" y="248746"/>
            <a:ext cx="3319798" cy="707886"/>
          </a:xfrm>
          <a:prstGeom prst="rect">
            <a:avLst/>
          </a:prstGeom>
          <a:noFill/>
        </p:spPr>
        <p:txBody>
          <a:bodyPr wrap="square" lIns="91440" tIns="45720" rIns="91440" bIns="45720">
            <a:spAutoFit/>
          </a:bodyPr>
          <a:lstStyle/>
          <a:p>
            <a:pPr algn="ctr"/>
            <a:r>
              <a:rPr lang="pt-BR"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 Anos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buNone/>
            </a:pPr>
            <a:endParaRPr lang="pt-BR" b="1" dirty="0">
              <a:solidFill>
                <a:schemeClr val="tx2">
                  <a:lumMod val="75000"/>
                </a:schemeClr>
              </a:solidFill>
            </a:endParaRPr>
          </a:p>
          <a:p>
            <a:pPr>
              <a:buNone/>
            </a:pPr>
            <a:endParaRPr lang="pt-BR" b="1" dirty="0">
              <a:solidFill>
                <a:schemeClr val="tx2">
                  <a:lumMod val="75000"/>
                </a:schemeClr>
              </a:solidFill>
            </a:endParaRPr>
          </a:p>
        </p:txBody>
      </p:sp>
      <p:sp>
        <p:nvSpPr>
          <p:cNvPr id="6" name="Retângulo 5"/>
          <p:cNvSpPr/>
          <p:nvPr/>
        </p:nvSpPr>
        <p:spPr>
          <a:xfrm>
            <a:off x="395536" y="1271657"/>
            <a:ext cx="8291264" cy="5201424"/>
          </a:xfrm>
          <a:prstGeom prst="rect">
            <a:avLst/>
          </a:prstGeom>
        </p:spPr>
        <p:txBody>
          <a:bodyPr wrap="square">
            <a:spAutoFit/>
          </a:bodyPr>
          <a:lstStyle/>
          <a:p>
            <a:endParaRPr lang="pt-BR" sz="2400" dirty="0">
              <a:latin typeface="Arial" panose="020B0604020202020204" pitchFamily="34" charset="0"/>
              <a:cs typeface="Arial" panose="020B0604020202020204" pitchFamily="34" charset="0"/>
            </a:endParaRPr>
          </a:p>
          <a:p>
            <a:r>
              <a:rPr lang="pt-BR" sz="2800" dirty="0">
                <a:latin typeface="Arial" panose="020B0604020202020204" pitchFamily="34" charset="0"/>
                <a:cs typeface="Arial" panose="020B0604020202020204" pitchFamily="34" charset="0"/>
              </a:rPr>
              <a:t>15) Elaborar programas que estimulem a participação entre empresários e estudantes nas escolas, para estimular o empreendedorismo.</a:t>
            </a:r>
          </a:p>
          <a:p>
            <a:r>
              <a:rPr lang="pt-BR" sz="2800" dirty="0">
                <a:latin typeface="Arial" panose="020B0604020202020204" pitchFamily="34" charset="0"/>
                <a:cs typeface="Arial" panose="020B0604020202020204" pitchFamily="34" charset="0"/>
              </a:rPr>
              <a:t>                     </a:t>
            </a:r>
          </a:p>
          <a:p>
            <a:r>
              <a:rPr lang="pt-BR" sz="2800" b="1" dirty="0">
                <a:latin typeface="Arial" panose="020B0604020202020204" pitchFamily="34" charset="0"/>
                <a:cs typeface="Arial" panose="020B0604020202020204" pitchFamily="34" charset="0"/>
              </a:rPr>
              <a:t>Proposta</a:t>
            </a:r>
            <a:r>
              <a:rPr lang="pt-BR" sz="2800" dirty="0">
                <a:latin typeface="Arial" panose="020B0604020202020204" pitchFamily="34" charset="0"/>
                <a:cs typeface="Arial" panose="020B0604020202020204" pitchFamily="34" charset="0"/>
              </a:rPr>
              <a:t>: Ações da Carta Paraná 2018 </a:t>
            </a:r>
          </a:p>
          <a:p>
            <a:r>
              <a:rPr lang="pt-BR" sz="2800" dirty="0">
                <a:latin typeface="Arial" panose="020B0604020202020204" pitchFamily="34" charset="0"/>
                <a:cs typeface="Arial" panose="020B0604020202020204" pitchFamily="34" charset="0"/>
              </a:rPr>
              <a:t>Grupo de Trabalho - GT Associativismo Empresarial:</a:t>
            </a:r>
          </a:p>
          <a:p>
            <a:endParaRPr lang="pt-BR" sz="2800" dirty="0">
              <a:latin typeface="Arial" panose="020B0604020202020204" pitchFamily="34" charset="0"/>
              <a:cs typeface="Arial" panose="020B0604020202020204" pitchFamily="34" charset="0"/>
            </a:endParaRPr>
          </a:p>
          <a:p>
            <a:r>
              <a:rPr lang="pt-BR" sz="2800" dirty="0">
                <a:latin typeface="Arial" panose="020B0604020202020204" pitchFamily="34" charset="0"/>
                <a:cs typeface="Arial" panose="020B0604020202020204" pitchFamily="34" charset="0"/>
              </a:rPr>
              <a:t>16) Implementar nas escolas a cultura de associativismo.</a:t>
            </a:r>
          </a:p>
          <a:p>
            <a:r>
              <a:rPr lang="pt-BR" sz="2800" dirty="0">
                <a:latin typeface="Arial" panose="020B0604020202020204" pitchFamily="34" charset="0"/>
                <a:cs typeface="Arial" panose="020B0604020202020204" pitchFamily="34" charset="0"/>
              </a:rPr>
              <a:t> </a:t>
            </a:r>
            <a:r>
              <a:rPr lang="pt-BR" sz="2400" dirty="0">
                <a:latin typeface="Arial" panose="020B0604020202020204" pitchFamily="34" charset="0"/>
                <a:cs typeface="Arial" panose="020B0604020202020204" pitchFamily="34" charset="0"/>
              </a:rPr>
              <a:t>                                                                </a:t>
            </a:r>
          </a:p>
        </p:txBody>
      </p:sp>
      <p:pic>
        <p:nvPicPr>
          <p:cNvPr id="10" name="Imagem 9">
            <a:extLst>
              <a:ext uri="{FF2B5EF4-FFF2-40B4-BE49-F238E27FC236}">
                <a16:creationId xmlns:a16="http://schemas.microsoft.com/office/drawing/2014/main" id="{2565B32E-5350-4A9E-A983-6E8357DF30CA}"/>
              </a:ext>
            </a:extLst>
          </p:cNvPr>
          <p:cNvPicPr>
            <a:picLocks noChangeAspect="1"/>
          </p:cNvPicPr>
          <p:nvPr/>
        </p:nvPicPr>
        <p:blipFill>
          <a:blip r:embed="rId2"/>
          <a:stretch>
            <a:fillRect/>
          </a:stretch>
        </p:blipFill>
        <p:spPr>
          <a:xfrm>
            <a:off x="191345" y="250244"/>
            <a:ext cx="2160240" cy="729746"/>
          </a:xfrm>
          <a:prstGeom prst="rect">
            <a:avLst/>
          </a:prstGeom>
        </p:spPr>
      </p:pic>
      <p:sp>
        <p:nvSpPr>
          <p:cNvPr id="11" name="Retângulo 10">
            <a:extLst>
              <a:ext uri="{FF2B5EF4-FFF2-40B4-BE49-F238E27FC236}">
                <a16:creationId xmlns:a16="http://schemas.microsoft.com/office/drawing/2014/main" id="{44F70958-E957-4AF2-9BEA-762B0871A479}"/>
              </a:ext>
            </a:extLst>
          </p:cNvPr>
          <p:cNvSpPr/>
          <p:nvPr/>
        </p:nvSpPr>
        <p:spPr>
          <a:xfrm rot="20555774">
            <a:off x="2426073" y="248746"/>
            <a:ext cx="3319798" cy="707886"/>
          </a:xfrm>
          <a:prstGeom prst="rect">
            <a:avLst/>
          </a:prstGeom>
          <a:noFill/>
        </p:spPr>
        <p:txBody>
          <a:bodyPr wrap="square" lIns="91440" tIns="45720" rIns="91440" bIns="45720">
            <a:spAutoFit/>
          </a:bodyPr>
          <a:lstStyle/>
          <a:p>
            <a:pPr algn="ctr"/>
            <a:r>
              <a:rPr lang="pt-BR"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 Anos</a:t>
            </a:r>
          </a:p>
        </p:txBody>
      </p:sp>
    </p:spTree>
    <p:extLst>
      <p:ext uri="{BB962C8B-B14F-4D97-AF65-F5344CB8AC3E}">
        <p14:creationId xmlns:p14="http://schemas.microsoft.com/office/powerpoint/2010/main" val="1755093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buNone/>
            </a:pPr>
            <a:endParaRPr lang="pt-BR" b="1" dirty="0">
              <a:solidFill>
                <a:schemeClr val="tx2">
                  <a:lumMod val="75000"/>
                </a:schemeClr>
              </a:solidFill>
            </a:endParaRPr>
          </a:p>
          <a:p>
            <a:pPr>
              <a:buNone/>
            </a:pPr>
            <a:endParaRPr lang="pt-BR" b="1" dirty="0">
              <a:solidFill>
                <a:schemeClr val="tx2">
                  <a:lumMod val="75000"/>
                </a:schemeClr>
              </a:solidFill>
            </a:endParaRPr>
          </a:p>
        </p:txBody>
      </p:sp>
      <p:sp>
        <p:nvSpPr>
          <p:cNvPr id="6" name="Retângulo 5"/>
          <p:cNvSpPr/>
          <p:nvPr/>
        </p:nvSpPr>
        <p:spPr>
          <a:xfrm>
            <a:off x="395536" y="1271657"/>
            <a:ext cx="8291264" cy="4770537"/>
          </a:xfrm>
          <a:prstGeom prst="rect">
            <a:avLst/>
          </a:prstGeom>
        </p:spPr>
        <p:txBody>
          <a:bodyPr wrap="square">
            <a:spAutoFit/>
          </a:bodyPr>
          <a:lstStyle/>
          <a:p>
            <a:endParaRPr lang="pt-BR" sz="2400" dirty="0">
              <a:latin typeface="Arial" panose="020B0604020202020204" pitchFamily="34" charset="0"/>
              <a:cs typeface="Arial" panose="020B0604020202020204" pitchFamily="34" charset="0"/>
            </a:endParaRPr>
          </a:p>
          <a:p>
            <a:r>
              <a:rPr lang="pt-BR" sz="2800" dirty="0">
                <a:latin typeface="Arial" panose="020B0604020202020204" pitchFamily="34" charset="0"/>
                <a:cs typeface="Arial" panose="020B0604020202020204" pitchFamily="34" charset="0"/>
              </a:rPr>
              <a:t>17) Fomentar a criação e legislação que possa gerar negócios conjuntos (Centrais de Negócios, Sociedade de Propósito Específico).</a:t>
            </a:r>
          </a:p>
          <a:p>
            <a:r>
              <a:rPr lang="pt-BR" sz="2800" dirty="0">
                <a:latin typeface="Arial" panose="020B0604020202020204" pitchFamily="34" charset="0"/>
                <a:cs typeface="Arial" panose="020B0604020202020204" pitchFamily="34" charset="0"/>
              </a:rPr>
              <a:t> </a:t>
            </a:r>
          </a:p>
          <a:p>
            <a:r>
              <a:rPr lang="pt-BR" sz="2800" dirty="0">
                <a:latin typeface="Arial" panose="020B0604020202020204" pitchFamily="34" charset="0"/>
                <a:cs typeface="Arial" panose="020B0604020202020204" pitchFamily="34" charset="0"/>
              </a:rPr>
              <a:t>18) Criar uma política de desenvolvimento territorial para o Estado do Paraná, com o intuito de promover, sensibilizar e articular com a comunidade local, para a importância de organizar-se.</a:t>
            </a:r>
          </a:p>
          <a:p>
            <a:endParaRPr lang="pt-BR" sz="2800" dirty="0">
              <a:latin typeface="Arial" panose="020B0604020202020204" pitchFamily="34" charset="0"/>
              <a:cs typeface="Arial" panose="020B0604020202020204" pitchFamily="34" charset="0"/>
            </a:endParaRPr>
          </a:p>
        </p:txBody>
      </p:sp>
      <p:pic>
        <p:nvPicPr>
          <p:cNvPr id="10" name="Imagem 9">
            <a:extLst>
              <a:ext uri="{FF2B5EF4-FFF2-40B4-BE49-F238E27FC236}">
                <a16:creationId xmlns:a16="http://schemas.microsoft.com/office/drawing/2014/main" id="{2565B32E-5350-4A9E-A983-6E8357DF30CA}"/>
              </a:ext>
            </a:extLst>
          </p:cNvPr>
          <p:cNvPicPr>
            <a:picLocks noChangeAspect="1"/>
          </p:cNvPicPr>
          <p:nvPr/>
        </p:nvPicPr>
        <p:blipFill>
          <a:blip r:embed="rId2"/>
          <a:stretch>
            <a:fillRect/>
          </a:stretch>
        </p:blipFill>
        <p:spPr>
          <a:xfrm>
            <a:off x="191345" y="250244"/>
            <a:ext cx="2160240" cy="729746"/>
          </a:xfrm>
          <a:prstGeom prst="rect">
            <a:avLst/>
          </a:prstGeom>
        </p:spPr>
      </p:pic>
      <p:sp>
        <p:nvSpPr>
          <p:cNvPr id="11" name="Retângulo 10">
            <a:extLst>
              <a:ext uri="{FF2B5EF4-FFF2-40B4-BE49-F238E27FC236}">
                <a16:creationId xmlns:a16="http://schemas.microsoft.com/office/drawing/2014/main" id="{44F70958-E957-4AF2-9BEA-762B0871A479}"/>
              </a:ext>
            </a:extLst>
          </p:cNvPr>
          <p:cNvSpPr/>
          <p:nvPr/>
        </p:nvSpPr>
        <p:spPr>
          <a:xfrm rot="20555774">
            <a:off x="2426073" y="248746"/>
            <a:ext cx="3319798" cy="707886"/>
          </a:xfrm>
          <a:prstGeom prst="rect">
            <a:avLst/>
          </a:prstGeom>
          <a:noFill/>
        </p:spPr>
        <p:txBody>
          <a:bodyPr wrap="square" lIns="91440" tIns="45720" rIns="91440" bIns="45720">
            <a:spAutoFit/>
          </a:bodyPr>
          <a:lstStyle/>
          <a:p>
            <a:pPr algn="ctr"/>
            <a:r>
              <a:rPr lang="pt-BR"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 Anos</a:t>
            </a:r>
          </a:p>
        </p:txBody>
      </p:sp>
    </p:spTree>
    <p:extLst>
      <p:ext uri="{BB962C8B-B14F-4D97-AF65-F5344CB8AC3E}">
        <p14:creationId xmlns:p14="http://schemas.microsoft.com/office/powerpoint/2010/main" val="2892321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buNone/>
            </a:pPr>
            <a:endParaRPr lang="pt-BR" b="1" dirty="0">
              <a:solidFill>
                <a:schemeClr val="tx2">
                  <a:lumMod val="75000"/>
                </a:schemeClr>
              </a:solidFill>
            </a:endParaRPr>
          </a:p>
          <a:p>
            <a:pPr>
              <a:buNone/>
            </a:pPr>
            <a:endParaRPr lang="pt-BR" b="1" dirty="0">
              <a:solidFill>
                <a:schemeClr val="tx2">
                  <a:lumMod val="75000"/>
                </a:schemeClr>
              </a:solidFill>
            </a:endParaRPr>
          </a:p>
        </p:txBody>
      </p:sp>
      <p:sp>
        <p:nvSpPr>
          <p:cNvPr id="6" name="Retângulo 5"/>
          <p:cNvSpPr/>
          <p:nvPr/>
        </p:nvSpPr>
        <p:spPr>
          <a:xfrm>
            <a:off x="395536" y="1505104"/>
            <a:ext cx="8291264" cy="4832092"/>
          </a:xfrm>
          <a:prstGeom prst="rect">
            <a:avLst/>
          </a:prstGeom>
        </p:spPr>
        <p:txBody>
          <a:bodyPr wrap="square">
            <a:spAutoFit/>
          </a:bodyPr>
          <a:lstStyle/>
          <a:p>
            <a:endParaRPr lang="pt-BR" sz="2800" dirty="0">
              <a:latin typeface="Arial" panose="020B0604020202020204" pitchFamily="34" charset="0"/>
              <a:cs typeface="Arial" panose="020B0604020202020204" pitchFamily="34" charset="0"/>
            </a:endParaRPr>
          </a:p>
          <a:p>
            <a:r>
              <a:rPr lang="pt-BR" sz="2800" dirty="0">
                <a:latin typeface="Arial" panose="020B0604020202020204" pitchFamily="34" charset="0"/>
                <a:cs typeface="Arial" panose="020B0604020202020204" pitchFamily="34" charset="0"/>
              </a:rPr>
              <a:t>19) </a:t>
            </a:r>
            <a:r>
              <a:rPr lang="pt-BR" sz="2800" b="1" dirty="0">
                <a:latin typeface="Arial" panose="020B0604020202020204" pitchFamily="34" charset="0"/>
                <a:cs typeface="Arial" panose="020B0604020202020204" pitchFamily="34" charset="0"/>
              </a:rPr>
              <a:t>Proposta</a:t>
            </a:r>
            <a:r>
              <a:rPr lang="pt-BR" sz="2800" dirty="0">
                <a:latin typeface="Arial" panose="020B0604020202020204" pitchFamily="34" charset="0"/>
                <a:cs typeface="Arial" panose="020B0604020202020204" pitchFamily="34" charset="0"/>
              </a:rPr>
              <a:t>: Acompanhar a tramitação das alterações da Lei Complementar nº 163/2013, junto aos órgãos estaduais e a ALEP.</a:t>
            </a:r>
          </a:p>
          <a:p>
            <a:endParaRPr lang="pt-BR" sz="2800" dirty="0">
              <a:latin typeface="Arial" panose="020B0604020202020204" pitchFamily="34" charset="0"/>
              <a:cs typeface="Arial" panose="020B0604020202020204" pitchFamily="34" charset="0"/>
            </a:endParaRPr>
          </a:p>
          <a:p>
            <a:r>
              <a:rPr lang="pt-BR" sz="2800" dirty="0">
                <a:latin typeface="Arial" panose="020B0604020202020204" pitchFamily="34" charset="0"/>
                <a:cs typeface="Arial" panose="020B0604020202020204" pitchFamily="34" charset="0"/>
              </a:rPr>
              <a:t>20) </a:t>
            </a:r>
            <a:r>
              <a:rPr lang="pt-BR" sz="2800" b="1" dirty="0">
                <a:latin typeface="Arial" panose="020B0604020202020204" pitchFamily="34" charset="0"/>
                <a:cs typeface="Arial" panose="020B0604020202020204" pitchFamily="34" charset="0"/>
              </a:rPr>
              <a:t>Proposta</a:t>
            </a:r>
            <a:r>
              <a:rPr lang="pt-BR" sz="2800" dirty="0">
                <a:latin typeface="Arial" panose="020B0604020202020204" pitchFamily="34" charset="0"/>
                <a:cs typeface="Arial" panose="020B0604020202020204" pitchFamily="34" charset="0"/>
              </a:rPr>
              <a:t>: Realizar Alterações e Atualizações no Decreto nº 2474/2015, com base na proposta finalizada pelo GT de Compras Públicas do FOPEME, formado por SEAP/SEBRAE/CDE e posterior encaminhamento à Casa Civil.</a:t>
            </a:r>
          </a:p>
          <a:p>
            <a:endParaRPr lang="pt-BR" sz="2800" dirty="0"/>
          </a:p>
        </p:txBody>
      </p:sp>
      <p:pic>
        <p:nvPicPr>
          <p:cNvPr id="10" name="Imagem 9">
            <a:extLst>
              <a:ext uri="{FF2B5EF4-FFF2-40B4-BE49-F238E27FC236}">
                <a16:creationId xmlns:a16="http://schemas.microsoft.com/office/drawing/2014/main" id="{2565B32E-5350-4A9E-A983-6E8357DF30CA}"/>
              </a:ext>
            </a:extLst>
          </p:cNvPr>
          <p:cNvPicPr>
            <a:picLocks noChangeAspect="1"/>
          </p:cNvPicPr>
          <p:nvPr/>
        </p:nvPicPr>
        <p:blipFill>
          <a:blip r:embed="rId2"/>
          <a:stretch>
            <a:fillRect/>
          </a:stretch>
        </p:blipFill>
        <p:spPr>
          <a:xfrm>
            <a:off x="191345" y="250244"/>
            <a:ext cx="2160240" cy="729746"/>
          </a:xfrm>
          <a:prstGeom prst="rect">
            <a:avLst/>
          </a:prstGeom>
        </p:spPr>
      </p:pic>
      <p:sp>
        <p:nvSpPr>
          <p:cNvPr id="11" name="Retângulo 10">
            <a:extLst>
              <a:ext uri="{FF2B5EF4-FFF2-40B4-BE49-F238E27FC236}">
                <a16:creationId xmlns:a16="http://schemas.microsoft.com/office/drawing/2014/main" id="{44F70958-E957-4AF2-9BEA-762B0871A479}"/>
              </a:ext>
            </a:extLst>
          </p:cNvPr>
          <p:cNvSpPr/>
          <p:nvPr/>
        </p:nvSpPr>
        <p:spPr>
          <a:xfrm rot="20555774">
            <a:off x="2426073" y="248746"/>
            <a:ext cx="3319798" cy="707886"/>
          </a:xfrm>
          <a:prstGeom prst="rect">
            <a:avLst/>
          </a:prstGeom>
          <a:noFill/>
        </p:spPr>
        <p:txBody>
          <a:bodyPr wrap="square" lIns="91440" tIns="45720" rIns="91440" bIns="45720">
            <a:spAutoFit/>
          </a:bodyPr>
          <a:lstStyle/>
          <a:p>
            <a:pPr algn="ctr"/>
            <a:r>
              <a:rPr lang="pt-BR"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 Anos</a:t>
            </a:r>
          </a:p>
        </p:txBody>
      </p:sp>
    </p:spTree>
    <p:extLst>
      <p:ext uri="{BB962C8B-B14F-4D97-AF65-F5344CB8AC3E}">
        <p14:creationId xmlns:p14="http://schemas.microsoft.com/office/powerpoint/2010/main" val="1186859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600200"/>
            <a:ext cx="8229600" cy="4853136"/>
          </a:xfrm>
        </p:spPr>
        <p:txBody>
          <a:bodyPr>
            <a:normAutofit lnSpcReduction="10000"/>
          </a:bodyPr>
          <a:lstStyle/>
          <a:p>
            <a:pPr marL="0" indent="0">
              <a:buNone/>
            </a:pPr>
            <a:r>
              <a:rPr lang="pt-BR" sz="2800" dirty="0">
                <a:latin typeface="Arial" panose="020B0604020202020204" pitchFamily="34" charset="0"/>
                <a:cs typeface="Arial" panose="020B0604020202020204" pitchFamily="34" charset="0"/>
              </a:rPr>
              <a:t>21) </a:t>
            </a:r>
            <a:r>
              <a:rPr lang="pt-BR" sz="2800" b="1" dirty="0">
                <a:latin typeface="Arial" panose="020B0604020202020204" pitchFamily="34" charset="0"/>
                <a:cs typeface="Arial" panose="020B0604020202020204" pitchFamily="34" charset="0"/>
              </a:rPr>
              <a:t>Proposta</a:t>
            </a:r>
            <a:r>
              <a:rPr lang="pt-BR" sz="2800" dirty="0">
                <a:latin typeface="Arial" panose="020B0604020202020204" pitchFamily="34" charset="0"/>
                <a:cs typeface="Arial" panose="020B0604020202020204" pitchFamily="34" charset="0"/>
              </a:rPr>
              <a:t>: Elaboração de  Estudo Técnico de Planejamento de Compras Públicas do Estado do Paraná</a:t>
            </a:r>
          </a:p>
          <a:p>
            <a:pPr marL="0" indent="0">
              <a:buNone/>
            </a:pPr>
            <a:endParaRPr lang="pt-BR" sz="2800" dirty="0">
              <a:latin typeface="Arial" panose="020B0604020202020204" pitchFamily="34" charset="0"/>
              <a:cs typeface="Arial" panose="020B0604020202020204" pitchFamily="34" charset="0"/>
            </a:endParaRPr>
          </a:p>
          <a:p>
            <a:pPr marL="0" indent="0">
              <a:buNone/>
            </a:pPr>
            <a:r>
              <a:rPr lang="pt-BR" sz="2800" dirty="0">
                <a:latin typeface="Arial" panose="020B0604020202020204" pitchFamily="34" charset="0"/>
                <a:cs typeface="Arial" panose="020B0604020202020204" pitchFamily="34" charset="0"/>
              </a:rPr>
              <a:t>22) </a:t>
            </a:r>
            <a:r>
              <a:rPr lang="pt-BR" sz="2800" b="1" dirty="0">
                <a:latin typeface="Arial" panose="020B0604020202020204" pitchFamily="34" charset="0"/>
                <a:cs typeface="Arial" panose="020B0604020202020204" pitchFamily="34" charset="0"/>
              </a:rPr>
              <a:t>Proposta</a:t>
            </a:r>
            <a:r>
              <a:rPr lang="pt-BR" sz="2800" dirty="0">
                <a:latin typeface="Arial" panose="020B0604020202020204" pitchFamily="34" charset="0"/>
                <a:cs typeface="Arial" panose="020B0604020202020204" pitchFamily="34" charset="0"/>
              </a:rPr>
              <a:t>: Revisar e Publicar no Diário Oficial do Estado, o novo Regimento Interno do FOPEME</a:t>
            </a:r>
          </a:p>
          <a:p>
            <a:pPr marL="0" indent="0">
              <a:buNone/>
            </a:pPr>
            <a:endParaRPr lang="pt-BR" sz="2800" dirty="0">
              <a:latin typeface="Arial" panose="020B0604020202020204" pitchFamily="34" charset="0"/>
              <a:cs typeface="Arial" panose="020B0604020202020204" pitchFamily="34" charset="0"/>
            </a:endParaRPr>
          </a:p>
          <a:p>
            <a:pPr marL="0" indent="0">
              <a:buNone/>
            </a:pPr>
            <a:r>
              <a:rPr lang="pt-BR" sz="2800" dirty="0">
                <a:latin typeface="Arial" panose="020B0604020202020204" pitchFamily="34" charset="0"/>
                <a:cs typeface="Arial" panose="020B0604020202020204" pitchFamily="34" charset="0"/>
              </a:rPr>
              <a:t>23) </a:t>
            </a:r>
            <a:r>
              <a:rPr lang="pt-BR" sz="2800" b="1" dirty="0">
                <a:latin typeface="Arial" panose="020B0604020202020204" pitchFamily="34" charset="0"/>
                <a:cs typeface="Arial" panose="020B0604020202020204" pitchFamily="34" charset="0"/>
              </a:rPr>
              <a:t>Proposta</a:t>
            </a:r>
            <a:r>
              <a:rPr lang="pt-BR" sz="2800" dirty="0">
                <a:latin typeface="Arial" panose="020B0604020202020204" pitchFamily="34" charset="0"/>
                <a:cs typeface="Arial" panose="020B0604020202020204" pitchFamily="34" charset="0"/>
              </a:rPr>
              <a:t>: Disseminar a Cartilha de Orientação e Capacitação do Portal Paranaense das Micro e Pequenas Empresas – www.portalpme.pr.gov.br</a:t>
            </a:r>
          </a:p>
          <a:p>
            <a:pPr marL="0" indent="0">
              <a:buNone/>
            </a:pPr>
            <a:endParaRPr lang="pt-BR" sz="2800" dirty="0">
              <a:latin typeface="Arial" panose="020B0604020202020204" pitchFamily="34" charset="0"/>
              <a:cs typeface="Arial" panose="020B0604020202020204" pitchFamily="34" charset="0"/>
            </a:endParaRPr>
          </a:p>
          <a:p>
            <a:endParaRPr lang="pt-BR" sz="1200" dirty="0">
              <a:latin typeface="Arial" panose="020B0604020202020204" pitchFamily="34" charset="0"/>
              <a:cs typeface="Arial" panose="020B0604020202020204" pitchFamily="34" charset="0"/>
            </a:endParaRPr>
          </a:p>
          <a:p>
            <a:pPr>
              <a:buNone/>
            </a:pPr>
            <a:endParaRPr lang="pt-BR" sz="2800" dirty="0">
              <a:latin typeface="Arial" panose="020B0604020202020204" pitchFamily="34" charset="0"/>
              <a:ea typeface="Arial;sans-serif"/>
              <a:cs typeface="Arial" panose="020B0604020202020204" pitchFamily="34" charset="0"/>
            </a:endParaRPr>
          </a:p>
          <a:p>
            <a:pPr>
              <a:buNone/>
            </a:pPr>
            <a:endParaRPr lang="pt-BR" dirty="0">
              <a:latin typeface="Arial" panose="020B0604020202020204" pitchFamily="34" charset="0"/>
              <a:ea typeface="Arial;sans-serif"/>
              <a:cs typeface="Arial" panose="020B0604020202020204" pitchFamily="34" charset="0"/>
            </a:endParaRPr>
          </a:p>
          <a:p>
            <a:pPr algn="just">
              <a:buNone/>
            </a:pPr>
            <a:endParaRPr lang="pt-BR" dirty="0">
              <a:ea typeface="Arial;sans-serif"/>
            </a:endParaRPr>
          </a:p>
          <a:p>
            <a:pPr algn="just">
              <a:buNone/>
            </a:pPr>
            <a:endParaRPr lang="pt-BR" b="1" dirty="0"/>
          </a:p>
          <a:p>
            <a:pPr algn="just">
              <a:buNone/>
            </a:pPr>
            <a:endParaRPr lang="pt-BR" b="1" dirty="0"/>
          </a:p>
          <a:p>
            <a:pPr algn="just">
              <a:buNone/>
            </a:pPr>
            <a:endParaRPr lang="pt-BR" dirty="0"/>
          </a:p>
          <a:p>
            <a:pPr>
              <a:buNone/>
            </a:pPr>
            <a:endParaRPr lang="pt-BR" b="1" dirty="0"/>
          </a:p>
          <a:p>
            <a:pPr>
              <a:buNone/>
            </a:pPr>
            <a:endParaRPr lang="pt-BR" b="1" dirty="0">
              <a:solidFill>
                <a:schemeClr val="tx2">
                  <a:lumMod val="75000"/>
                </a:schemeClr>
              </a:solidFill>
            </a:endParaRPr>
          </a:p>
        </p:txBody>
      </p:sp>
      <p:sp>
        <p:nvSpPr>
          <p:cNvPr id="6" name="Retângulo 5"/>
          <p:cNvSpPr/>
          <p:nvPr/>
        </p:nvSpPr>
        <p:spPr>
          <a:xfrm>
            <a:off x="755576" y="1588065"/>
            <a:ext cx="8496944" cy="2092881"/>
          </a:xfrm>
          <a:prstGeom prst="rect">
            <a:avLst/>
          </a:prstGeom>
        </p:spPr>
        <p:txBody>
          <a:bodyPr wrap="square">
            <a:spAutoFit/>
          </a:bodyPr>
          <a:lstStyle/>
          <a:p>
            <a:pPr>
              <a:buFont typeface="Wingdings" pitchFamily="2" charset="2"/>
              <a:buChar char="Ø"/>
            </a:pPr>
            <a:endParaRPr lang="pt-BR" sz="2400" b="1" dirty="0">
              <a:solidFill>
                <a:schemeClr val="tx2">
                  <a:lumMod val="75000"/>
                </a:schemeClr>
              </a:solidFill>
              <a:ea typeface="Arial;sans-serif"/>
            </a:endParaRPr>
          </a:p>
          <a:p>
            <a:endParaRPr lang="pt-BR" sz="3200" b="1" dirty="0">
              <a:ea typeface="Arial;sans-serif"/>
            </a:endParaRPr>
          </a:p>
          <a:p>
            <a:endParaRPr lang="pt-BR" sz="3200" dirty="0"/>
          </a:p>
          <a:p>
            <a:endParaRPr lang="pt-BR" sz="2400" b="1" dirty="0">
              <a:solidFill>
                <a:schemeClr val="tx2">
                  <a:lumMod val="75000"/>
                </a:schemeClr>
              </a:solidFill>
              <a:ea typeface="Arial;sans-serif"/>
            </a:endParaRPr>
          </a:p>
          <a:p>
            <a:endParaRPr lang="pt-BR" dirty="0"/>
          </a:p>
        </p:txBody>
      </p:sp>
      <p:pic>
        <p:nvPicPr>
          <p:cNvPr id="10" name="Imagem 9">
            <a:extLst>
              <a:ext uri="{FF2B5EF4-FFF2-40B4-BE49-F238E27FC236}">
                <a16:creationId xmlns:a16="http://schemas.microsoft.com/office/drawing/2014/main" id="{0B322AF3-C762-4074-A99E-689133A318AD}"/>
              </a:ext>
            </a:extLst>
          </p:cNvPr>
          <p:cNvPicPr>
            <a:picLocks noChangeAspect="1"/>
          </p:cNvPicPr>
          <p:nvPr/>
        </p:nvPicPr>
        <p:blipFill>
          <a:blip r:embed="rId2"/>
          <a:stretch>
            <a:fillRect/>
          </a:stretch>
        </p:blipFill>
        <p:spPr>
          <a:xfrm>
            <a:off x="191345" y="250244"/>
            <a:ext cx="2160240" cy="729746"/>
          </a:xfrm>
          <a:prstGeom prst="rect">
            <a:avLst/>
          </a:prstGeom>
        </p:spPr>
      </p:pic>
      <p:sp>
        <p:nvSpPr>
          <p:cNvPr id="11" name="Retângulo 10">
            <a:extLst>
              <a:ext uri="{FF2B5EF4-FFF2-40B4-BE49-F238E27FC236}">
                <a16:creationId xmlns:a16="http://schemas.microsoft.com/office/drawing/2014/main" id="{7839EF27-B3E8-4D59-8F06-EB84244B24F9}"/>
              </a:ext>
            </a:extLst>
          </p:cNvPr>
          <p:cNvSpPr/>
          <p:nvPr/>
        </p:nvSpPr>
        <p:spPr>
          <a:xfrm rot="20555774">
            <a:off x="2426073" y="248746"/>
            <a:ext cx="3319798" cy="707886"/>
          </a:xfrm>
          <a:prstGeom prst="rect">
            <a:avLst/>
          </a:prstGeom>
          <a:noFill/>
        </p:spPr>
        <p:txBody>
          <a:bodyPr wrap="square" lIns="91440" tIns="45720" rIns="91440" bIns="45720">
            <a:spAutoFit/>
          </a:bodyPr>
          <a:lstStyle/>
          <a:p>
            <a:pPr algn="ctr"/>
            <a:r>
              <a:rPr lang="pt-BR"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 Anos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905FC3E-BBC6-4E26-97CD-581654A87D24}"/>
              </a:ext>
            </a:extLst>
          </p:cNvPr>
          <p:cNvSpPr>
            <a:spLocks noGrp="1"/>
          </p:cNvSpPr>
          <p:nvPr>
            <p:ph idx="1"/>
          </p:nvPr>
        </p:nvSpPr>
        <p:spPr>
          <a:xfrm>
            <a:off x="293440" y="1436911"/>
            <a:ext cx="8557119" cy="5088433"/>
          </a:xfrm>
        </p:spPr>
        <p:txBody>
          <a:bodyPr>
            <a:normAutofit fontScale="92500" lnSpcReduction="10000"/>
          </a:bodyPr>
          <a:lstStyle/>
          <a:p>
            <a:pPr marL="0" indent="0">
              <a:buNone/>
            </a:pPr>
            <a:r>
              <a:rPr lang="pt-BR" sz="3000" dirty="0">
                <a:latin typeface="Arial" panose="020B0604020202020204" pitchFamily="34" charset="0"/>
                <a:cs typeface="Arial" panose="020B0604020202020204" pitchFamily="34" charset="0"/>
              </a:rPr>
              <a:t>24) </a:t>
            </a:r>
            <a:r>
              <a:rPr lang="pt-BR" sz="3000" b="1" dirty="0">
                <a:latin typeface="Arial" panose="020B0604020202020204" pitchFamily="34" charset="0"/>
                <a:cs typeface="Arial" panose="020B0604020202020204" pitchFamily="34" charset="0"/>
              </a:rPr>
              <a:t>Propostas</a:t>
            </a:r>
            <a:r>
              <a:rPr lang="pt-BR" sz="3000" dirty="0">
                <a:latin typeface="Arial" panose="020B0604020202020204" pitchFamily="34" charset="0"/>
                <a:cs typeface="Arial" panose="020B0604020202020204" pitchFamily="34" charset="0"/>
              </a:rPr>
              <a:t>: Sistematizar a participação dos Comitês Territoriais no FOPEME:</a:t>
            </a:r>
          </a:p>
          <a:p>
            <a:pPr marL="857250" lvl="1" indent="-457200">
              <a:buFont typeface="Arial" panose="020B0604020202020204" pitchFamily="34" charset="0"/>
              <a:buChar char="•"/>
            </a:pPr>
            <a:r>
              <a:rPr lang="pt-BR" sz="3000" dirty="0">
                <a:latin typeface="Arial" panose="020B0604020202020204" pitchFamily="34" charset="0"/>
                <a:cs typeface="Arial" panose="020B0604020202020204" pitchFamily="34" charset="0"/>
              </a:rPr>
              <a:t>Acompanhar as ações dos Comitês Territoriais;</a:t>
            </a:r>
          </a:p>
          <a:p>
            <a:pPr marL="857250" lvl="1" indent="-457200">
              <a:buFont typeface="Arial" panose="020B0604020202020204" pitchFamily="34" charset="0"/>
              <a:buChar char="•"/>
            </a:pPr>
            <a:r>
              <a:rPr lang="pt-BR" sz="3000" dirty="0">
                <a:latin typeface="Arial" panose="020B0604020202020204" pitchFamily="34" charset="0"/>
                <a:cs typeface="Arial" panose="020B0604020202020204" pitchFamily="34" charset="0"/>
              </a:rPr>
              <a:t>Acompanhar nas reuniões do FOPEME as apresentações e demandas dos Comitês Territoriais, e</a:t>
            </a:r>
          </a:p>
          <a:p>
            <a:pPr marL="857250" lvl="1" indent="-457200">
              <a:buFont typeface="Arial" panose="020B0604020202020204" pitchFamily="34" charset="0"/>
              <a:buChar char="•"/>
            </a:pPr>
            <a:r>
              <a:rPr lang="pt-BR" sz="3000" dirty="0">
                <a:latin typeface="Arial" panose="020B0604020202020204" pitchFamily="34" charset="0"/>
                <a:cs typeface="Arial" panose="020B0604020202020204" pitchFamily="34" charset="0"/>
              </a:rPr>
              <a:t>Visitar os Comitês Territoriais para disseminar e articular os programas governamentais voltados às micro e pequenas empresas paranaenses.</a:t>
            </a:r>
          </a:p>
          <a:p>
            <a:pPr marL="857250" lvl="1" indent="-457200">
              <a:buFont typeface="Arial" panose="020B0604020202020204" pitchFamily="34" charset="0"/>
              <a:buChar char="•"/>
            </a:pPr>
            <a:r>
              <a:rPr lang="pt-BR" sz="3000" dirty="0">
                <a:latin typeface="Arial" panose="020B0604020202020204" pitchFamily="34" charset="0"/>
                <a:cs typeface="Arial" panose="020B0604020202020204" pitchFamily="34" charset="0"/>
              </a:rPr>
              <a:t>Estabelecer a forma de comunicação do FOPEME com os Comitês Territoriais</a:t>
            </a:r>
          </a:p>
          <a:p>
            <a:pPr marL="857250" lvl="1" indent="-457200">
              <a:buFont typeface="Arial" panose="020B0604020202020204" pitchFamily="34" charset="0"/>
              <a:buChar char="•"/>
            </a:pPr>
            <a:endParaRPr lang="pt-BR" sz="3000" dirty="0">
              <a:latin typeface="Arial" panose="020B0604020202020204" pitchFamily="34" charset="0"/>
              <a:cs typeface="Arial" panose="020B0604020202020204" pitchFamily="34" charset="0"/>
            </a:endParaRPr>
          </a:p>
          <a:p>
            <a:pPr marL="0" indent="0">
              <a:buNone/>
            </a:pPr>
            <a:endParaRPr lang="pt-BR" sz="3000" dirty="0">
              <a:latin typeface="Arial" panose="020B0604020202020204" pitchFamily="34" charset="0"/>
              <a:cs typeface="Arial" panose="020B0604020202020204" pitchFamily="34" charset="0"/>
            </a:endParaRPr>
          </a:p>
          <a:p>
            <a:endParaRPr lang="pt-BR" dirty="0"/>
          </a:p>
        </p:txBody>
      </p:sp>
      <p:pic>
        <p:nvPicPr>
          <p:cNvPr id="7" name="Imagem 6">
            <a:extLst>
              <a:ext uri="{FF2B5EF4-FFF2-40B4-BE49-F238E27FC236}">
                <a16:creationId xmlns:a16="http://schemas.microsoft.com/office/drawing/2014/main" id="{3C329C39-C98D-4A2A-9224-FBFF1C662B79}"/>
              </a:ext>
            </a:extLst>
          </p:cNvPr>
          <p:cNvPicPr>
            <a:picLocks noChangeAspect="1"/>
          </p:cNvPicPr>
          <p:nvPr/>
        </p:nvPicPr>
        <p:blipFill>
          <a:blip r:embed="rId2"/>
          <a:stretch>
            <a:fillRect/>
          </a:stretch>
        </p:blipFill>
        <p:spPr>
          <a:xfrm>
            <a:off x="191345" y="250244"/>
            <a:ext cx="2160240" cy="729746"/>
          </a:xfrm>
          <a:prstGeom prst="rect">
            <a:avLst/>
          </a:prstGeom>
        </p:spPr>
      </p:pic>
      <p:sp>
        <p:nvSpPr>
          <p:cNvPr id="8" name="Retângulo 7">
            <a:extLst>
              <a:ext uri="{FF2B5EF4-FFF2-40B4-BE49-F238E27FC236}">
                <a16:creationId xmlns:a16="http://schemas.microsoft.com/office/drawing/2014/main" id="{F5703427-E8C8-4B8B-B86F-3898879C719B}"/>
              </a:ext>
            </a:extLst>
          </p:cNvPr>
          <p:cNvSpPr/>
          <p:nvPr/>
        </p:nvSpPr>
        <p:spPr>
          <a:xfrm rot="20555774">
            <a:off x="2426073" y="248746"/>
            <a:ext cx="3319798" cy="707886"/>
          </a:xfrm>
          <a:prstGeom prst="rect">
            <a:avLst/>
          </a:prstGeom>
          <a:noFill/>
        </p:spPr>
        <p:txBody>
          <a:bodyPr wrap="square" lIns="91440" tIns="45720" rIns="91440" bIns="45720">
            <a:spAutoFit/>
          </a:bodyPr>
          <a:lstStyle/>
          <a:p>
            <a:pPr algn="ctr"/>
            <a:r>
              <a:rPr lang="pt-BR"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 Anos</a:t>
            </a:r>
          </a:p>
        </p:txBody>
      </p:sp>
    </p:spTree>
    <p:extLst>
      <p:ext uri="{BB962C8B-B14F-4D97-AF65-F5344CB8AC3E}">
        <p14:creationId xmlns:p14="http://schemas.microsoft.com/office/powerpoint/2010/main" val="544060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905FC3E-BBC6-4E26-97CD-581654A87D24}"/>
              </a:ext>
            </a:extLst>
          </p:cNvPr>
          <p:cNvSpPr>
            <a:spLocks noGrp="1"/>
          </p:cNvSpPr>
          <p:nvPr>
            <p:ph idx="1"/>
          </p:nvPr>
        </p:nvSpPr>
        <p:spPr>
          <a:xfrm>
            <a:off x="395536" y="1268760"/>
            <a:ext cx="8363272" cy="5088433"/>
          </a:xfrm>
        </p:spPr>
        <p:txBody>
          <a:bodyPr>
            <a:normAutofit/>
          </a:bodyPr>
          <a:lstStyle/>
          <a:p>
            <a:pPr marL="0" indent="0">
              <a:buNone/>
            </a:pPr>
            <a:endParaRPr lang="pt-BR" sz="3000" dirty="0">
              <a:latin typeface="Arial" panose="020B0604020202020204" pitchFamily="34" charset="0"/>
              <a:cs typeface="Arial" panose="020B0604020202020204" pitchFamily="34" charset="0"/>
            </a:endParaRPr>
          </a:p>
          <a:p>
            <a:r>
              <a:rPr lang="pt-BR" sz="3000" dirty="0">
                <a:latin typeface="Arial" panose="020B0604020202020204" pitchFamily="34" charset="0"/>
                <a:cs typeface="Arial" panose="020B0604020202020204" pitchFamily="34" charset="0"/>
              </a:rPr>
              <a:t>24) </a:t>
            </a:r>
            <a:r>
              <a:rPr lang="pt-BR" sz="3000" b="1" dirty="0">
                <a:latin typeface="Arial" panose="020B0604020202020204" pitchFamily="34" charset="0"/>
                <a:cs typeface="Arial" panose="020B0604020202020204" pitchFamily="34" charset="0"/>
              </a:rPr>
              <a:t>Proposta</a:t>
            </a:r>
            <a:r>
              <a:rPr lang="pt-BR" sz="3000" dirty="0">
                <a:latin typeface="Arial" panose="020B0604020202020204" pitchFamily="34" charset="0"/>
                <a:cs typeface="Arial" panose="020B0604020202020204" pitchFamily="34" charset="0"/>
              </a:rPr>
              <a:t>: Acordo de Cooperação Técnica entre Tribunal de Contas, FOPEME e SEBRAE/PR:</a:t>
            </a:r>
          </a:p>
          <a:p>
            <a:pPr marL="457200" lvl="1" indent="0">
              <a:buNone/>
            </a:pPr>
            <a:endParaRPr lang="pt-BR" sz="30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pt-BR" sz="3000" dirty="0">
                <a:latin typeface="Arial" panose="020B0604020202020204" pitchFamily="34" charset="0"/>
                <a:cs typeface="Arial" panose="020B0604020202020204" pitchFamily="34" charset="0"/>
              </a:rPr>
              <a:t>Renovar o Acordo de Cooperação Técnica e dar continuidade nas capacitações em Compras Públicas, conforme previsto no atual Acordo;</a:t>
            </a:r>
          </a:p>
          <a:p>
            <a:pPr marL="0" indent="0">
              <a:buNone/>
            </a:pPr>
            <a:endParaRPr lang="pt-BR" sz="2800" dirty="0">
              <a:latin typeface="Arial" panose="020B0604020202020204" pitchFamily="34" charset="0"/>
              <a:cs typeface="Arial" panose="020B0604020202020204" pitchFamily="34" charset="0"/>
            </a:endParaRPr>
          </a:p>
          <a:p>
            <a:endParaRPr lang="pt-BR" dirty="0"/>
          </a:p>
        </p:txBody>
      </p:sp>
      <p:pic>
        <p:nvPicPr>
          <p:cNvPr id="7" name="Imagem 6">
            <a:extLst>
              <a:ext uri="{FF2B5EF4-FFF2-40B4-BE49-F238E27FC236}">
                <a16:creationId xmlns:a16="http://schemas.microsoft.com/office/drawing/2014/main" id="{3C329C39-C98D-4A2A-9224-FBFF1C662B79}"/>
              </a:ext>
            </a:extLst>
          </p:cNvPr>
          <p:cNvPicPr>
            <a:picLocks noChangeAspect="1"/>
          </p:cNvPicPr>
          <p:nvPr/>
        </p:nvPicPr>
        <p:blipFill>
          <a:blip r:embed="rId2"/>
          <a:stretch>
            <a:fillRect/>
          </a:stretch>
        </p:blipFill>
        <p:spPr>
          <a:xfrm>
            <a:off x="191345" y="250244"/>
            <a:ext cx="2160240" cy="729746"/>
          </a:xfrm>
          <a:prstGeom prst="rect">
            <a:avLst/>
          </a:prstGeom>
        </p:spPr>
      </p:pic>
      <p:sp>
        <p:nvSpPr>
          <p:cNvPr id="8" name="Retângulo 7">
            <a:extLst>
              <a:ext uri="{FF2B5EF4-FFF2-40B4-BE49-F238E27FC236}">
                <a16:creationId xmlns:a16="http://schemas.microsoft.com/office/drawing/2014/main" id="{F5703427-E8C8-4B8B-B86F-3898879C719B}"/>
              </a:ext>
            </a:extLst>
          </p:cNvPr>
          <p:cNvSpPr/>
          <p:nvPr/>
        </p:nvSpPr>
        <p:spPr>
          <a:xfrm rot="20555774">
            <a:off x="2426073" y="248746"/>
            <a:ext cx="3319798" cy="707886"/>
          </a:xfrm>
          <a:prstGeom prst="rect">
            <a:avLst/>
          </a:prstGeom>
          <a:noFill/>
        </p:spPr>
        <p:txBody>
          <a:bodyPr wrap="square" lIns="91440" tIns="45720" rIns="91440" bIns="45720">
            <a:spAutoFit/>
          </a:bodyPr>
          <a:lstStyle/>
          <a:p>
            <a:pPr algn="ctr"/>
            <a:r>
              <a:rPr lang="pt-BR"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 Anos</a:t>
            </a:r>
          </a:p>
        </p:txBody>
      </p:sp>
    </p:spTree>
    <p:extLst>
      <p:ext uri="{BB962C8B-B14F-4D97-AF65-F5344CB8AC3E}">
        <p14:creationId xmlns:p14="http://schemas.microsoft.com/office/powerpoint/2010/main" val="11103131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51519" y="1622985"/>
            <a:ext cx="8280920" cy="4832092"/>
          </a:xfrm>
          <a:prstGeom prst="rect">
            <a:avLst/>
          </a:prstGeom>
        </p:spPr>
        <p:txBody>
          <a:bodyPr wrap="square">
            <a:spAutoFit/>
          </a:bodyPr>
          <a:lstStyle/>
          <a:p>
            <a:r>
              <a:rPr lang="pt-BR" sz="2800" dirty="0">
                <a:latin typeface="Arial" panose="020B0604020202020204" pitchFamily="34" charset="0"/>
                <a:cs typeface="Arial" panose="020B0604020202020204" pitchFamily="34" charset="0"/>
              </a:rPr>
              <a:t>25) </a:t>
            </a:r>
            <a:r>
              <a:rPr lang="pt-BR" sz="2800" b="1" dirty="0">
                <a:latin typeface="Arial" panose="020B0604020202020204" pitchFamily="34" charset="0"/>
                <a:cs typeface="Arial" panose="020B0604020202020204" pitchFamily="34" charset="0"/>
              </a:rPr>
              <a:t>Proposta</a:t>
            </a:r>
            <a:r>
              <a:rPr lang="pt-BR" sz="2800" dirty="0">
                <a:latin typeface="Arial" panose="020B0604020202020204" pitchFamily="34" charset="0"/>
                <a:cs typeface="Arial" panose="020B0604020202020204" pitchFamily="34" charset="0"/>
              </a:rPr>
              <a:t>: Facilitar o Acesso a Mercados Internacional pela MPE</a:t>
            </a:r>
          </a:p>
          <a:p>
            <a:endParaRPr lang="pt-BR" sz="2800" dirty="0">
              <a:latin typeface="Arial" panose="020B0604020202020204" pitchFamily="34" charset="0"/>
              <a:cs typeface="Arial" panose="020B0604020202020204" pitchFamily="34" charset="0"/>
            </a:endParaRPr>
          </a:p>
          <a:p>
            <a:r>
              <a:rPr lang="pt-BR" sz="2800" dirty="0">
                <a:latin typeface="Arial" panose="020B0604020202020204" pitchFamily="34" charset="0"/>
                <a:cs typeface="Arial" panose="020B0604020202020204" pitchFamily="34" charset="0"/>
              </a:rPr>
              <a:t>Repassar todo o processo de exportação e importação pelas micro e pequenas empresas, levantando os gargalos e buscando soluções, fortalecendo o CT Acesso a Mercados e Integração Internacional e o GT Exportação e Importação do FOPEME (Correios, </a:t>
            </a:r>
            <a:r>
              <a:rPr lang="pt-BR" sz="2800" dirty="0" err="1">
                <a:latin typeface="Arial" panose="020B0604020202020204" pitchFamily="34" charset="0"/>
                <a:cs typeface="Arial" panose="020B0604020202020204" pitchFamily="34" charset="0"/>
              </a:rPr>
              <a:t>Peiex</a:t>
            </a:r>
            <a:r>
              <a:rPr lang="pt-BR" sz="2800" dirty="0">
                <a:latin typeface="Arial" panose="020B0604020202020204" pitchFamily="34" charset="0"/>
                <a:cs typeface="Arial" panose="020B0604020202020204" pitchFamily="34" charset="0"/>
              </a:rPr>
              <a:t>, </a:t>
            </a:r>
            <a:r>
              <a:rPr lang="pt-BR" sz="2800" dirty="0" err="1">
                <a:latin typeface="Arial" panose="020B0604020202020204" pitchFamily="34" charset="0"/>
                <a:cs typeface="Arial" panose="020B0604020202020204" pitchFamily="34" charset="0"/>
              </a:rPr>
              <a:t>Ipardes</a:t>
            </a:r>
            <a:r>
              <a:rPr lang="pt-BR" sz="2800" dirty="0">
                <a:latin typeface="Arial" panose="020B0604020202020204" pitchFamily="34" charset="0"/>
                <a:cs typeface="Arial" panose="020B0604020202020204" pitchFamily="34" charset="0"/>
              </a:rPr>
              <a:t>, Fecomércio, </a:t>
            </a:r>
            <a:r>
              <a:rPr lang="pt-BR" sz="2800" dirty="0" err="1">
                <a:latin typeface="Arial" panose="020B0604020202020204" pitchFamily="34" charset="0"/>
                <a:cs typeface="Arial" panose="020B0604020202020204" pitchFamily="34" charset="0"/>
              </a:rPr>
              <a:t>Fiep</a:t>
            </a:r>
            <a:r>
              <a:rPr lang="pt-BR" sz="2800" dirty="0">
                <a:latin typeface="Arial" panose="020B0604020202020204" pitchFamily="34" charset="0"/>
                <a:cs typeface="Arial" panose="020B0604020202020204" pitchFamily="34" charset="0"/>
              </a:rPr>
              <a:t>, </a:t>
            </a:r>
            <a:r>
              <a:rPr lang="pt-BR" sz="2800" dirty="0" err="1">
                <a:latin typeface="Arial" panose="020B0604020202020204" pitchFamily="34" charset="0"/>
                <a:cs typeface="Arial" panose="020B0604020202020204" pitchFamily="34" charset="0"/>
              </a:rPr>
              <a:t>Fampepar</a:t>
            </a:r>
            <a:r>
              <a:rPr lang="pt-BR" sz="2800" dirty="0">
                <a:latin typeface="Arial" panose="020B0604020202020204" pitchFamily="34" charset="0"/>
                <a:cs typeface="Arial" panose="020B0604020202020204" pitchFamily="34" charset="0"/>
              </a:rPr>
              <a:t>, operadores portuários e outros).</a:t>
            </a:r>
            <a:endParaRPr lang="pt-BR" sz="2800" b="1" dirty="0">
              <a:latin typeface="+mj-lt"/>
            </a:endParaRPr>
          </a:p>
        </p:txBody>
      </p:sp>
      <p:pic>
        <p:nvPicPr>
          <p:cNvPr id="8" name="Imagem 7">
            <a:extLst>
              <a:ext uri="{FF2B5EF4-FFF2-40B4-BE49-F238E27FC236}">
                <a16:creationId xmlns:a16="http://schemas.microsoft.com/office/drawing/2014/main" id="{9CDAC59D-3336-43B4-BDC4-8880879A59B8}"/>
              </a:ext>
            </a:extLst>
          </p:cNvPr>
          <p:cNvPicPr>
            <a:picLocks noChangeAspect="1"/>
          </p:cNvPicPr>
          <p:nvPr/>
        </p:nvPicPr>
        <p:blipFill>
          <a:blip r:embed="rId2"/>
          <a:stretch>
            <a:fillRect/>
          </a:stretch>
        </p:blipFill>
        <p:spPr>
          <a:xfrm>
            <a:off x="191345" y="250244"/>
            <a:ext cx="2160240" cy="729746"/>
          </a:xfrm>
          <a:prstGeom prst="rect">
            <a:avLst/>
          </a:prstGeom>
        </p:spPr>
      </p:pic>
      <p:sp>
        <p:nvSpPr>
          <p:cNvPr id="10" name="Retângulo 9">
            <a:extLst>
              <a:ext uri="{FF2B5EF4-FFF2-40B4-BE49-F238E27FC236}">
                <a16:creationId xmlns:a16="http://schemas.microsoft.com/office/drawing/2014/main" id="{BAE39933-BF34-4EA9-890F-C3F8CD2FBB87}"/>
              </a:ext>
            </a:extLst>
          </p:cNvPr>
          <p:cNvSpPr/>
          <p:nvPr/>
        </p:nvSpPr>
        <p:spPr>
          <a:xfrm rot="20555774">
            <a:off x="2426073" y="248746"/>
            <a:ext cx="3319798" cy="707886"/>
          </a:xfrm>
          <a:prstGeom prst="rect">
            <a:avLst/>
          </a:prstGeom>
          <a:noFill/>
        </p:spPr>
        <p:txBody>
          <a:bodyPr wrap="square" lIns="91440" tIns="45720" rIns="91440" bIns="45720">
            <a:spAutoFit/>
          </a:bodyPr>
          <a:lstStyle/>
          <a:p>
            <a:pPr algn="ctr"/>
            <a:r>
              <a:rPr lang="pt-BR"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 Anos</a:t>
            </a:r>
          </a:p>
        </p:txBody>
      </p:sp>
    </p:spTree>
    <p:extLst>
      <p:ext uri="{BB962C8B-B14F-4D97-AF65-F5344CB8AC3E}">
        <p14:creationId xmlns:p14="http://schemas.microsoft.com/office/powerpoint/2010/main" val="827019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51519" y="1622985"/>
            <a:ext cx="8280920" cy="3108543"/>
          </a:xfrm>
          <a:prstGeom prst="rect">
            <a:avLst/>
          </a:prstGeom>
        </p:spPr>
        <p:txBody>
          <a:bodyPr wrap="square">
            <a:spAutoFit/>
          </a:bodyPr>
          <a:lstStyle/>
          <a:p>
            <a:endParaRPr lang="pt-BR" sz="2800" dirty="0">
              <a:latin typeface="Arial" panose="020B0604020202020204" pitchFamily="34" charset="0"/>
              <a:cs typeface="Arial" panose="020B0604020202020204" pitchFamily="34" charset="0"/>
            </a:endParaRPr>
          </a:p>
          <a:p>
            <a:r>
              <a:rPr lang="pt-BR" sz="2800" dirty="0">
                <a:latin typeface="Arial" panose="020B0604020202020204" pitchFamily="34" charset="0"/>
                <a:cs typeface="Arial" panose="020B0604020202020204" pitchFamily="34" charset="0"/>
              </a:rPr>
              <a:t>26) 	</a:t>
            </a:r>
            <a:r>
              <a:rPr lang="pt-BR" sz="2800" b="1" dirty="0">
                <a:latin typeface="Arial" panose="020B0604020202020204" pitchFamily="34" charset="0"/>
                <a:cs typeface="Arial" panose="020B0604020202020204" pitchFamily="34" charset="0"/>
              </a:rPr>
              <a:t>Proposta</a:t>
            </a:r>
            <a:r>
              <a:rPr lang="pt-BR" sz="2800" dirty="0">
                <a:latin typeface="Arial" panose="020B0604020202020204" pitchFamily="34" charset="0"/>
                <a:cs typeface="Arial" panose="020B0604020202020204" pitchFamily="34" charset="0"/>
              </a:rPr>
              <a:t>: Apoiar e auxiliar tecnicamente na criação de uma Loja Virtual de Comércio de produtos das Micro e Pequenas Empresas da América Latina e Países de Língua Portuguesa.</a:t>
            </a:r>
          </a:p>
          <a:p>
            <a:endParaRPr lang="pt-BR" sz="2800" dirty="0">
              <a:latin typeface="Arial" panose="020B0604020202020204" pitchFamily="34" charset="0"/>
              <a:cs typeface="Arial" panose="020B0604020202020204" pitchFamily="34" charset="0"/>
            </a:endParaRPr>
          </a:p>
          <a:p>
            <a:endParaRPr lang="pt-BR" sz="2800" b="1" dirty="0">
              <a:latin typeface="+mj-lt"/>
            </a:endParaRPr>
          </a:p>
        </p:txBody>
      </p:sp>
      <p:pic>
        <p:nvPicPr>
          <p:cNvPr id="8" name="Imagem 7">
            <a:extLst>
              <a:ext uri="{FF2B5EF4-FFF2-40B4-BE49-F238E27FC236}">
                <a16:creationId xmlns:a16="http://schemas.microsoft.com/office/drawing/2014/main" id="{9CDAC59D-3336-43B4-BDC4-8880879A59B8}"/>
              </a:ext>
            </a:extLst>
          </p:cNvPr>
          <p:cNvPicPr>
            <a:picLocks noChangeAspect="1"/>
          </p:cNvPicPr>
          <p:nvPr/>
        </p:nvPicPr>
        <p:blipFill>
          <a:blip r:embed="rId2"/>
          <a:stretch>
            <a:fillRect/>
          </a:stretch>
        </p:blipFill>
        <p:spPr>
          <a:xfrm>
            <a:off x="191345" y="250244"/>
            <a:ext cx="2160240" cy="729746"/>
          </a:xfrm>
          <a:prstGeom prst="rect">
            <a:avLst/>
          </a:prstGeom>
        </p:spPr>
      </p:pic>
      <p:sp>
        <p:nvSpPr>
          <p:cNvPr id="10" name="Retângulo 9">
            <a:extLst>
              <a:ext uri="{FF2B5EF4-FFF2-40B4-BE49-F238E27FC236}">
                <a16:creationId xmlns:a16="http://schemas.microsoft.com/office/drawing/2014/main" id="{BAE39933-BF34-4EA9-890F-C3F8CD2FBB87}"/>
              </a:ext>
            </a:extLst>
          </p:cNvPr>
          <p:cNvSpPr/>
          <p:nvPr/>
        </p:nvSpPr>
        <p:spPr>
          <a:xfrm rot="20555774">
            <a:off x="2426073" y="248746"/>
            <a:ext cx="3319798" cy="707886"/>
          </a:xfrm>
          <a:prstGeom prst="rect">
            <a:avLst/>
          </a:prstGeom>
          <a:noFill/>
        </p:spPr>
        <p:txBody>
          <a:bodyPr wrap="square" lIns="91440" tIns="45720" rIns="91440" bIns="45720">
            <a:spAutoFit/>
          </a:bodyPr>
          <a:lstStyle/>
          <a:p>
            <a:pPr algn="ctr"/>
            <a:r>
              <a:rPr lang="pt-BR"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 Anos</a:t>
            </a:r>
          </a:p>
        </p:txBody>
      </p:sp>
    </p:spTree>
    <p:extLst>
      <p:ext uri="{BB962C8B-B14F-4D97-AF65-F5344CB8AC3E}">
        <p14:creationId xmlns:p14="http://schemas.microsoft.com/office/powerpoint/2010/main" val="657161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323528" y="1124744"/>
            <a:ext cx="8604448" cy="5429200"/>
          </a:xfrm>
        </p:spPr>
        <p:txBody>
          <a:bodyPr>
            <a:normAutofit fontScale="92500" lnSpcReduction="20000"/>
          </a:bodyPr>
          <a:lstStyle/>
          <a:p>
            <a:pPr algn="ctr">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pt-BR" sz="3000" b="1" dirty="0">
                <a:latin typeface="Calibri" pitchFamily="32" charset="0"/>
                <a:cs typeface="Segoe UI" charset="0"/>
              </a:rPr>
              <a:t>Reuniões 2019</a:t>
            </a:r>
          </a:p>
          <a:p>
            <a:pPr>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pt-BR" sz="2400" b="1" dirty="0">
                <a:latin typeface="Arial" panose="020B0604020202020204" pitchFamily="34" charset="0"/>
                <a:cs typeface="Arial" panose="020B0604020202020204" pitchFamily="34" charset="0"/>
              </a:rPr>
              <a:t> I Reuniões Ordinárias:</a:t>
            </a:r>
          </a:p>
          <a:p>
            <a:pPr>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pt-BR" sz="2400" dirty="0">
                <a:latin typeface="Arial" panose="020B0604020202020204" pitchFamily="34" charset="0"/>
                <a:cs typeface="Arial" panose="020B0604020202020204" pitchFamily="34" charset="0"/>
              </a:rPr>
              <a:t>		O calendário será divulgado em dezembro</a:t>
            </a:r>
          </a:p>
          <a:p>
            <a:pPr>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pt-BR" sz="2400" dirty="0">
              <a:latin typeface="Arial" panose="020B0604020202020204" pitchFamily="34" charset="0"/>
              <a:cs typeface="Arial" panose="020B0604020202020204" pitchFamily="34" charset="0"/>
            </a:endParaRPr>
          </a:p>
          <a:p>
            <a:pPr>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pt-BR" sz="2400" b="1" dirty="0">
                <a:latin typeface="Arial" panose="020B0604020202020204" pitchFamily="34" charset="0"/>
                <a:cs typeface="Arial" panose="020B0604020202020204" pitchFamily="34" charset="0"/>
              </a:rPr>
              <a:t>II – Reuniões Plenárias:</a:t>
            </a:r>
          </a:p>
          <a:p>
            <a:pPr>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pt-BR" sz="2400" dirty="0">
                <a:latin typeface="Arial" panose="020B0604020202020204" pitchFamily="34" charset="0"/>
                <a:cs typeface="Arial" panose="020B0604020202020204" pitchFamily="34" charset="0"/>
              </a:rPr>
              <a:t>		 O calendário será divulgado em dezembro</a:t>
            </a:r>
          </a:p>
          <a:p>
            <a:pPr>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pt-BR" sz="2400" dirty="0">
              <a:latin typeface="Arial" panose="020B0604020202020204" pitchFamily="34" charset="0"/>
              <a:cs typeface="Arial" panose="020B0604020202020204" pitchFamily="34" charset="0"/>
            </a:endParaRPr>
          </a:p>
          <a:p>
            <a:pPr>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pt-BR" sz="2400" dirty="0">
                <a:latin typeface="Arial" panose="020B0604020202020204" pitchFamily="34" charset="0"/>
                <a:cs typeface="Arial" panose="020B0604020202020204" pitchFamily="34" charset="0"/>
              </a:rPr>
              <a:t>A </a:t>
            </a:r>
            <a:r>
              <a:rPr lang="pt-BR" sz="2400" b="1" dirty="0">
                <a:latin typeface="Arial" panose="020B0604020202020204" pitchFamily="34" charset="0"/>
                <a:cs typeface="Arial" panose="020B0604020202020204" pitchFamily="34" charset="0"/>
              </a:rPr>
              <a:t>Secretaria Técnica</a:t>
            </a:r>
            <a:r>
              <a:rPr lang="pt-BR" sz="2400" dirty="0">
                <a:latin typeface="Arial" panose="020B0604020202020204" pitchFamily="34" charset="0"/>
                <a:cs typeface="Arial" panose="020B0604020202020204" pitchFamily="34" charset="0"/>
              </a:rPr>
              <a:t> se reunirá na 2ª semana de cada mês, às segundas feiras</a:t>
            </a:r>
          </a:p>
          <a:p>
            <a:pPr>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pt-BR" sz="2400" dirty="0">
              <a:latin typeface="Arial" panose="020B0604020202020204" pitchFamily="34" charset="0"/>
              <a:cs typeface="Arial" panose="020B0604020202020204" pitchFamily="34" charset="0"/>
            </a:endParaRPr>
          </a:p>
          <a:p>
            <a:pPr>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pt-BR" sz="2400" dirty="0">
                <a:latin typeface="Arial" panose="020B0604020202020204" pitchFamily="34" charset="0"/>
                <a:cs typeface="Arial" panose="020B0604020202020204" pitchFamily="34" charset="0"/>
              </a:rPr>
              <a:t>O </a:t>
            </a:r>
            <a:r>
              <a:rPr lang="pt-BR" sz="2400" b="1" dirty="0">
                <a:latin typeface="Arial" panose="020B0604020202020204" pitchFamily="34" charset="0"/>
                <a:cs typeface="Arial" panose="020B0604020202020204" pitchFamily="34" charset="0"/>
              </a:rPr>
              <a:t>Grupo de Assessoramento Técnico - GAT</a:t>
            </a:r>
            <a:r>
              <a:rPr lang="pt-BR" sz="2400" dirty="0">
                <a:latin typeface="Arial" panose="020B0604020202020204" pitchFamily="34" charset="0"/>
                <a:cs typeface="Arial" panose="020B0604020202020204" pitchFamily="34" charset="0"/>
              </a:rPr>
              <a:t> se reunirá em calendário a ser divulgado</a:t>
            </a:r>
          </a:p>
          <a:p>
            <a:pPr>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pt-BR" sz="2400" dirty="0">
              <a:latin typeface="Arial" panose="020B0604020202020204" pitchFamily="34" charset="0"/>
              <a:cs typeface="Arial" panose="020B0604020202020204" pitchFamily="34" charset="0"/>
            </a:endParaRPr>
          </a:p>
          <a:p>
            <a:pPr>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pt-BR" sz="2400" dirty="0">
                <a:latin typeface="Arial" panose="020B0604020202020204" pitchFamily="34" charset="0"/>
                <a:cs typeface="Arial" panose="020B0604020202020204" pitchFamily="34" charset="0"/>
              </a:rPr>
              <a:t>Os </a:t>
            </a:r>
            <a:r>
              <a:rPr lang="pt-BR" sz="2400" b="1" dirty="0">
                <a:latin typeface="Arial" panose="020B0604020202020204" pitchFamily="34" charset="0"/>
                <a:cs typeface="Arial" panose="020B0604020202020204" pitchFamily="34" charset="0"/>
              </a:rPr>
              <a:t>Grupos de Trabalho</a:t>
            </a:r>
            <a:r>
              <a:rPr lang="pt-BR" sz="2400" dirty="0">
                <a:latin typeface="Arial" panose="020B0604020202020204" pitchFamily="34" charset="0"/>
                <a:cs typeface="Arial" panose="020B0604020202020204" pitchFamily="34" charset="0"/>
              </a:rPr>
              <a:t> se reunirão mensalmente, em datas a serem fixadas nos Planos de Ação</a:t>
            </a:r>
          </a:p>
          <a:p>
            <a:pPr>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pt-BR" sz="4200" b="1" dirty="0">
              <a:latin typeface="Calibri" pitchFamily="32" charset="0"/>
              <a:cs typeface="Segoe UI" charset="0"/>
            </a:endParaRPr>
          </a:p>
          <a:p>
            <a:endParaRPr lang="pt-BR" b="1" dirty="0"/>
          </a:p>
        </p:txBody>
      </p:sp>
      <p:pic>
        <p:nvPicPr>
          <p:cNvPr id="9" name="Imagem 8">
            <a:extLst>
              <a:ext uri="{FF2B5EF4-FFF2-40B4-BE49-F238E27FC236}">
                <a16:creationId xmlns:a16="http://schemas.microsoft.com/office/drawing/2014/main" id="{B6152C42-BAE0-4113-AA7C-205CEA28BD0D}"/>
              </a:ext>
            </a:extLst>
          </p:cNvPr>
          <p:cNvPicPr>
            <a:picLocks noChangeAspect="1"/>
          </p:cNvPicPr>
          <p:nvPr/>
        </p:nvPicPr>
        <p:blipFill>
          <a:blip r:embed="rId3"/>
          <a:stretch>
            <a:fillRect/>
          </a:stretch>
        </p:blipFill>
        <p:spPr>
          <a:xfrm>
            <a:off x="191345" y="250244"/>
            <a:ext cx="2160240" cy="729746"/>
          </a:xfrm>
          <a:prstGeom prst="rect">
            <a:avLst/>
          </a:prstGeom>
        </p:spPr>
      </p:pic>
      <p:sp>
        <p:nvSpPr>
          <p:cNvPr id="10" name="Retângulo 9">
            <a:extLst>
              <a:ext uri="{FF2B5EF4-FFF2-40B4-BE49-F238E27FC236}">
                <a16:creationId xmlns:a16="http://schemas.microsoft.com/office/drawing/2014/main" id="{1DE0415D-75B0-4E7C-B34F-24A2CB4F6B88}"/>
              </a:ext>
            </a:extLst>
          </p:cNvPr>
          <p:cNvSpPr/>
          <p:nvPr/>
        </p:nvSpPr>
        <p:spPr>
          <a:xfrm rot="20555774">
            <a:off x="2426073" y="248746"/>
            <a:ext cx="3319798" cy="707886"/>
          </a:xfrm>
          <a:prstGeom prst="rect">
            <a:avLst/>
          </a:prstGeom>
          <a:noFill/>
        </p:spPr>
        <p:txBody>
          <a:bodyPr wrap="square" lIns="91440" tIns="45720" rIns="91440" bIns="45720">
            <a:spAutoFit/>
          </a:bodyPr>
          <a:lstStyle/>
          <a:p>
            <a:pPr algn="ctr"/>
            <a:r>
              <a:rPr lang="pt-BR"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 Anos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57200" y="1600200"/>
            <a:ext cx="8229600" cy="4781128"/>
          </a:xfrm>
        </p:spPr>
        <p:txBody>
          <a:bodyPr>
            <a:normAutofit fontScale="70000" lnSpcReduction="20000"/>
          </a:bodyPr>
          <a:lstStyle/>
          <a:p>
            <a:pPr algn="ctr">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pt-BR" sz="3400" b="1" dirty="0">
                <a:cs typeface="Segoe UI" charset="0"/>
              </a:rPr>
              <a:t>OBRIGADO !</a:t>
            </a:r>
          </a:p>
          <a:p>
            <a:pPr algn="ctr">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pt-BR" sz="4000" b="1" dirty="0">
              <a:cs typeface="Segoe UI" charset="0"/>
            </a:endParaRPr>
          </a:p>
          <a:p>
            <a:pPr algn="ctr">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pt-BR" sz="3400" b="1" dirty="0">
                <a:cs typeface="Segoe UI" charset="0"/>
              </a:rPr>
              <a:t>Fórum Permanente das Microempresas e Empresas de Pequeno Porte do Estado do Paraná – FOPEME</a:t>
            </a:r>
          </a:p>
          <a:p>
            <a:pPr algn="ctr">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pt-BR" b="1" dirty="0">
              <a:cs typeface="Segoe UI" charset="0"/>
            </a:endParaRPr>
          </a:p>
          <a:p>
            <a:pPr algn="ctr">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pt-BR" b="1" dirty="0">
                <a:cs typeface="Segoe UI" charset="0"/>
              </a:rPr>
              <a:t>Secretaria Técnica:</a:t>
            </a:r>
          </a:p>
          <a:p>
            <a:pPr algn="ctr">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pt-BR" b="1" dirty="0">
              <a:latin typeface="Calibri" pitchFamily="32" charset="0"/>
              <a:cs typeface="Segoe UI" charset="0"/>
            </a:endParaRPr>
          </a:p>
          <a:p>
            <a:pPr>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pt-BR" b="1" dirty="0">
                <a:latin typeface="Calibri" pitchFamily="32" charset="0"/>
                <a:cs typeface="Segoe UI" charset="0"/>
              </a:rPr>
              <a:t>Ercílio Santinoni          				   erciliosantinoni@sepl.pr.gov.br</a:t>
            </a:r>
            <a:endParaRPr lang="pt-BR" b="1" dirty="0">
              <a:latin typeface="Calibri" pitchFamily="32" charset="0"/>
              <a:cs typeface="Segoe UI" charset="0"/>
              <a:hlinkClick r:id="rId2"/>
            </a:endParaRPr>
          </a:p>
          <a:p>
            <a:pPr>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pt-BR" b="1" dirty="0">
                <a:latin typeface="Calibri" pitchFamily="32" charset="0"/>
                <a:cs typeface="Segoe UI" charset="0"/>
              </a:rPr>
              <a:t>Mario José Doria da Fonseca			           mdoria@sepl.pr.gov.br</a:t>
            </a:r>
          </a:p>
          <a:p>
            <a:pPr>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pt-BR" b="1" dirty="0">
                <a:latin typeface="Calibri" pitchFamily="32" charset="0"/>
                <a:cs typeface="Segoe UI" charset="0"/>
              </a:rPr>
              <a:t>César Reinaldo Rissete	                                crissete@pr.sebrae.com.br </a:t>
            </a:r>
          </a:p>
          <a:p>
            <a:pPr>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pt-BR" b="1" dirty="0">
                <a:latin typeface="Calibri" pitchFamily="32" charset="0"/>
                <a:cs typeface="Segoe UI" charset="0"/>
              </a:rPr>
              <a:t>Amberson Bezerra da Silva			              asilva@pr.sebrae.com.br</a:t>
            </a:r>
          </a:p>
          <a:p>
            <a:pPr>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pt-BR" b="1" dirty="0">
              <a:latin typeface="Calibri" pitchFamily="32" charset="0"/>
              <a:cs typeface="Segoe UI" charset="0"/>
            </a:endParaRPr>
          </a:p>
          <a:p>
            <a:pPr>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pt-BR" b="1" dirty="0">
                <a:latin typeface="Calibri" pitchFamily="32" charset="0"/>
                <a:cs typeface="Segoe UI" charset="0"/>
              </a:rPr>
              <a:t>                                     www.fopeme.pr.gov.br </a:t>
            </a:r>
            <a:endParaRPr lang="pt-BR" dirty="0">
              <a:solidFill>
                <a:srgbClr val="002060"/>
              </a:solidFill>
            </a:endParaRPr>
          </a:p>
        </p:txBody>
      </p:sp>
      <p:pic>
        <p:nvPicPr>
          <p:cNvPr id="9" name="Picture 2">
            <a:extLst>
              <a:ext uri="{FF2B5EF4-FFF2-40B4-BE49-F238E27FC236}">
                <a16:creationId xmlns:a16="http://schemas.microsoft.com/office/drawing/2014/main" id="{8FE7EDEF-9E92-450A-B526-17F2B653EC72}"/>
              </a:ext>
            </a:extLst>
          </p:cNvPr>
          <p:cNvPicPr/>
          <p:nvPr/>
        </p:nvPicPr>
        <p:blipFill>
          <a:blip r:embed="rId3" cstate="print"/>
          <a:stretch>
            <a:fillRect/>
          </a:stretch>
        </p:blipFill>
        <p:spPr>
          <a:xfrm>
            <a:off x="263352" y="33671"/>
            <a:ext cx="6900936" cy="1163081"/>
          </a:xfrm>
          <a:prstGeom prst="rect">
            <a:avLst/>
          </a:prstGeom>
        </p:spPr>
      </p:pic>
      <p:sp>
        <p:nvSpPr>
          <p:cNvPr id="10" name="Retângulo 9">
            <a:extLst>
              <a:ext uri="{FF2B5EF4-FFF2-40B4-BE49-F238E27FC236}">
                <a16:creationId xmlns:a16="http://schemas.microsoft.com/office/drawing/2014/main" id="{C0AD9E74-DB91-46E2-AC1E-19A4538C89A4}"/>
              </a:ext>
            </a:extLst>
          </p:cNvPr>
          <p:cNvSpPr/>
          <p:nvPr/>
        </p:nvSpPr>
        <p:spPr>
          <a:xfrm rot="20555774">
            <a:off x="6782345" y="193491"/>
            <a:ext cx="2557663" cy="769441"/>
          </a:xfrm>
          <a:prstGeom prst="rect">
            <a:avLst/>
          </a:prstGeom>
          <a:noFill/>
        </p:spPr>
        <p:txBody>
          <a:bodyPr wrap="square" lIns="91440" tIns="45720" rIns="91440" bIns="45720">
            <a:spAutoFit/>
          </a:bodyPr>
          <a:lstStyle/>
          <a:p>
            <a:pPr algn="ctr"/>
            <a:r>
              <a:rPr lang="pt-BR" sz="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 Anos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buNone/>
            </a:pPr>
            <a:endParaRPr lang="pt-BR" b="1" dirty="0">
              <a:solidFill>
                <a:schemeClr val="tx2">
                  <a:lumMod val="75000"/>
                </a:schemeClr>
              </a:solidFill>
            </a:endParaRPr>
          </a:p>
          <a:p>
            <a:pPr>
              <a:buNone/>
            </a:pPr>
            <a:endParaRPr lang="pt-BR" b="1" dirty="0">
              <a:solidFill>
                <a:schemeClr val="tx2">
                  <a:lumMod val="75000"/>
                </a:schemeClr>
              </a:solidFill>
            </a:endParaRPr>
          </a:p>
        </p:txBody>
      </p:sp>
      <p:sp>
        <p:nvSpPr>
          <p:cNvPr id="6" name="Retângulo 5"/>
          <p:cNvSpPr/>
          <p:nvPr/>
        </p:nvSpPr>
        <p:spPr>
          <a:xfrm>
            <a:off x="395536" y="1340768"/>
            <a:ext cx="8496944" cy="5262979"/>
          </a:xfrm>
          <a:prstGeom prst="rect">
            <a:avLst/>
          </a:prstGeom>
        </p:spPr>
        <p:txBody>
          <a:bodyPr wrap="square">
            <a:spAutoFit/>
          </a:bodyPr>
          <a:lstStyle/>
          <a:p>
            <a:pPr marL="457200" indent="-457200">
              <a:buFont typeface="Arial" panose="020B0604020202020204" pitchFamily="34" charset="0"/>
              <a:buChar char="•"/>
            </a:pPr>
            <a:endParaRPr lang="pt-BR" sz="2800" dirty="0">
              <a:latin typeface="Arial" panose="020B0604020202020204" pitchFamily="34" charset="0"/>
              <a:ea typeface="Arial;sans-serif"/>
              <a:cs typeface="Arial" panose="020B0604020202020204" pitchFamily="34" charset="0"/>
            </a:endParaRPr>
          </a:p>
          <a:p>
            <a:pPr marL="457200" indent="-457200">
              <a:buFont typeface="Arial" panose="020B0604020202020204" pitchFamily="34" charset="0"/>
              <a:buChar char="•"/>
            </a:pPr>
            <a:r>
              <a:rPr lang="pt-BR" sz="2800" dirty="0">
                <a:latin typeface="Arial" panose="020B0604020202020204" pitchFamily="34" charset="0"/>
                <a:ea typeface="Arial;sans-serif"/>
                <a:cs typeface="Arial" panose="020B0604020202020204" pitchFamily="34" charset="0"/>
              </a:rPr>
              <a:t>Conclusão do trabalho de elaboração e encaminhamento à Casa Civil </a:t>
            </a:r>
            <a:r>
              <a:rPr lang="pt-BR" sz="2800" dirty="0">
                <a:latin typeface="Arial" panose="020B0604020202020204" pitchFamily="34" charset="0"/>
                <a:cs typeface="Arial" panose="020B0604020202020204" pitchFamily="34" charset="0"/>
              </a:rPr>
              <a:t>do Projeto de Lei de Alteração e Atualização da Lei Complementar nº 163/2013 – Entregue em 07/11/2018 à Casa Civil.</a:t>
            </a:r>
          </a:p>
          <a:p>
            <a:pPr marL="457200" indent="-457200">
              <a:buFont typeface="Arial" panose="020B0604020202020204" pitchFamily="34" charset="0"/>
              <a:buChar char="•"/>
            </a:pPr>
            <a:endParaRPr lang="pt-BR"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pt-BR" sz="2800" dirty="0">
                <a:latin typeface="Arial" panose="020B0604020202020204" pitchFamily="34" charset="0"/>
                <a:ea typeface="Arial;sans-serif"/>
                <a:cs typeface="Arial" panose="020B0604020202020204" pitchFamily="34" charset="0"/>
              </a:rPr>
              <a:t>De agora em diante deveremos acompanhar as tramitações na Casa Civil, PGE e </a:t>
            </a:r>
            <a:r>
              <a:rPr lang="pt-BR" sz="2800" dirty="0">
                <a:latin typeface="Arial" panose="020B0604020202020204" pitchFamily="34" charset="0"/>
                <a:cs typeface="Arial" panose="020B0604020202020204" pitchFamily="34" charset="0"/>
              </a:rPr>
              <a:t>na Assembleia Legislativa do Paraná -  ALEP para aprovação do referido Projeto de Lei</a:t>
            </a:r>
            <a:r>
              <a:rPr lang="pt-BR" sz="2800" i="1" dirty="0">
                <a:latin typeface="Arial" panose="020B0604020202020204" pitchFamily="34" charset="0"/>
                <a:cs typeface="Arial" panose="020B0604020202020204" pitchFamily="34" charset="0"/>
              </a:rPr>
              <a:t>.</a:t>
            </a:r>
          </a:p>
          <a:p>
            <a:endParaRPr lang="pt-BR" sz="2800" dirty="0">
              <a:latin typeface="Arial" panose="020B0604020202020204" pitchFamily="34" charset="0"/>
              <a:cs typeface="Arial" panose="020B0604020202020204" pitchFamily="34" charset="0"/>
            </a:endParaRPr>
          </a:p>
        </p:txBody>
      </p:sp>
      <p:pic>
        <p:nvPicPr>
          <p:cNvPr id="10" name="Imagem 9">
            <a:extLst>
              <a:ext uri="{FF2B5EF4-FFF2-40B4-BE49-F238E27FC236}">
                <a16:creationId xmlns:a16="http://schemas.microsoft.com/office/drawing/2014/main" id="{2565B32E-5350-4A9E-A983-6E8357DF30CA}"/>
              </a:ext>
            </a:extLst>
          </p:cNvPr>
          <p:cNvPicPr>
            <a:picLocks noChangeAspect="1"/>
          </p:cNvPicPr>
          <p:nvPr/>
        </p:nvPicPr>
        <p:blipFill>
          <a:blip r:embed="rId2"/>
          <a:stretch>
            <a:fillRect/>
          </a:stretch>
        </p:blipFill>
        <p:spPr>
          <a:xfrm>
            <a:off x="191345" y="250244"/>
            <a:ext cx="2160240" cy="729746"/>
          </a:xfrm>
          <a:prstGeom prst="rect">
            <a:avLst/>
          </a:prstGeom>
        </p:spPr>
      </p:pic>
      <p:sp>
        <p:nvSpPr>
          <p:cNvPr id="11" name="Retângulo 10">
            <a:extLst>
              <a:ext uri="{FF2B5EF4-FFF2-40B4-BE49-F238E27FC236}">
                <a16:creationId xmlns:a16="http://schemas.microsoft.com/office/drawing/2014/main" id="{44F70958-E957-4AF2-9BEA-762B0871A479}"/>
              </a:ext>
            </a:extLst>
          </p:cNvPr>
          <p:cNvSpPr/>
          <p:nvPr/>
        </p:nvSpPr>
        <p:spPr>
          <a:xfrm rot="20555774">
            <a:off x="2426073" y="248746"/>
            <a:ext cx="3319798" cy="707886"/>
          </a:xfrm>
          <a:prstGeom prst="rect">
            <a:avLst/>
          </a:prstGeom>
          <a:noFill/>
        </p:spPr>
        <p:txBody>
          <a:bodyPr wrap="square" lIns="91440" tIns="45720" rIns="91440" bIns="45720">
            <a:spAutoFit/>
          </a:bodyPr>
          <a:lstStyle/>
          <a:p>
            <a:pPr algn="ctr"/>
            <a:r>
              <a:rPr lang="pt-BR"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 Anos</a:t>
            </a:r>
          </a:p>
        </p:txBody>
      </p:sp>
    </p:spTree>
    <p:extLst>
      <p:ext uri="{BB962C8B-B14F-4D97-AF65-F5344CB8AC3E}">
        <p14:creationId xmlns:p14="http://schemas.microsoft.com/office/powerpoint/2010/main" val="2889246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buNone/>
            </a:pPr>
            <a:endParaRPr lang="pt-BR" b="1" dirty="0">
              <a:solidFill>
                <a:schemeClr val="tx2">
                  <a:lumMod val="75000"/>
                </a:schemeClr>
              </a:solidFill>
            </a:endParaRPr>
          </a:p>
          <a:p>
            <a:pPr>
              <a:buNone/>
            </a:pPr>
            <a:endParaRPr lang="pt-BR" b="1" dirty="0">
              <a:solidFill>
                <a:schemeClr val="tx2">
                  <a:lumMod val="75000"/>
                </a:schemeClr>
              </a:solidFill>
            </a:endParaRPr>
          </a:p>
        </p:txBody>
      </p:sp>
      <p:sp>
        <p:nvSpPr>
          <p:cNvPr id="6" name="Retângulo 5"/>
          <p:cNvSpPr/>
          <p:nvPr/>
        </p:nvSpPr>
        <p:spPr>
          <a:xfrm>
            <a:off x="395536" y="1196752"/>
            <a:ext cx="8496944" cy="5878532"/>
          </a:xfrm>
          <a:prstGeom prst="rect">
            <a:avLst/>
          </a:prstGeom>
        </p:spPr>
        <p:txBody>
          <a:bodyPr wrap="square">
            <a:spAutoFit/>
          </a:bodyPr>
          <a:lstStyle/>
          <a:p>
            <a:pPr marL="457200" indent="-457200">
              <a:buFont typeface="Arial" panose="020B0604020202020204" pitchFamily="34" charset="0"/>
              <a:buChar char="•"/>
            </a:pPr>
            <a:r>
              <a:rPr lang="pt-BR" sz="2800" dirty="0">
                <a:latin typeface="Arial" panose="020B0604020202020204" pitchFamily="34" charset="0"/>
                <a:cs typeface="Arial" panose="020B0604020202020204" pitchFamily="34" charset="0"/>
              </a:rPr>
              <a:t>Foi dado continuidade nas negociações para viabilizar o Planejamento de Compras Públicas do Estado do Paraná - DEAM/GMS com Sr. </a:t>
            </a:r>
            <a:r>
              <a:rPr lang="pt-BR" sz="2800" dirty="0" err="1">
                <a:latin typeface="Arial" panose="020B0604020202020204" pitchFamily="34" charset="0"/>
                <a:cs typeface="Arial" panose="020B0604020202020204" pitchFamily="34" charset="0"/>
              </a:rPr>
              <a:t>Cleverson</a:t>
            </a:r>
            <a:endParaRPr lang="pt-BR"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pt-BR"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pt-BR" sz="2800" dirty="0">
                <a:latin typeface="Arial" panose="020B0604020202020204" pitchFamily="34" charset="0"/>
                <a:cs typeface="Arial" panose="020B0604020202020204" pitchFamily="34" charset="0"/>
              </a:rPr>
              <a:t>Elaborada revisão final pelo CT Acesso a Mercados do FOPEME e pelo prof. Luiz Zanin, estando concluída a fase de revisão das atualizações propostas para o Decreto nº 2474/2015. Deve-se agora fazer reuniões com o Secretário e Diretores da SEAP e PGE para posterior encaminhamento oficial à Casa Civil.</a:t>
            </a:r>
          </a:p>
          <a:p>
            <a:pPr marL="171450" indent="-171450">
              <a:buFont typeface="Arial" panose="020B0604020202020204" pitchFamily="34" charset="0"/>
              <a:buChar char="•"/>
            </a:pPr>
            <a:endParaRPr lang="pt-BR" sz="2800" dirty="0">
              <a:latin typeface="Arial" panose="020B0604020202020204" pitchFamily="34" charset="0"/>
              <a:cs typeface="Arial" panose="020B0604020202020204" pitchFamily="34" charset="0"/>
            </a:endParaRPr>
          </a:p>
          <a:p>
            <a:endParaRPr lang="pt-BR" sz="1200" dirty="0">
              <a:latin typeface="Arial" panose="020B0604020202020204" pitchFamily="34" charset="0"/>
              <a:cs typeface="Arial" panose="020B0604020202020204" pitchFamily="34" charset="0"/>
            </a:endParaRPr>
          </a:p>
        </p:txBody>
      </p:sp>
      <p:pic>
        <p:nvPicPr>
          <p:cNvPr id="10" name="Imagem 9">
            <a:extLst>
              <a:ext uri="{FF2B5EF4-FFF2-40B4-BE49-F238E27FC236}">
                <a16:creationId xmlns:a16="http://schemas.microsoft.com/office/drawing/2014/main" id="{2565B32E-5350-4A9E-A983-6E8357DF30CA}"/>
              </a:ext>
            </a:extLst>
          </p:cNvPr>
          <p:cNvPicPr>
            <a:picLocks noChangeAspect="1"/>
          </p:cNvPicPr>
          <p:nvPr/>
        </p:nvPicPr>
        <p:blipFill>
          <a:blip r:embed="rId2"/>
          <a:stretch>
            <a:fillRect/>
          </a:stretch>
        </p:blipFill>
        <p:spPr>
          <a:xfrm>
            <a:off x="191345" y="250244"/>
            <a:ext cx="2160240" cy="729746"/>
          </a:xfrm>
          <a:prstGeom prst="rect">
            <a:avLst/>
          </a:prstGeom>
        </p:spPr>
      </p:pic>
      <p:sp>
        <p:nvSpPr>
          <p:cNvPr id="11" name="Retângulo 10">
            <a:extLst>
              <a:ext uri="{FF2B5EF4-FFF2-40B4-BE49-F238E27FC236}">
                <a16:creationId xmlns:a16="http://schemas.microsoft.com/office/drawing/2014/main" id="{44F70958-E957-4AF2-9BEA-762B0871A479}"/>
              </a:ext>
            </a:extLst>
          </p:cNvPr>
          <p:cNvSpPr/>
          <p:nvPr/>
        </p:nvSpPr>
        <p:spPr>
          <a:xfrm rot="20555774">
            <a:off x="2426073" y="248746"/>
            <a:ext cx="3319798" cy="707886"/>
          </a:xfrm>
          <a:prstGeom prst="rect">
            <a:avLst/>
          </a:prstGeom>
          <a:noFill/>
        </p:spPr>
        <p:txBody>
          <a:bodyPr wrap="square" lIns="91440" tIns="45720" rIns="91440" bIns="45720">
            <a:spAutoFit/>
          </a:bodyPr>
          <a:lstStyle/>
          <a:p>
            <a:pPr algn="ctr"/>
            <a:r>
              <a:rPr lang="pt-BR"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 Anos</a:t>
            </a:r>
          </a:p>
        </p:txBody>
      </p:sp>
    </p:spTree>
    <p:extLst>
      <p:ext uri="{BB962C8B-B14F-4D97-AF65-F5344CB8AC3E}">
        <p14:creationId xmlns:p14="http://schemas.microsoft.com/office/powerpoint/2010/main" val="3710647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buNone/>
            </a:pPr>
            <a:endParaRPr lang="pt-BR" b="1" dirty="0">
              <a:solidFill>
                <a:schemeClr val="tx2">
                  <a:lumMod val="75000"/>
                </a:schemeClr>
              </a:solidFill>
            </a:endParaRPr>
          </a:p>
          <a:p>
            <a:pPr>
              <a:buNone/>
            </a:pPr>
            <a:endParaRPr lang="pt-BR" b="1" dirty="0">
              <a:solidFill>
                <a:schemeClr val="tx2">
                  <a:lumMod val="75000"/>
                </a:schemeClr>
              </a:solidFill>
            </a:endParaRPr>
          </a:p>
        </p:txBody>
      </p:sp>
      <p:pic>
        <p:nvPicPr>
          <p:cNvPr id="10" name="Imagem 9">
            <a:extLst>
              <a:ext uri="{FF2B5EF4-FFF2-40B4-BE49-F238E27FC236}">
                <a16:creationId xmlns:a16="http://schemas.microsoft.com/office/drawing/2014/main" id="{2565B32E-5350-4A9E-A983-6E8357DF30CA}"/>
              </a:ext>
            </a:extLst>
          </p:cNvPr>
          <p:cNvPicPr>
            <a:picLocks noChangeAspect="1"/>
          </p:cNvPicPr>
          <p:nvPr/>
        </p:nvPicPr>
        <p:blipFill>
          <a:blip r:embed="rId2"/>
          <a:stretch>
            <a:fillRect/>
          </a:stretch>
        </p:blipFill>
        <p:spPr>
          <a:xfrm>
            <a:off x="191345" y="250244"/>
            <a:ext cx="2160240" cy="729746"/>
          </a:xfrm>
          <a:prstGeom prst="rect">
            <a:avLst/>
          </a:prstGeom>
        </p:spPr>
      </p:pic>
      <p:sp>
        <p:nvSpPr>
          <p:cNvPr id="11" name="Retângulo 10">
            <a:extLst>
              <a:ext uri="{FF2B5EF4-FFF2-40B4-BE49-F238E27FC236}">
                <a16:creationId xmlns:a16="http://schemas.microsoft.com/office/drawing/2014/main" id="{44F70958-E957-4AF2-9BEA-762B0871A479}"/>
              </a:ext>
            </a:extLst>
          </p:cNvPr>
          <p:cNvSpPr/>
          <p:nvPr/>
        </p:nvSpPr>
        <p:spPr>
          <a:xfrm rot="20555774">
            <a:off x="2426073" y="248746"/>
            <a:ext cx="3319798" cy="707886"/>
          </a:xfrm>
          <a:prstGeom prst="rect">
            <a:avLst/>
          </a:prstGeom>
          <a:noFill/>
        </p:spPr>
        <p:txBody>
          <a:bodyPr wrap="square" lIns="91440" tIns="45720" rIns="91440" bIns="45720">
            <a:spAutoFit/>
          </a:bodyPr>
          <a:lstStyle/>
          <a:p>
            <a:pPr algn="ctr"/>
            <a:r>
              <a:rPr lang="pt-BR"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 Anos</a:t>
            </a:r>
          </a:p>
        </p:txBody>
      </p:sp>
      <p:pic>
        <p:nvPicPr>
          <p:cNvPr id="7" name="Imagem 6">
            <a:extLst>
              <a:ext uri="{FF2B5EF4-FFF2-40B4-BE49-F238E27FC236}">
                <a16:creationId xmlns:a16="http://schemas.microsoft.com/office/drawing/2014/main" id="{570FA605-9C0B-48D0-AB79-7E6BB071B27C}"/>
              </a:ext>
            </a:extLst>
          </p:cNvPr>
          <p:cNvPicPr>
            <a:picLocks noChangeAspect="1"/>
          </p:cNvPicPr>
          <p:nvPr/>
        </p:nvPicPr>
        <p:blipFill>
          <a:blip r:embed="rId3"/>
          <a:stretch>
            <a:fillRect/>
          </a:stretch>
        </p:blipFill>
        <p:spPr>
          <a:xfrm>
            <a:off x="463279" y="1436911"/>
            <a:ext cx="8194611" cy="4525962"/>
          </a:xfrm>
          <a:prstGeom prst="rect">
            <a:avLst/>
          </a:prstGeom>
        </p:spPr>
      </p:pic>
    </p:spTree>
    <p:extLst>
      <p:ext uri="{BB962C8B-B14F-4D97-AF65-F5344CB8AC3E}">
        <p14:creationId xmlns:p14="http://schemas.microsoft.com/office/powerpoint/2010/main" val="2251685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buNone/>
            </a:pPr>
            <a:endParaRPr lang="pt-BR" b="1" dirty="0">
              <a:solidFill>
                <a:schemeClr val="tx2">
                  <a:lumMod val="75000"/>
                </a:schemeClr>
              </a:solidFill>
            </a:endParaRPr>
          </a:p>
          <a:p>
            <a:pPr>
              <a:buNone/>
            </a:pPr>
            <a:endParaRPr lang="pt-BR" b="1" dirty="0">
              <a:solidFill>
                <a:schemeClr val="tx2">
                  <a:lumMod val="75000"/>
                </a:schemeClr>
              </a:solidFill>
            </a:endParaRPr>
          </a:p>
        </p:txBody>
      </p:sp>
      <p:sp>
        <p:nvSpPr>
          <p:cNvPr id="6" name="Retângulo 5"/>
          <p:cNvSpPr/>
          <p:nvPr/>
        </p:nvSpPr>
        <p:spPr>
          <a:xfrm>
            <a:off x="395536" y="1124744"/>
            <a:ext cx="8496944" cy="5447645"/>
          </a:xfrm>
          <a:prstGeom prst="rect">
            <a:avLst/>
          </a:prstGeom>
        </p:spPr>
        <p:txBody>
          <a:bodyPr wrap="square">
            <a:spAutoFit/>
          </a:bodyPr>
          <a:lstStyle/>
          <a:p>
            <a:endParaRPr lang="pt-BR" sz="1200" dirty="0">
              <a:latin typeface="Arial" panose="020B0604020202020204" pitchFamily="34" charset="0"/>
              <a:cs typeface="Arial" panose="020B0604020202020204" pitchFamily="34" charset="0"/>
            </a:endParaRPr>
          </a:p>
          <a:p>
            <a:endParaRPr lang="pt-BR"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pt-BR" sz="2800" dirty="0">
                <a:latin typeface="Arial" panose="020B0604020202020204" pitchFamily="34" charset="0"/>
                <a:cs typeface="Arial" panose="020B0604020202020204" pitchFamily="34" charset="0"/>
              </a:rPr>
              <a:t>Foi elaborada a Resolução que institui o novo Regimento Interno do FOPEME e deveremos publicá-lo no Diário Oficial do Estado no início do próximo ano, quando ficar definida a nova estrutura de Governo.</a:t>
            </a:r>
          </a:p>
          <a:p>
            <a:pPr lvl="1"/>
            <a:r>
              <a:rPr lang="pt-BR" sz="2800" dirty="0">
                <a:latin typeface="Arial" panose="020B0604020202020204" pitchFamily="34" charset="0"/>
                <a:cs typeface="Arial" panose="020B0604020202020204" pitchFamily="34" charset="0"/>
              </a:rPr>
              <a:t>Torna-se necessário também a análise de nova Portaria do Governo Federal, no que se refere ao novo Regimento Interno do Fórum Permanente Nacional.</a:t>
            </a:r>
          </a:p>
          <a:p>
            <a:endParaRPr lang="pt-BR" sz="2800" dirty="0">
              <a:latin typeface="Arial" panose="020B0604020202020204" pitchFamily="34" charset="0"/>
              <a:cs typeface="Arial" panose="020B0604020202020204" pitchFamily="34" charset="0"/>
            </a:endParaRPr>
          </a:p>
          <a:p>
            <a:endParaRPr lang="pt-BR" sz="2800" dirty="0"/>
          </a:p>
        </p:txBody>
      </p:sp>
      <p:pic>
        <p:nvPicPr>
          <p:cNvPr id="10" name="Imagem 9">
            <a:extLst>
              <a:ext uri="{FF2B5EF4-FFF2-40B4-BE49-F238E27FC236}">
                <a16:creationId xmlns:a16="http://schemas.microsoft.com/office/drawing/2014/main" id="{2565B32E-5350-4A9E-A983-6E8357DF30CA}"/>
              </a:ext>
            </a:extLst>
          </p:cNvPr>
          <p:cNvPicPr>
            <a:picLocks noChangeAspect="1"/>
          </p:cNvPicPr>
          <p:nvPr/>
        </p:nvPicPr>
        <p:blipFill>
          <a:blip r:embed="rId2"/>
          <a:stretch>
            <a:fillRect/>
          </a:stretch>
        </p:blipFill>
        <p:spPr>
          <a:xfrm>
            <a:off x="191345" y="250244"/>
            <a:ext cx="2160240" cy="729746"/>
          </a:xfrm>
          <a:prstGeom prst="rect">
            <a:avLst/>
          </a:prstGeom>
        </p:spPr>
      </p:pic>
      <p:sp>
        <p:nvSpPr>
          <p:cNvPr id="11" name="Retângulo 10">
            <a:extLst>
              <a:ext uri="{FF2B5EF4-FFF2-40B4-BE49-F238E27FC236}">
                <a16:creationId xmlns:a16="http://schemas.microsoft.com/office/drawing/2014/main" id="{44F70958-E957-4AF2-9BEA-762B0871A479}"/>
              </a:ext>
            </a:extLst>
          </p:cNvPr>
          <p:cNvSpPr/>
          <p:nvPr/>
        </p:nvSpPr>
        <p:spPr>
          <a:xfrm rot="20555774">
            <a:off x="2426073" y="248746"/>
            <a:ext cx="3319798" cy="707886"/>
          </a:xfrm>
          <a:prstGeom prst="rect">
            <a:avLst/>
          </a:prstGeom>
          <a:noFill/>
        </p:spPr>
        <p:txBody>
          <a:bodyPr wrap="square" lIns="91440" tIns="45720" rIns="91440" bIns="45720">
            <a:spAutoFit/>
          </a:bodyPr>
          <a:lstStyle/>
          <a:p>
            <a:pPr algn="ctr"/>
            <a:r>
              <a:rPr lang="pt-BR"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 Anos</a:t>
            </a:r>
          </a:p>
        </p:txBody>
      </p:sp>
    </p:spTree>
    <p:extLst>
      <p:ext uri="{BB962C8B-B14F-4D97-AF65-F5344CB8AC3E}">
        <p14:creationId xmlns:p14="http://schemas.microsoft.com/office/powerpoint/2010/main" val="3922270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F69E660-813B-45CB-8738-C388D088D182}"/>
              </a:ext>
            </a:extLst>
          </p:cNvPr>
          <p:cNvSpPr>
            <a:spLocks noGrp="1"/>
          </p:cNvSpPr>
          <p:nvPr>
            <p:ph idx="1"/>
          </p:nvPr>
        </p:nvSpPr>
        <p:spPr/>
        <p:txBody>
          <a:bodyPr>
            <a:normAutofit lnSpcReduction="10000"/>
          </a:bodyPr>
          <a:lstStyle/>
          <a:p>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Continuamos o acompanhamento do desenvolvimento das ações que atendem as reivindicações da Carta do Paraná. As ações foram reagrupadas, resultando em 30 ações pendentes, dentre as quais 15 que foram selecionadas no Evento “Melhoria do Ambiente de Negócios”, em 12 e 13 de setembro passado no MON</a:t>
            </a:r>
          </a:p>
          <a:p>
            <a:pPr marL="0" indent="0">
              <a:buNone/>
            </a:pPr>
            <a:endParaRPr lang="pt-BR" dirty="0">
              <a:latin typeface="Arial" panose="020B0604020202020204" pitchFamily="34" charset="0"/>
              <a:cs typeface="Arial" panose="020B0604020202020204" pitchFamily="34" charset="0"/>
            </a:endParaRPr>
          </a:p>
          <a:p>
            <a:pPr marL="0" indent="0">
              <a:buNone/>
            </a:pPr>
            <a:endParaRPr lang="pt-BR" dirty="0"/>
          </a:p>
          <a:p>
            <a:pPr marL="0" indent="0">
              <a:buNone/>
            </a:pPr>
            <a:endParaRPr lang="pt-BR" dirty="0"/>
          </a:p>
          <a:p>
            <a:pPr marL="0" indent="0" algn="ctr">
              <a:buNone/>
            </a:pPr>
            <a:endParaRPr lang="pt-BR" b="1" dirty="0"/>
          </a:p>
          <a:p>
            <a:pPr marL="0" indent="0" algn="ctr">
              <a:buNone/>
            </a:pPr>
            <a:endParaRPr lang="pt-BR" b="1" dirty="0"/>
          </a:p>
        </p:txBody>
      </p:sp>
      <p:pic>
        <p:nvPicPr>
          <p:cNvPr id="9" name="Imagem 8">
            <a:extLst>
              <a:ext uri="{FF2B5EF4-FFF2-40B4-BE49-F238E27FC236}">
                <a16:creationId xmlns:a16="http://schemas.microsoft.com/office/drawing/2014/main" id="{61E9430E-9F06-4230-A4F9-B2F6A291F868}"/>
              </a:ext>
            </a:extLst>
          </p:cNvPr>
          <p:cNvPicPr>
            <a:picLocks noChangeAspect="1"/>
          </p:cNvPicPr>
          <p:nvPr/>
        </p:nvPicPr>
        <p:blipFill>
          <a:blip r:embed="rId2"/>
          <a:stretch>
            <a:fillRect/>
          </a:stretch>
        </p:blipFill>
        <p:spPr>
          <a:xfrm>
            <a:off x="191345" y="250244"/>
            <a:ext cx="2160240" cy="729746"/>
          </a:xfrm>
          <a:prstGeom prst="rect">
            <a:avLst/>
          </a:prstGeom>
        </p:spPr>
      </p:pic>
      <p:sp>
        <p:nvSpPr>
          <p:cNvPr id="10" name="Retângulo 9">
            <a:extLst>
              <a:ext uri="{FF2B5EF4-FFF2-40B4-BE49-F238E27FC236}">
                <a16:creationId xmlns:a16="http://schemas.microsoft.com/office/drawing/2014/main" id="{F671CF87-29EF-43EF-B624-880FDBEC6514}"/>
              </a:ext>
            </a:extLst>
          </p:cNvPr>
          <p:cNvSpPr/>
          <p:nvPr/>
        </p:nvSpPr>
        <p:spPr>
          <a:xfrm rot="20555774">
            <a:off x="2426073" y="248746"/>
            <a:ext cx="3319798" cy="707886"/>
          </a:xfrm>
          <a:prstGeom prst="rect">
            <a:avLst/>
          </a:prstGeom>
          <a:noFill/>
        </p:spPr>
        <p:txBody>
          <a:bodyPr wrap="square" lIns="91440" tIns="45720" rIns="91440" bIns="45720">
            <a:spAutoFit/>
          </a:bodyPr>
          <a:lstStyle/>
          <a:p>
            <a:pPr algn="ctr"/>
            <a:r>
              <a:rPr lang="pt-BR"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 Anos</a:t>
            </a:r>
          </a:p>
        </p:txBody>
      </p:sp>
    </p:spTree>
    <p:extLst>
      <p:ext uri="{BB962C8B-B14F-4D97-AF65-F5344CB8AC3E}">
        <p14:creationId xmlns:p14="http://schemas.microsoft.com/office/powerpoint/2010/main" val="3558179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61E9430E-9F06-4230-A4F9-B2F6A291F868}"/>
              </a:ext>
            </a:extLst>
          </p:cNvPr>
          <p:cNvPicPr>
            <a:picLocks noChangeAspect="1"/>
          </p:cNvPicPr>
          <p:nvPr/>
        </p:nvPicPr>
        <p:blipFill>
          <a:blip r:embed="rId2"/>
          <a:stretch>
            <a:fillRect/>
          </a:stretch>
        </p:blipFill>
        <p:spPr>
          <a:xfrm>
            <a:off x="191345" y="250244"/>
            <a:ext cx="2160240" cy="729746"/>
          </a:xfrm>
          <a:prstGeom prst="rect">
            <a:avLst/>
          </a:prstGeom>
        </p:spPr>
      </p:pic>
      <p:sp>
        <p:nvSpPr>
          <p:cNvPr id="10" name="Retângulo 9">
            <a:extLst>
              <a:ext uri="{FF2B5EF4-FFF2-40B4-BE49-F238E27FC236}">
                <a16:creationId xmlns:a16="http://schemas.microsoft.com/office/drawing/2014/main" id="{F671CF87-29EF-43EF-B624-880FDBEC6514}"/>
              </a:ext>
            </a:extLst>
          </p:cNvPr>
          <p:cNvSpPr/>
          <p:nvPr/>
        </p:nvSpPr>
        <p:spPr>
          <a:xfrm rot="20555774">
            <a:off x="2426073" y="248746"/>
            <a:ext cx="3319798" cy="707886"/>
          </a:xfrm>
          <a:prstGeom prst="rect">
            <a:avLst/>
          </a:prstGeom>
          <a:noFill/>
        </p:spPr>
        <p:txBody>
          <a:bodyPr wrap="square" lIns="91440" tIns="45720" rIns="91440" bIns="45720">
            <a:spAutoFit/>
          </a:bodyPr>
          <a:lstStyle/>
          <a:p>
            <a:pPr algn="ctr"/>
            <a:r>
              <a:rPr lang="pt-BR"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 Anos</a:t>
            </a:r>
          </a:p>
        </p:txBody>
      </p:sp>
      <p:pic>
        <p:nvPicPr>
          <p:cNvPr id="5" name="Imagem 4">
            <a:extLst>
              <a:ext uri="{FF2B5EF4-FFF2-40B4-BE49-F238E27FC236}">
                <a16:creationId xmlns:a16="http://schemas.microsoft.com/office/drawing/2014/main" id="{720A1604-A7CB-48EC-9D5A-28FCDF3AF531}"/>
              </a:ext>
            </a:extLst>
          </p:cNvPr>
          <p:cNvPicPr>
            <a:picLocks noChangeAspect="1"/>
          </p:cNvPicPr>
          <p:nvPr/>
        </p:nvPicPr>
        <p:blipFill>
          <a:blip r:embed="rId3"/>
          <a:stretch>
            <a:fillRect/>
          </a:stretch>
        </p:blipFill>
        <p:spPr>
          <a:xfrm>
            <a:off x="2529219" y="1124744"/>
            <a:ext cx="6147237" cy="3653071"/>
          </a:xfrm>
          <a:prstGeom prst="rect">
            <a:avLst/>
          </a:prstGeom>
        </p:spPr>
      </p:pic>
      <p:pic>
        <p:nvPicPr>
          <p:cNvPr id="7" name="Imagem 6">
            <a:extLst>
              <a:ext uri="{FF2B5EF4-FFF2-40B4-BE49-F238E27FC236}">
                <a16:creationId xmlns:a16="http://schemas.microsoft.com/office/drawing/2014/main" id="{7046FA32-C837-41E0-8A9A-3F787C209AEA}"/>
              </a:ext>
            </a:extLst>
          </p:cNvPr>
          <p:cNvPicPr>
            <a:picLocks noChangeAspect="1"/>
          </p:cNvPicPr>
          <p:nvPr/>
        </p:nvPicPr>
        <p:blipFill>
          <a:blip r:embed="rId4"/>
          <a:stretch>
            <a:fillRect/>
          </a:stretch>
        </p:blipFill>
        <p:spPr>
          <a:xfrm>
            <a:off x="467544" y="4059097"/>
            <a:ext cx="2787582" cy="2563294"/>
          </a:xfrm>
          <a:prstGeom prst="rect">
            <a:avLst/>
          </a:prstGeom>
        </p:spPr>
      </p:pic>
      <p:pic>
        <p:nvPicPr>
          <p:cNvPr id="8" name="Imagem 7">
            <a:extLst>
              <a:ext uri="{FF2B5EF4-FFF2-40B4-BE49-F238E27FC236}">
                <a16:creationId xmlns:a16="http://schemas.microsoft.com/office/drawing/2014/main" id="{2B106690-4A26-41D6-9650-89A3B71D61E0}"/>
              </a:ext>
            </a:extLst>
          </p:cNvPr>
          <p:cNvPicPr>
            <a:picLocks noChangeAspect="1"/>
          </p:cNvPicPr>
          <p:nvPr/>
        </p:nvPicPr>
        <p:blipFill>
          <a:blip r:embed="rId5"/>
          <a:stretch>
            <a:fillRect/>
          </a:stretch>
        </p:blipFill>
        <p:spPr>
          <a:xfrm>
            <a:off x="3923928" y="3939963"/>
            <a:ext cx="2466022" cy="2682428"/>
          </a:xfrm>
          <a:prstGeom prst="rect">
            <a:avLst/>
          </a:prstGeom>
        </p:spPr>
      </p:pic>
    </p:spTree>
    <p:extLst>
      <p:ext uri="{BB962C8B-B14F-4D97-AF65-F5344CB8AC3E}">
        <p14:creationId xmlns:p14="http://schemas.microsoft.com/office/powerpoint/2010/main" val="3332831330"/>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3873</TotalTime>
  <Words>1502</Words>
  <Application>Microsoft Office PowerPoint</Application>
  <PresentationFormat>Apresentação na tela (4:3)</PresentationFormat>
  <Paragraphs>241</Paragraphs>
  <Slides>39</Slides>
  <Notes>2</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39</vt:i4>
      </vt:variant>
    </vt:vector>
  </HeadingPairs>
  <TitlesOfParts>
    <vt:vector size="45" baseType="lpstr">
      <vt:lpstr>Arial</vt:lpstr>
      <vt:lpstr>Arial;sans-serif</vt:lpstr>
      <vt:lpstr>Calibri</vt:lpstr>
      <vt:lpstr>Segoe UI</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Mario Doria</dc:creator>
  <cp:lastModifiedBy>Mario Doria</cp:lastModifiedBy>
  <cp:revision>289</cp:revision>
  <cp:lastPrinted>2018-07-16T21:22:24Z</cp:lastPrinted>
  <dcterms:created xsi:type="dcterms:W3CDTF">2016-04-18T17:45:58Z</dcterms:created>
  <dcterms:modified xsi:type="dcterms:W3CDTF">2018-11-20T15:05:34Z</dcterms:modified>
</cp:coreProperties>
</file>