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28"/>
  </p:notesMasterIdLst>
  <p:handoutMasterIdLst>
    <p:handoutMasterId r:id="rId29"/>
  </p:handoutMasterIdLst>
  <p:sldIdLst>
    <p:sldId id="342" r:id="rId2"/>
    <p:sldId id="302" r:id="rId3"/>
    <p:sldId id="333" r:id="rId4"/>
    <p:sldId id="334" r:id="rId5"/>
    <p:sldId id="300" r:id="rId6"/>
    <p:sldId id="329" r:id="rId7"/>
    <p:sldId id="330" r:id="rId8"/>
    <p:sldId id="301" r:id="rId9"/>
    <p:sldId id="331" r:id="rId10"/>
    <p:sldId id="332" r:id="rId11"/>
    <p:sldId id="299" r:id="rId12"/>
    <p:sldId id="325" r:id="rId13"/>
    <p:sldId id="280" r:id="rId14"/>
    <p:sldId id="326" r:id="rId15"/>
    <p:sldId id="327" r:id="rId16"/>
    <p:sldId id="328" r:id="rId17"/>
    <p:sldId id="303" r:id="rId18"/>
    <p:sldId id="335" r:id="rId19"/>
    <p:sldId id="336" r:id="rId20"/>
    <p:sldId id="341" r:id="rId21"/>
    <p:sldId id="337" r:id="rId22"/>
    <p:sldId id="338" r:id="rId23"/>
    <p:sldId id="339" r:id="rId24"/>
    <p:sldId id="340" r:id="rId25"/>
    <p:sldId id="313" r:id="rId26"/>
    <p:sldId id="320" r:id="rId27"/>
  </p:sldIdLst>
  <p:sldSz cx="6858000" cy="5143500"/>
  <p:notesSz cx="6797675" cy="9928225"/>
  <p:defaultTextStyle>
    <a:defPPr>
      <a:defRPr lang="pt-B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6" userDrawn="1">
          <p15:clr>
            <a:srgbClr val="A4A3A4"/>
          </p15:clr>
        </p15:guide>
        <p15:guide id="43" orient="horz" pos="146" userDrawn="1">
          <p15:clr>
            <a:srgbClr val="A4A3A4"/>
          </p15:clr>
        </p15:guide>
        <p15:guide id="45" orient="horz" pos="32" userDrawn="1">
          <p15:clr>
            <a:srgbClr val="A4A3A4"/>
          </p15:clr>
        </p15:guide>
        <p15:guide id="46" pos="96" userDrawn="1">
          <p15:clr>
            <a:srgbClr val="A4A3A4"/>
          </p15:clr>
        </p15:guide>
        <p15:guide id="52" pos="4224" userDrawn="1">
          <p15:clr>
            <a:srgbClr val="A4A3A4"/>
          </p15:clr>
        </p15:guide>
        <p15:guide id="54" pos="187" userDrawn="1">
          <p15:clr>
            <a:srgbClr val="A4A3A4"/>
          </p15:clr>
        </p15:guide>
        <p15:guide id="62" pos="4315" userDrawn="1">
          <p15:clr>
            <a:srgbClr val="A4A3A4"/>
          </p15:clr>
        </p15:guide>
        <p15:guide id="63" orient="horz" pos="32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ana Correia Monteiro" initials="JCM" lastIdx="10" clrIdx="0">
    <p:extLst/>
  </p:cmAuthor>
  <p:cmAuthor id="2" name="Renata da Silva Vilar" initials="RdSV" lastIdx="168" clrIdx="1">
    <p:extLst/>
  </p:cmAuthor>
  <p:cmAuthor id="3" name="Erika Kuchauskas Mariano da Silva" initials="EKMdS" lastIdx="34"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5A4A"/>
    <a:srgbClr val="378979"/>
    <a:srgbClr val="DDDDD6"/>
    <a:srgbClr val="5B9BD5"/>
    <a:srgbClr val="DC5F4C"/>
    <a:srgbClr val="CFE4E0"/>
    <a:srgbClr val="595959"/>
    <a:srgbClr val="A6A7A1"/>
    <a:srgbClr val="953321"/>
    <a:srgbClr val="6423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72" autoAdjust="0"/>
    <p:restoredTop sz="89868" autoAdjust="0"/>
  </p:normalViewPr>
  <p:slideViewPr>
    <p:cSldViewPr snapToGrid="0" showGuides="1">
      <p:cViewPr varScale="1">
        <p:scale>
          <a:sx n="109" d="100"/>
          <a:sy n="109" d="100"/>
        </p:scale>
        <p:origin x="1781" y="86"/>
      </p:cViewPr>
      <p:guideLst>
        <p:guide/>
        <p:guide orient="horz" pos="146"/>
        <p:guide orient="horz" pos="32"/>
        <p:guide pos="96"/>
        <p:guide pos="4224"/>
        <p:guide pos="187"/>
        <p:guide pos="4315"/>
        <p:guide orient="horz" pos="3240"/>
      </p:guideLst>
    </p:cSldViewPr>
  </p:slideViewPr>
  <p:outlineViewPr>
    <p:cViewPr>
      <p:scale>
        <a:sx n="33" d="100"/>
        <a:sy n="33" d="100"/>
      </p:scale>
      <p:origin x="0" y="-4032"/>
    </p:cViewPr>
  </p:outlin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77424373-9474-4B8B-B54F-3CDC6970FA47}" type="datetimeFigureOut">
              <a:rPr lang="pt-BR" smtClean="0"/>
              <a:t>15/04/2019</a:t>
            </a:fld>
            <a:endParaRPr lang="pt-BR"/>
          </a:p>
        </p:txBody>
      </p:sp>
      <p:sp>
        <p:nvSpPr>
          <p:cNvPr id="4" name="Espaço Reservado para Rodapé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C373FC87-DB7E-45C8-95F2-230581687BC9}" type="slidenum">
              <a:rPr lang="pt-BR" smtClean="0"/>
              <a:t>‹nº›</a:t>
            </a:fld>
            <a:endParaRPr lang="pt-BR"/>
          </a:p>
        </p:txBody>
      </p:sp>
    </p:spTree>
    <p:extLst>
      <p:ext uri="{BB962C8B-B14F-4D97-AF65-F5344CB8AC3E}">
        <p14:creationId xmlns:p14="http://schemas.microsoft.com/office/powerpoint/2010/main" val="1965557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0302694-BC10-4057-87B9-4B62F7076DA1}" type="datetimeFigureOut">
              <a:rPr lang="pt-BR" smtClean="0"/>
              <a:t>15/04/2019</a:t>
            </a:fld>
            <a:endParaRPr lang="pt-BR"/>
          </a:p>
        </p:txBody>
      </p:sp>
      <p:sp>
        <p:nvSpPr>
          <p:cNvPr id="4" name="Espaço Reservado para Imagem de Sli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A85D915-6812-4277-BA9F-FAA20581E9DC}" type="slidenum">
              <a:rPr lang="pt-BR" smtClean="0"/>
              <a:t>‹nº›</a:t>
            </a:fld>
            <a:endParaRPr lang="pt-BR"/>
          </a:p>
        </p:txBody>
      </p:sp>
    </p:spTree>
    <p:extLst>
      <p:ext uri="{BB962C8B-B14F-4D97-AF65-F5344CB8AC3E}">
        <p14:creationId xmlns:p14="http://schemas.microsoft.com/office/powerpoint/2010/main" val="186913111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841772"/>
            <a:ext cx="58293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2701528"/>
            <a:ext cx="51435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15/04/2019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pic>
        <p:nvPicPr>
          <p:cNvPr id="9" name="Imagem 8">
            <a:extLst>
              <a:ext uri="{FF2B5EF4-FFF2-40B4-BE49-F238E27FC236}">
                <a16:creationId xmlns:a16="http://schemas.microsoft.com/office/drawing/2014/main" id="{94D45951-4530-4C63-93B2-16B451955464}"/>
              </a:ext>
            </a:extLst>
          </p:cNvPr>
          <p:cNvPicPr>
            <a:picLocks noChangeAspect="1"/>
          </p:cNvPicPr>
          <p:nvPr userDrawn="1"/>
        </p:nvPicPr>
        <p:blipFill>
          <a:blip r:embed="rId2"/>
          <a:stretch>
            <a:fillRect/>
          </a:stretch>
        </p:blipFill>
        <p:spPr>
          <a:xfrm>
            <a:off x="4378036" y="4717418"/>
            <a:ext cx="2466109" cy="426081"/>
          </a:xfrm>
          <a:prstGeom prst="rect">
            <a:avLst/>
          </a:prstGeom>
        </p:spPr>
      </p:pic>
    </p:spTree>
    <p:extLst>
      <p:ext uri="{BB962C8B-B14F-4D97-AF65-F5344CB8AC3E}">
        <p14:creationId xmlns:p14="http://schemas.microsoft.com/office/powerpoint/2010/main" val="936190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15/04/2019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799125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273846"/>
            <a:ext cx="1478756"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9" y="273846"/>
            <a:ext cx="4350544"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15/04/2019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4269181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15/04/2019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pic>
        <p:nvPicPr>
          <p:cNvPr id="7" name="Imagem 6">
            <a:extLst>
              <a:ext uri="{FF2B5EF4-FFF2-40B4-BE49-F238E27FC236}">
                <a16:creationId xmlns:a16="http://schemas.microsoft.com/office/drawing/2014/main" id="{2CCCCCE9-0B0C-4D7E-851F-BF2197C9E189}"/>
              </a:ext>
            </a:extLst>
          </p:cNvPr>
          <p:cNvPicPr>
            <a:picLocks noChangeAspect="1"/>
          </p:cNvPicPr>
          <p:nvPr userDrawn="1"/>
        </p:nvPicPr>
        <p:blipFill>
          <a:blip r:embed="rId2"/>
          <a:stretch>
            <a:fillRect/>
          </a:stretch>
        </p:blipFill>
        <p:spPr>
          <a:xfrm>
            <a:off x="4484544" y="4726998"/>
            <a:ext cx="2345748" cy="405286"/>
          </a:xfrm>
          <a:prstGeom prst="rect">
            <a:avLst/>
          </a:prstGeom>
        </p:spPr>
      </p:pic>
    </p:spTree>
    <p:extLst>
      <p:ext uri="{BB962C8B-B14F-4D97-AF65-F5344CB8AC3E}">
        <p14:creationId xmlns:p14="http://schemas.microsoft.com/office/powerpoint/2010/main" val="3170792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1282307"/>
            <a:ext cx="5915025"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7" y="3442099"/>
            <a:ext cx="5915025" cy="1125140"/>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5C98CD-4008-4D12-8816-035C6DDF6F1B}" type="datetimeFigureOut">
              <a:rPr lang="pt-BR" smtClean="0">
                <a:solidFill>
                  <a:prstClr val="black">
                    <a:tint val="75000"/>
                  </a:prstClr>
                </a:solidFill>
              </a:rPr>
              <a:pPr/>
              <a:t>15/04/2019</a:t>
            </a:fld>
            <a:endParaRPr lang="pt-BR">
              <a:solidFill>
                <a:prstClr val="black">
                  <a:tint val="75000"/>
                </a:prstClr>
              </a:solidFill>
            </a:endParaRPr>
          </a:p>
        </p:txBody>
      </p:sp>
      <p:sp>
        <p:nvSpPr>
          <p:cNvPr id="5" name="Footer Placeholder 4"/>
          <p:cNvSpPr>
            <a:spLocks noGrp="1"/>
          </p:cNvSpPr>
          <p:nvPr>
            <p:ph type="ftr" sz="quarter" idx="11"/>
          </p:nvPr>
        </p:nvSpPr>
        <p:spPr/>
        <p:txBody>
          <a:bodyPr/>
          <a:lstStyle/>
          <a:p>
            <a:endParaRPr lang="pt-BR">
              <a:solidFill>
                <a:prstClr val="black">
                  <a:tint val="75000"/>
                </a:prstClr>
              </a:solidFill>
            </a:endParaRPr>
          </a:p>
        </p:txBody>
      </p:sp>
      <p:sp>
        <p:nvSpPr>
          <p:cNvPr id="6" name="Slide Number Placeholder 5"/>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926574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1369219"/>
            <a:ext cx="291465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1369219"/>
            <a:ext cx="291465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5C98CD-4008-4D12-8816-035C6DDF6F1B}" type="datetimeFigureOut">
              <a:rPr lang="pt-BR" smtClean="0">
                <a:solidFill>
                  <a:prstClr val="black">
                    <a:tint val="75000"/>
                  </a:prstClr>
                </a:solidFill>
              </a:rPr>
              <a:pPr/>
              <a:t>15/04/2019</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89972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273845"/>
            <a:ext cx="5915025"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1260872"/>
            <a:ext cx="2901255" cy="617934"/>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1878807"/>
            <a:ext cx="2901255"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1260872"/>
            <a:ext cx="2915543" cy="617934"/>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1878807"/>
            <a:ext cx="2915543"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5C98CD-4008-4D12-8816-035C6DDF6F1B}" type="datetimeFigureOut">
              <a:rPr lang="pt-BR" smtClean="0">
                <a:solidFill>
                  <a:prstClr val="black">
                    <a:tint val="75000"/>
                  </a:prstClr>
                </a:solidFill>
              </a:rPr>
              <a:pPr/>
              <a:t>15/04/2019</a:t>
            </a:fld>
            <a:endParaRPr lang="pt-BR">
              <a:solidFill>
                <a:prstClr val="black">
                  <a:tint val="75000"/>
                </a:prstClr>
              </a:solidFill>
            </a:endParaRPr>
          </a:p>
        </p:txBody>
      </p:sp>
      <p:sp>
        <p:nvSpPr>
          <p:cNvPr id="8" name="Footer Placeholder 7"/>
          <p:cNvSpPr>
            <a:spLocks noGrp="1"/>
          </p:cNvSpPr>
          <p:nvPr>
            <p:ph type="ftr" sz="quarter" idx="11"/>
          </p:nvPr>
        </p:nvSpPr>
        <p:spPr/>
        <p:txBody>
          <a:bodyPr/>
          <a:lstStyle/>
          <a:p>
            <a:endParaRPr lang="pt-BR">
              <a:solidFill>
                <a:prstClr val="black">
                  <a:tint val="75000"/>
                </a:prstClr>
              </a:solidFill>
            </a:endParaRPr>
          </a:p>
        </p:txBody>
      </p:sp>
      <p:sp>
        <p:nvSpPr>
          <p:cNvPr id="9" name="Slide Number Placeholder 8"/>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705753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5C98CD-4008-4D12-8816-035C6DDF6F1B}" type="datetimeFigureOut">
              <a:rPr lang="pt-BR" smtClean="0">
                <a:solidFill>
                  <a:prstClr val="black">
                    <a:tint val="75000"/>
                  </a:prstClr>
                </a:solidFill>
              </a:rPr>
              <a:pPr/>
              <a:t>15/04/2019</a:t>
            </a:fld>
            <a:endParaRPr lang="pt-BR">
              <a:solidFill>
                <a:prstClr val="black">
                  <a:tint val="75000"/>
                </a:prstClr>
              </a:solidFill>
            </a:endParaRPr>
          </a:p>
        </p:txBody>
      </p:sp>
      <p:sp>
        <p:nvSpPr>
          <p:cNvPr id="4" name="Footer Placeholder 3"/>
          <p:cNvSpPr>
            <a:spLocks noGrp="1"/>
          </p:cNvSpPr>
          <p:nvPr>
            <p:ph type="ftr" sz="quarter" idx="11"/>
          </p:nvPr>
        </p:nvSpPr>
        <p:spPr/>
        <p:txBody>
          <a:bodyPr/>
          <a:lstStyle/>
          <a:p>
            <a:endParaRPr lang="pt-BR">
              <a:solidFill>
                <a:prstClr val="black">
                  <a:tint val="75000"/>
                </a:prstClr>
              </a:solidFill>
            </a:endParaRPr>
          </a:p>
        </p:txBody>
      </p:sp>
      <p:sp>
        <p:nvSpPr>
          <p:cNvPr id="5" name="Slide Number Placeholder 4"/>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744722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C98CD-4008-4D12-8816-035C6DDF6F1B}" type="datetimeFigureOut">
              <a:rPr lang="pt-BR" smtClean="0">
                <a:solidFill>
                  <a:prstClr val="black">
                    <a:tint val="75000"/>
                  </a:prstClr>
                </a:solidFill>
              </a:rPr>
              <a:pPr/>
              <a:t>15/04/2019</a:t>
            </a:fld>
            <a:endParaRPr lang="pt-BR">
              <a:solidFill>
                <a:prstClr val="black">
                  <a:tint val="75000"/>
                </a:prstClr>
              </a:solidFill>
            </a:endParaRPr>
          </a:p>
        </p:txBody>
      </p:sp>
      <p:sp>
        <p:nvSpPr>
          <p:cNvPr id="3" name="Footer Placeholder 2"/>
          <p:cNvSpPr>
            <a:spLocks noGrp="1"/>
          </p:cNvSpPr>
          <p:nvPr>
            <p:ph type="ftr" sz="quarter" idx="11"/>
          </p:nvPr>
        </p:nvSpPr>
        <p:spPr/>
        <p:txBody>
          <a:bodyPr/>
          <a:lstStyle/>
          <a:p>
            <a:endParaRPr lang="pt-BR">
              <a:solidFill>
                <a:prstClr val="black">
                  <a:tint val="75000"/>
                </a:prstClr>
              </a:solidFill>
            </a:endParaRPr>
          </a:p>
        </p:txBody>
      </p:sp>
      <p:sp>
        <p:nvSpPr>
          <p:cNvPr id="4" name="Slide Number Placeholder 3"/>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2160371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342900"/>
            <a:ext cx="2211884"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4" y="740572"/>
            <a:ext cx="3471863"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1543052"/>
            <a:ext cx="2211884" cy="2858691"/>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95C98CD-4008-4D12-8816-035C6DDF6F1B}" type="datetimeFigureOut">
              <a:rPr lang="pt-BR" smtClean="0">
                <a:solidFill>
                  <a:prstClr val="black">
                    <a:tint val="75000"/>
                  </a:prstClr>
                </a:solidFill>
              </a:rPr>
              <a:pPr/>
              <a:t>15/04/2019</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1572499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342900"/>
            <a:ext cx="2211884"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740572"/>
            <a:ext cx="3471863" cy="3655219"/>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1543052"/>
            <a:ext cx="2211884" cy="2858691"/>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95C98CD-4008-4D12-8816-035C6DDF6F1B}" type="datetimeFigureOut">
              <a:rPr lang="pt-BR" smtClean="0">
                <a:solidFill>
                  <a:prstClr val="black">
                    <a:tint val="75000"/>
                  </a:prstClr>
                </a:solidFill>
              </a:rPr>
              <a:pPr/>
              <a:t>15/04/2019</a:t>
            </a:fld>
            <a:endParaRPr lang="pt-BR">
              <a:solidFill>
                <a:prstClr val="black">
                  <a:tint val="75000"/>
                </a:prstClr>
              </a:solidFill>
            </a:endParaRPr>
          </a:p>
        </p:txBody>
      </p:sp>
      <p:sp>
        <p:nvSpPr>
          <p:cNvPr id="6" name="Footer Placeholder 5"/>
          <p:cNvSpPr>
            <a:spLocks noGrp="1"/>
          </p:cNvSpPr>
          <p:nvPr>
            <p:ph type="ftr" sz="quarter" idx="11"/>
          </p:nvPr>
        </p:nvSpPr>
        <p:spPr/>
        <p:txBody>
          <a:bodyPr/>
          <a:lstStyle/>
          <a:p>
            <a:endParaRPr lang="pt-BR">
              <a:solidFill>
                <a:prstClr val="black">
                  <a:tint val="75000"/>
                </a:prstClr>
              </a:solidFill>
            </a:endParaRPr>
          </a:p>
        </p:txBody>
      </p:sp>
      <p:sp>
        <p:nvSpPr>
          <p:cNvPr id="7" name="Slide Number Placeholder 6"/>
          <p:cNvSpPr>
            <a:spLocks noGrp="1"/>
          </p:cNvSpPr>
          <p:nvPr>
            <p:ph type="sldNum" sz="quarter" idx="12"/>
          </p:nvPr>
        </p:nvSpPr>
        <p:spPr/>
        <p:txBody>
          <a:body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968335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273845"/>
            <a:ext cx="5915025"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1369219"/>
            <a:ext cx="5915025"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4767264"/>
            <a:ext cx="154305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A95C98CD-4008-4D12-8816-035C6DDF6F1B}" type="datetimeFigureOut">
              <a:rPr lang="pt-BR" smtClean="0">
                <a:solidFill>
                  <a:prstClr val="black">
                    <a:tint val="75000"/>
                  </a:prstClr>
                </a:solidFill>
              </a:rPr>
              <a:pPr/>
              <a:t>15/04/2019</a:t>
            </a:fld>
            <a:endParaRPr lang="pt-BR">
              <a:solidFill>
                <a:prstClr val="black">
                  <a:tint val="75000"/>
                </a:prstClr>
              </a:solidFill>
            </a:endParaRPr>
          </a:p>
        </p:txBody>
      </p:sp>
      <p:sp>
        <p:nvSpPr>
          <p:cNvPr id="5" name="Footer Placeholder 4"/>
          <p:cNvSpPr>
            <a:spLocks noGrp="1"/>
          </p:cNvSpPr>
          <p:nvPr>
            <p:ph type="ftr" sz="quarter" idx="3"/>
          </p:nvPr>
        </p:nvSpPr>
        <p:spPr>
          <a:xfrm>
            <a:off x="2271713" y="4767264"/>
            <a:ext cx="2314575"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solidFill>
                <a:prstClr val="black">
                  <a:tint val="75000"/>
                </a:prstClr>
              </a:solidFill>
            </a:endParaRPr>
          </a:p>
        </p:txBody>
      </p:sp>
      <p:sp>
        <p:nvSpPr>
          <p:cNvPr id="6" name="Slide Number Placeholder 5"/>
          <p:cNvSpPr>
            <a:spLocks noGrp="1"/>
          </p:cNvSpPr>
          <p:nvPr>
            <p:ph type="sldNum" sz="quarter" idx="4"/>
          </p:nvPr>
        </p:nvSpPr>
        <p:spPr>
          <a:xfrm>
            <a:off x="4843463" y="4767264"/>
            <a:ext cx="154305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4391331-691E-4359-986B-8F700DC2525B}" type="slidenum">
              <a:rPr lang="pt-BR" smtClean="0">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3591970457"/>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idx="1"/>
          </p:nvPr>
        </p:nvSpPr>
        <p:spPr>
          <a:xfrm>
            <a:off x="342900" y="1817368"/>
            <a:ext cx="6172200" cy="3064119"/>
          </a:xfrm>
        </p:spPr>
        <p:txBody>
          <a:bodyPr>
            <a:noAutofit/>
          </a:bodyPr>
          <a:lstStyle/>
          <a:p>
            <a:pPr algn="ctr" eaLnBrk="0">
              <a:lnSpc>
                <a:spcPct val="100000"/>
              </a:lnSpc>
              <a:spcBef>
                <a:spcPts val="306"/>
              </a:spcBef>
              <a:spcAft>
                <a:spcPts val="657"/>
              </a:spcAft>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r>
              <a:rPr lang="en-US" sz="2700" b="1" dirty="0">
                <a:solidFill>
                  <a:srgbClr val="002060"/>
                </a:solidFill>
                <a:latin typeface="Calibri" panose="020F0502020204030204" pitchFamily="34" charset="0"/>
                <a:cs typeface="Arial" panose="020B0604020202020204" pitchFamily="34" charset="0"/>
              </a:rPr>
              <a:t>2ª REUNIÃO DO GAT – GRUPO DE ASSESSORAMENTO TÉCNICO</a:t>
            </a:r>
            <a:endParaRPr lang="pt-BR" sz="2700" b="1" dirty="0">
              <a:solidFill>
                <a:srgbClr val="002060"/>
              </a:solidFill>
              <a:latin typeface="Calibri" panose="020F0502020204030204" pitchFamily="34" charset="0"/>
              <a:cs typeface="Arial" panose="020B0604020202020204" pitchFamily="34" charset="0"/>
            </a:endParaRPr>
          </a:p>
          <a:p>
            <a:pPr algn="ctr" eaLnBrk="0">
              <a:lnSpc>
                <a:spcPct val="75000"/>
              </a:lnSpc>
              <a:spcBef>
                <a:spcPts val="306"/>
              </a:spcBef>
              <a:spcAft>
                <a:spcPts val="657"/>
              </a:spcAft>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lgn="ctr" eaLnBrk="0">
              <a:lnSpc>
                <a:spcPct val="75000"/>
              </a:lnSpc>
              <a:spcBef>
                <a:spcPts val="306"/>
              </a:spcBef>
              <a:spcAft>
                <a:spcPts val="657"/>
              </a:spcAft>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r>
              <a:rPr lang="pt-BR" sz="2700" b="1" dirty="0">
                <a:solidFill>
                  <a:srgbClr val="002060"/>
                </a:solidFill>
                <a:latin typeface="Calibri" panose="020F0502020204030204" pitchFamily="34" charset="0"/>
                <a:cs typeface="Arial" panose="020B0604020202020204" pitchFamily="34" charset="0"/>
              </a:rPr>
              <a:t>17/04/2019</a:t>
            </a:r>
          </a:p>
          <a:p>
            <a:pPr algn="ctr" eaLnBrk="0">
              <a:lnSpc>
                <a:spcPct val="75000"/>
              </a:lnSpc>
              <a:spcBef>
                <a:spcPts val="306"/>
              </a:spcBef>
              <a:spcAft>
                <a:spcPts val="657"/>
              </a:spcAft>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lgn="ctr" eaLnBrk="0">
              <a:lnSpc>
                <a:spcPct val="75000"/>
              </a:lnSpc>
              <a:spcBef>
                <a:spcPts val="306"/>
              </a:spcBef>
              <a:spcAft>
                <a:spcPts val="657"/>
              </a:spcAft>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r>
              <a:rPr lang="pt-BR" sz="2700" b="1" dirty="0">
                <a:solidFill>
                  <a:srgbClr val="002060"/>
                </a:solidFill>
                <a:latin typeface="Calibri" panose="020F0502020204030204" pitchFamily="34" charset="0"/>
                <a:cs typeface="Arial" panose="020B0604020202020204" pitchFamily="34" charset="0"/>
              </a:rPr>
              <a:t>CURITIBA – PR</a:t>
            </a:r>
          </a:p>
          <a:p>
            <a:pPr algn="ctr" eaLnBrk="0">
              <a:lnSpc>
                <a:spcPct val="75000"/>
              </a:lnSpc>
              <a:spcBef>
                <a:spcPts val="306"/>
              </a:spcBef>
              <a:spcAft>
                <a:spcPts val="657"/>
              </a:spcAft>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lgn="ctr">
              <a:lnSpc>
                <a:spcPct val="75000"/>
              </a:lnSpc>
              <a:spcBef>
                <a:spcPts val="230"/>
              </a:spcBef>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lgn="ctr">
              <a:lnSpc>
                <a:spcPct val="75000"/>
              </a:lnSpc>
              <a:spcBef>
                <a:spcPts val="230"/>
              </a:spcBef>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lgn="ctr">
              <a:lnSpc>
                <a:spcPct val="75000"/>
              </a:lnSpc>
              <a:spcBef>
                <a:spcPts val="230"/>
              </a:spcBef>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lgn="ctr">
              <a:lnSpc>
                <a:spcPct val="75000"/>
              </a:lnSpc>
              <a:spcBef>
                <a:spcPts val="230"/>
              </a:spcBef>
              <a:buNone/>
              <a:tabLst>
                <a:tab pos="0" algn="l"/>
                <a:tab pos="228423" algn="l"/>
                <a:tab pos="457657" algn="l"/>
                <a:tab pos="686890" algn="l"/>
                <a:tab pos="916124" algn="l"/>
                <a:tab pos="1145357" algn="l"/>
                <a:tab pos="1374591" algn="l"/>
                <a:tab pos="1603824" algn="l"/>
                <a:tab pos="1833058" algn="l"/>
                <a:tab pos="2062290" algn="l"/>
                <a:tab pos="2291524" algn="l"/>
                <a:tab pos="2520757" algn="l"/>
                <a:tab pos="2749991" algn="l"/>
                <a:tab pos="2979224" algn="l"/>
                <a:tab pos="3208458" algn="l"/>
                <a:tab pos="3437691" algn="l"/>
                <a:tab pos="3666925" algn="l"/>
                <a:tab pos="3896157" algn="l"/>
                <a:tab pos="4125391" algn="l"/>
                <a:tab pos="4354624" algn="l"/>
                <a:tab pos="4583858" algn="l"/>
              </a:tabLst>
            </a:pPr>
            <a:endParaRPr lang="pt-BR" sz="2700" b="1" dirty="0">
              <a:solidFill>
                <a:srgbClr val="002060"/>
              </a:solidFill>
              <a:latin typeface="Calibri" panose="020F0502020204030204" pitchFamily="34" charset="0"/>
              <a:cs typeface="Arial" panose="020B0604020202020204" pitchFamily="34" charset="0"/>
            </a:endParaRPr>
          </a:p>
          <a:p>
            <a:pPr>
              <a:buNone/>
            </a:pPr>
            <a:endParaRPr lang="pt-BR" sz="2250" dirty="0">
              <a:solidFill>
                <a:srgbClr val="002060"/>
              </a:solidFill>
              <a:latin typeface="Calibri" panose="020F0502020204030204" pitchFamily="34" charset="0"/>
            </a:endParaRPr>
          </a:p>
        </p:txBody>
      </p:sp>
      <p:pic>
        <p:nvPicPr>
          <p:cNvPr id="4" name="Picture 2">
            <a:extLst>
              <a:ext uri="{FF2B5EF4-FFF2-40B4-BE49-F238E27FC236}">
                <a16:creationId xmlns:a16="http://schemas.microsoft.com/office/drawing/2014/main" id="{4BE8D0F5-135F-42DC-8ACD-3AC35297FF1C}"/>
              </a:ext>
            </a:extLst>
          </p:cNvPr>
          <p:cNvPicPr>
            <a:picLocks noChangeAspect="1"/>
          </p:cNvPicPr>
          <p:nvPr/>
        </p:nvPicPr>
        <p:blipFill>
          <a:blip r:embed="rId2" cstate="print"/>
          <a:stretch>
            <a:fillRect/>
          </a:stretch>
        </p:blipFill>
        <p:spPr>
          <a:xfrm>
            <a:off x="148135" y="661878"/>
            <a:ext cx="4293478" cy="723621"/>
          </a:xfrm>
          <a:prstGeom prst="rect">
            <a:avLst/>
          </a:prstGeom>
        </p:spPr>
      </p:pic>
      <p:sp>
        <p:nvSpPr>
          <p:cNvPr id="6" name="Retângulo 5">
            <a:extLst>
              <a:ext uri="{FF2B5EF4-FFF2-40B4-BE49-F238E27FC236}">
                <a16:creationId xmlns:a16="http://schemas.microsoft.com/office/drawing/2014/main" id="{72D9AB45-263C-4377-8E43-D04863CD002E}"/>
              </a:ext>
            </a:extLst>
          </p:cNvPr>
          <p:cNvSpPr>
            <a:spLocks noChangeAspect="1"/>
          </p:cNvSpPr>
          <p:nvPr/>
        </p:nvSpPr>
        <p:spPr>
          <a:xfrm rot="20622771">
            <a:off x="3663460" y="827592"/>
            <a:ext cx="2483684" cy="294312"/>
          </a:xfrm>
          <a:prstGeom prst="rect">
            <a:avLst/>
          </a:prstGeom>
          <a:noFill/>
        </p:spPr>
        <p:txBody>
          <a:bodyPr wrap="square" lIns="51435" tIns="25718" rIns="51435" bIns="25718">
            <a:spAutoFit/>
          </a:bodyPr>
          <a:lstStyle/>
          <a:p>
            <a:pPr algn="ctr"/>
            <a:r>
              <a:rPr lang="pt-BR" sz="1575" b="1"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spTree>
    <p:extLst>
      <p:ext uri="{BB962C8B-B14F-4D97-AF65-F5344CB8AC3E}">
        <p14:creationId xmlns:p14="http://schemas.microsoft.com/office/powerpoint/2010/main" val="1650888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4144280253"/>
              </p:ext>
            </p:extLst>
          </p:nvPr>
        </p:nvGraphicFramePr>
        <p:xfrm>
          <a:off x="154744" y="748030"/>
          <a:ext cx="6548512" cy="2783271"/>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216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Estabelecer um amplo programa de capacitação / formação das micro e pequenas empresas e municípios, tais como: gestão da inovação, marco legal, fomento, elaboração de projetos e captação de recursos públicos e privados para inovação.</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definir programa e acordos de cooperação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9" name="Rectangle 7">
            <a:extLst>
              <a:ext uri="{FF2B5EF4-FFF2-40B4-BE49-F238E27FC236}">
                <a16:creationId xmlns:a16="http://schemas.microsoft.com/office/drawing/2014/main" id="{7F95C303-18D3-45F9-B232-83CD9B9C3A00}"/>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Tecnologia e Inovação</a:t>
            </a:r>
          </a:p>
        </p:txBody>
      </p:sp>
    </p:spTree>
    <p:extLst>
      <p:ext uri="{BB962C8B-B14F-4D97-AF65-F5344CB8AC3E}">
        <p14:creationId xmlns:p14="http://schemas.microsoft.com/office/powerpoint/2010/main" val="2637644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876370"/>
            <a:ext cx="6740236" cy="3780035"/>
          </a:xfrm>
          <a:prstGeom prst="rect">
            <a:avLst/>
          </a:prstGeom>
        </p:spPr>
        <p:txBody>
          <a:bodyPr lIns="90000" tIns="45000" rIns="90000" bIns="45000"/>
          <a:lstStyle/>
          <a:p>
            <a:pPr marL="273050" indent="-185738">
              <a:lnSpc>
                <a:spcPct val="100000"/>
              </a:lnSpc>
              <a:buFont typeface="Arial"/>
              <a:buChar char="•"/>
            </a:pPr>
            <a:r>
              <a:rPr lang="pt-BR" sz="2000" b="1" dirty="0">
                <a:solidFill>
                  <a:srgbClr val="000000"/>
                </a:solidFill>
              </a:rPr>
              <a:t>Comitê Temático - Acesso a Mercados</a:t>
            </a:r>
          </a:p>
          <a:p>
            <a:pPr marL="269875">
              <a:lnSpc>
                <a:spcPct val="100000"/>
              </a:lnSpc>
            </a:pPr>
            <a:r>
              <a:rPr lang="pt-BR" sz="2000" dirty="0">
                <a:solidFill>
                  <a:srgbClr val="000000"/>
                </a:solidFill>
              </a:rPr>
              <a:t>Destinado a identificar, analisar e propor medidas para facilitar o acesso das micro e pequenas empresas às compras públicas, aos mercados externo e interno, e à cadeia produtiva das grandes empresas</a:t>
            </a:r>
          </a:p>
          <a:p>
            <a:pPr marL="87312">
              <a:lnSpc>
                <a:spcPct val="100000"/>
              </a:lnSpc>
            </a:pPr>
            <a:endParaRPr lang="pt-BR" sz="2000" dirty="0">
              <a:solidFill>
                <a:srgbClr val="000000"/>
              </a:solidFill>
            </a:endParaRPr>
          </a:p>
          <a:p>
            <a:pPr marL="273050" indent="-185738">
              <a:lnSpc>
                <a:spcPct val="100000"/>
              </a:lnSpc>
              <a:buFont typeface="Arial"/>
              <a:buChar char="•"/>
            </a:pPr>
            <a:r>
              <a:rPr lang="pt-BR" sz="2000" dirty="0">
                <a:solidFill>
                  <a:srgbClr val="000000"/>
                </a:solidFill>
              </a:rPr>
              <a:t>Coordenadores responsáveis deste Comitê Temático: </a:t>
            </a:r>
          </a:p>
          <a:p>
            <a:pPr marL="1258888" indent="-992188">
              <a:lnSpc>
                <a:spcPct val="100000"/>
              </a:lnSpc>
            </a:pPr>
            <a:r>
              <a:rPr lang="pt-BR" sz="2000" dirty="0">
                <a:solidFill>
                  <a:srgbClr val="000000"/>
                </a:solidFill>
              </a:rPr>
              <a:t>Governo:	Maria Carmem </a:t>
            </a:r>
            <a:r>
              <a:rPr lang="pt-BR" sz="2000" dirty="0" err="1">
                <a:solidFill>
                  <a:srgbClr val="000000"/>
                </a:solidFill>
              </a:rPr>
              <a:t>Albanske</a:t>
            </a:r>
            <a:r>
              <a:rPr lang="pt-BR" sz="2000" dirty="0">
                <a:solidFill>
                  <a:srgbClr val="000000"/>
                </a:solidFill>
              </a:rPr>
              <a:t> (SEAP) e </a:t>
            </a:r>
            <a:r>
              <a:rPr lang="pt-BR" sz="2000" dirty="0" err="1">
                <a:solidFill>
                  <a:srgbClr val="000000"/>
                </a:solidFill>
              </a:rPr>
              <a:t>Cleverson</a:t>
            </a:r>
            <a:r>
              <a:rPr lang="pt-BR" sz="2000" dirty="0">
                <a:solidFill>
                  <a:srgbClr val="000000"/>
                </a:solidFill>
              </a:rPr>
              <a:t> Neri (SEAP).</a:t>
            </a:r>
          </a:p>
          <a:p>
            <a:pPr marL="1258888" indent="-992188">
              <a:lnSpc>
                <a:spcPct val="100000"/>
              </a:lnSpc>
            </a:pPr>
            <a:r>
              <a:rPr lang="pt-BR" sz="2000" dirty="0">
                <a:solidFill>
                  <a:srgbClr val="000000"/>
                </a:solidFill>
              </a:rPr>
              <a:t>Privado:  Aristides </a:t>
            </a:r>
            <a:r>
              <a:rPr lang="pt-BR" sz="2000" dirty="0" err="1">
                <a:solidFill>
                  <a:srgbClr val="000000"/>
                </a:solidFill>
              </a:rPr>
              <a:t>Mossambani</a:t>
            </a:r>
            <a:r>
              <a:rPr lang="pt-BR" sz="2000" dirty="0">
                <a:solidFill>
                  <a:srgbClr val="000000"/>
                </a:solidFill>
              </a:rPr>
              <a:t> (FEMPIPAR) e Rodrigo </a:t>
            </a:r>
            <a:r>
              <a:rPr lang="pt-BR" sz="2000" dirty="0" err="1">
                <a:solidFill>
                  <a:srgbClr val="000000"/>
                </a:solidFill>
              </a:rPr>
              <a:t>Rosalem</a:t>
            </a:r>
            <a:r>
              <a:rPr lang="pt-BR" sz="2000" dirty="0">
                <a:solidFill>
                  <a:srgbClr val="000000"/>
                </a:solidFill>
              </a:rPr>
              <a:t> (FECOMERCIO)</a:t>
            </a:r>
          </a:p>
          <a:p>
            <a:pPr marL="1258888" indent="-992188">
              <a:lnSpc>
                <a:spcPct val="100000"/>
              </a:lnSpc>
            </a:pPr>
            <a:r>
              <a:rPr lang="pt-BR" sz="2000" dirty="0">
                <a:solidFill>
                  <a:srgbClr val="000000"/>
                </a:solidFill>
              </a:rPr>
              <a:t>Consultora: Juliana </a:t>
            </a:r>
            <a:r>
              <a:rPr lang="pt-BR" sz="2000" dirty="0" err="1">
                <a:solidFill>
                  <a:srgbClr val="000000"/>
                </a:solidFill>
              </a:rPr>
              <a:t>Schvenger</a:t>
            </a:r>
            <a:endParaRPr sz="2000" dirty="0"/>
          </a:p>
        </p:txBody>
      </p:sp>
      <p:pic>
        <p:nvPicPr>
          <p:cNvPr id="12" name="Imagem 11">
            <a:extLst>
              <a:ext uri="{FF2B5EF4-FFF2-40B4-BE49-F238E27FC236}">
                <a16:creationId xmlns:a16="http://schemas.microsoft.com/office/drawing/2014/main" id="{E4D2B647-BC1F-4CB0-AA48-E14C6962EB4F}"/>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EFF4CC8A-79C1-4363-AB57-FB895960249D}"/>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4CC82637-5765-4FF3-906D-6803C070AF42}"/>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E8EA77CF-227A-489B-A15D-8F2D8A66F2FF}"/>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Acesso a Mercados</a:t>
            </a:r>
          </a:p>
        </p:txBody>
      </p:sp>
    </p:spTree>
    <p:extLst>
      <p:ext uri="{BB962C8B-B14F-4D97-AF65-F5344CB8AC3E}">
        <p14:creationId xmlns:p14="http://schemas.microsoft.com/office/powerpoint/2010/main" val="519472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Acesso a Mercados</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275034053"/>
              </p:ext>
            </p:extLst>
          </p:nvPr>
        </p:nvGraphicFramePr>
        <p:xfrm>
          <a:off x="154744" y="895744"/>
          <a:ext cx="6548512" cy="3622317"/>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52484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Adequar os editais à lei complementar 123/2006 e 147/2014, para aumentar a participação das micro e pequenas empresas nas compras públicas do estado.</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 Consultor Maurício Junqueira Zanin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alteração de dispositivo legal, decreto 2474/2014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r h="1291999">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Padronizar o objeto de contratação dos termos de referência nos processos de compras públicas municipais por meio do GMS – Sistema de Gestão de Materiais e Serviços do Paraná.</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elaborar acordo de cooperação entre Associação dos Municípios do Paraná e SEAP</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4438369"/>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5528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Acesso a Mercados</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1213375891"/>
              </p:ext>
            </p:extLst>
          </p:nvPr>
        </p:nvGraphicFramePr>
        <p:xfrm>
          <a:off x="154744" y="895744"/>
          <a:ext cx="6548512" cy="2998778"/>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78098">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Incentivar a utilização do site Compras Paraná, na divulgação das boas práticas em compras públicas.</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FOPEME, Comitês Territoriais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criar procedimento, definindo os canais de divulgação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média</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r h="1291999">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r>
                        <a:rPr lang="pt-BR" sz="1500" dirty="0">
                          <a:solidFill>
                            <a:srgbClr val="000000"/>
                          </a:solidFill>
                        </a:rPr>
                        <a:t>Elaborar Estudo Técnico de Planejamento de Compras Públicas do Estado do Paraná.</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elaborar um planejamento anual de compras do Estado pela SEAP</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4438369"/>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Acesso a Mercados</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2245902024"/>
              </p:ext>
            </p:extLst>
          </p:nvPr>
        </p:nvGraphicFramePr>
        <p:xfrm>
          <a:off x="154744" y="895744"/>
          <a:ext cx="6548512" cy="3389470"/>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78098">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Apoiar e auxiliar tecnicamente na criação de uma Loja Virtual de Comércio de produtos das Micro e Pequenas Empresas da América Latina e Países de Língua Portuguesa.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pt-BR" altLang="pt-BR" sz="15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Comite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Temático – GT Exportação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criar a loja virtual para divulgar produtos e serviços paranaenses internacionalmente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alta</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r h="1291999">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r>
                        <a:rPr lang="pt-BR" sz="1500" dirty="0">
                          <a:solidFill>
                            <a:srgbClr val="000000"/>
                          </a:solidFill>
                        </a:rPr>
                        <a:t>Fomentar a criação e legislação que possa gerar negócios conjuntos (Centrais de Negócios, Sociedade de Propósito Específico).</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estão sendo regulamentados na esfera federal; sendo tratado no Comitê de Racionalização do Fórum Nacional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4438369"/>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821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Acesso a Mercados</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1624782509"/>
              </p:ext>
            </p:extLst>
          </p:nvPr>
        </p:nvGraphicFramePr>
        <p:xfrm>
          <a:off x="154744" y="895744"/>
          <a:ext cx="6548512" cy="2326071"/>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78098">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Criar uma política de desenvolvimento territorial para o Estado do Paraná, com o intuito de promover, sensibilizar e articular com a comunidade local, para a importância de organizar-se associativamente;</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pt-BR" altLang="pt-BR" sz="15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Comite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Temático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acordos de cooperação entre Estado e Municípios, via AMP, para fomentar o associativismo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alta</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7798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Acesso a Mercados</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2249395023"/>
              </p:ext>
            </p:extLst>
          </p:nvPr>
        </p:nvGraphicFramePr>
        <p:xfrm>
          <a:off x="154744" y="895744"/>
          <a:ext cx="6548512" cy="3057591"/>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1999">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r>
                        <a:rPr lang="pt-BR" sz="1500" dirty="0">
                          <a:solidFill>
                            <a:srgbClr val="000000"/>
                          </a:solidFill>
                        </a:rPr>
                        <a:t>GT Exportação e Importação:</a:t>
                      </a:r>
                    </a:p>
                    <a:p>
                      <a:r>
                        <a:rPr lang="pt-BR" sz="1500" dirty="0">
                          <a:solidFill>
                            <a:srgbClr val="000000"/>
                          </a:solidFill>
                        </a:rPr>
                        <a:t>Repassar todo o processo de exportação de pequenos negócios para levantar os gargalos e buscar soluções, através do GT Exportação, em andamento no CT Acesso a Mercados (Correios, </a:t>
                      </a:r>
                      <a:r>
                        <a:rPr lang="pt-BR" sz="1500" dirty="0" err="1">
                          <a:solidFill>
                            <a:srgbClr val="000000"/>
                          </a:solidFill>
                        </a:rPr>
                        <a:t>Peiex</a:t>
                      </a:r>
                      <a:r>
                        <a:rPr lang="pt-BR" sz="1500" dirty="0">
                          <a:solidFill>
                            <a:srgbClr val="000000"/>
                          </a:solidFill>
                        </a:rPr>
                        <a:t>, </a:t>
                      </a:r>
                      <a:r>
                        <a:rPr lang="pt-BR" sz="1500" dirty="0" err="1">
                          <a:solidFill>
                            <a:srgbClr val="000000"/>
                          </a:solidFill>
                        </a:rPr>
                        <a:t>Ipardes</a:t>
                      </a:r>
                      <a:r>
                        <a:rPr lang="pt-BR" sz="1500" dirty="0">
                          <a:solidFill>
                            <a:srgbClr val="000000"/>
                          </a:solidFill>
                        </a:rPr>
                        <a:t>, </a:t>
                      </a:r>
                      <a:r>
                        <a:rPr lang="pt-BR" sz="1500" dirty="0" err="1">
                          <a:solidFill>
                            <a:srgbClr val="000000"/>
                          </a:solidFill>
                        </a:rPr>
                        <a:t>Fecomércio</a:t>
                      </a:r>
                      <a:r>
                        <a:rPr lang="pt-BR" sz="1500" dirty="0">
                          <a:solidFill>
                            <a:srgbClr val="000000"/>
                          </a:solidFill>
                        </a:rPr>
                        <a:t>, </a:t>
                      </a:r>
                      <a:r>
                        <a:rPr lang="pt-BR" sz="1500" dirty="0" err="1">
                          <a:solidFill>
                            <a:srgbClr val="000000"/>
                          </a:solidFill>
                        </a:rPr>
                        <a:t>Fiep</a:t>
                      </a:r>
                      <a:r>
                        <a:rPr lang="pt-BR" sz="1500" dirty="0">
                          <a:solidFill>
                            <a:srgbClr val="000000"/>
                          </a:solidFill>
                        </a:rPr>
                        <a:t>, </a:t>
                      </a:r>
                      <a:r>
                        <a:rPr lang="pt-BR" sz="1500" dirty="0" err="1">
                          <a:solidFill>
                            <a:srgbClr val="000000"/>
                          </a:solidFill>
                        </a:rPr>
                        <a:t>Fampepar</a:t>
                      </a:r>
                      <a:r>
                        <a:rPr lang="pt-BR" sz="1500" dirty="0">
                          <a:solidFill>
                            <a:srgbClr val="000000"/>
                          </a:solidFill>
                        </a:rPr>
                        <a:t>, operadores portuários e outros).</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 – GT Exportação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avaliar as carências de informações nos Manuais do Portal Único Siscomex, </a:t>
                      </a:r>
                      <a:r>
                        <a:rPr kumimoji="0" lang="pt-BR" altLang="pt-BR" sz="15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Redeagentes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e Plano Nacional da Cultura Exportadora (PNCE) do Ministério da Economia e gerar documento formalizando as sugestões para resolver os gargalos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alta</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4438369"/>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2134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813069"/>
            <a:ext cx="6740236" cy="3704992"/>
          </a:xfrm>
          <a:prstGeom prst="rect">
            <a:avLst/>
          </a:prstGeom>
        </p:spPr>
        <p:txBody>
          <a:bodyPr lIns="90000" tIns="45000" rIns="90000" bIns="45000"/>
          <a:lstStyle/>
          <a:p>
            <a:pPr marL="273050" indent="-185738">
              <a:lnSpc>
                <a:spcPct val="100000"/>
              </a:lnSpc>
              <a:buFont typeface="Arial"/>
              <a:buChar char="•"/>
            </a:pPr>
            <a:r>
              <a:rPr lang="pt-BR" sz="2000" b="1" dirty="0">
                <a:solidFill>
                  <a:srgbClr val="000000"/>
                </a:solidFill>
              </a:rPr>
              <a:t>Comitê Temático – Formação e Educação Empreendedora</a:t>
            </a:r>
          </a:p>
          <a:p>
            <a:pPr marL="269875">
              <a:lnSpc>
                <a:spcPct val="100000"/>
              </a:lnSpc>
            </a:pPr>
            <a:r>
              <a:rPr lang="pt-BR" sz="2000" dirty="0">
                <a:solidFill>
                  <a:srgbClr val="000000"/>
                </a:solidFill>
              </a:rPr>
              <a:t>Destinado a identificar, analisar e propor medidas para ampliar as oportunidades de capacitação para as micro e pequenas empresas, com a perspectiva de disseminação e compartilhamento da informação por meio de redes de relacionamento. </a:t>
            </a:r>
          </a:p>
          <a:p>
            <a:pPr marL="273050" indent="-185738">
              <a:lnSpc>
                <a:spcPct val="100000"/>
              </a:lnSpc>
              <a:buFont typeface="Arial"/>
              <a:buChar char="•"/>
            </a:pPr>
            <a:endParaRPr lang="pt-BR" sz="2000" dirty="0">
              <a:solidFill>
                <a:srgbClr val="000000"/>
              </a:solidFill>
            </a:endParaRPr>
          </a:p>
          <a:p>
            <a:pPr marL="273050" indent="-185738">
              <a:lnSpc>
                <a:spcPct val="100000"/>
              </a:lnSpc>
              <a:buFont typeface="Arial"/>
              <a:buChar char="•"/>
            </a:pPr>
            <a:r>
              <a:rPr lang="pt-BR" sz="2000" dirty="0">
                <a:solidFill>
                  <a:srgbClr val="000000"/>
                </a:solidFill>
              </a:rPr>
              <a:t>Coordenadores responsáveis deste Comitê Temático: </a:t>
            </a:r>
          </a:p>
          <a:p>
            <a:pPr marL="1435100" indent="-1168400">
              <a:lnSpc>
                <a:spcPct val="100000"/>
              </a:lnSpc>
            </a:pPr>
            <a:r>
              <a:rPr lang="pt-BR" sz="2000" dirty="0">
                <a:solidFill>
                  <a:srgbClr val="000000"/>
                </a:solidFill>
              </a:rPr>
              <a:t>Governo: A definir (SEED)</a:t>
            </a:r>
          </a:p>
          <a:p>
            <a:pPr marL="1435100" indent="-1168400">
              <a:lnSpc>
                <a:spcPct val="100000"/>
              </a:lnSpc>
            </a:pPr>
            <a:r>
              <a:rPr lang="pt-BR" sz="2000" dirty="0">
                <a:solidFill>
                  <a:srgbClr val="000000"/>
                </a:solidFill>
              </a:rPr>
              <a:t>Privado: A definir (SESC)</a:t>
            </a:r>
          </a:p>
          <a:p>
            <a:pPr marL="1435100" indent="-1168400">
              <a:lnSpc>
                <a:spcPct val="100000"/>
              </a:lnSpc>
            </a:pPr>
            <a:r>
              <a:rPr lang="pt-BR" sz="2000" dirty="0">
                <a:solidFill>
                  <a:srgbClr val="000000"/>
                </a:solidFill>
              </a:rPr>
              <a:t>Consultora: Rosangela </a:t>
            </a:r>
            <a:r>
              <a:rPr lang="pt-BR" sz="2000" dirty="0" err="1">
                <a:solidFill>
                  <a:srgbClr val="000000"/>
                </a:solidFill>
              </a:rPr>
              <a:t>Angonese</a:t>
            </a:r>
            <a:endParaRPr sz="2000" dirty="0"/>
          </a:p>
        </p:txBody>
      </p:sp>
      <p:pic>
        <p:nvPicPr>
          <p:cNvPr id="12" name="Imagem 11">
            <a:extLst>
              <a:ext uri="{FF2B5EF4-FFF2-40B4-BE49-F238E27FC236}">
                <a16:creationId xmlns:a16="http://schemas.microsoft.com/office/drawing/2014/main" id="{8CDE0CDE-3993-4674-8316-03547558FC2F}"/>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F64652D5-9E6F-4DDB-8CC2-15387036DD15}"/>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51A2B884-2ACF-4F9E-B9AF-02F1B5252C37}"/>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EE76F9A8-CF44-4DFA-8FCB-89D9C2F63F14}"/>
              </a:ext>
            </a:extLst>
          </p:cNvPr>
          <p:cNvSpPr>
            <a:spLocks noChangeArrowheads="1"/>
          </p:cNvSpPr>
          <p:nvPr/>
        </p:nvSpPr>
        <p:spPr bwMode="auto">
          <a:xfrm>
            <a:off x="2602523" y="-63023"/>
            <a:ext cx="4255477" cy="607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Formação e Educação Empreendedora</a:t>
            </a:r>
          </a:p>
        </p:txBody>
      </p:sp>
    </p:spTree>
    <p:extLst>
      <p:ext uri="{BB962C8B-B14F-4D97-AF65-F5344CB8AC3E}">
        <p14:creationId xmlns:p14="http://schemas.microsoft.com/office/powerpoint/2010/main" val="3750362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602523" y="-63023"/>
            <a:ext cx="4255477" cy="607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Formação e Educação Empreendedora</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1931767255"/>
              </p:ext>
            </p:extLst>
          </p:nvPr>
        </p:nvGraphicFramePr>
        <p:xfrm>
          <a:off x="154744" y="748030"/>
          <a:ext cx="6548512" cy="3389470"/>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216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Implementar o empreendedorismo como componente curricular em todas as esferas: Base Nacional Curricular Comum, Estadual, Municipal e nas escolas.</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acompanhar a minuta do modelo nacional a ser realizado pelo  Fórum Nacional (</a:t>
                      </a:r>
                      <a:r>
                        <a:rPr kumimoji="0" lang="pt-BR" altLang="pt-BR" sz="15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Edivan</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r h="1291999">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Implementar disciplina de Empreendedorismo em todos os cursos das instituições estaduais de ensino superior</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elaborar acordo de cooperação com as instituições estaduais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4438369"/>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3693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2702772455"/>
              </p:ext>
            </p:extLst>
          </p:nvPr>
        </p:nvGraphicFramePr>
        <p:xfrm>
          <a:off x="154744" y="748030"/>
          <a:ext cx="6548512" cy="3160870"/>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216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Elaborar programas que estimulem a participação entre empresários e estudantes nas escolas, para estimular o empreendedorismo.</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elaborar programas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r h="1291999">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Implementar nas escolas a cultura de associativismo.</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elaborar acordo de cooperação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4438369"/>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DE19F88D-3E9E-4992-8356-D212AD7FF4FA}"/>
              </a:ext>
            </a:extLst>
          </p:cNvPr>
          <p:cNvSpPr>
            <a:spLocks noChangeArrowheads="1"/>
          </p:cNvSpPr>
          <p:nvPr/>
        </p:nvSpPr>
        <p:spPr bwMode="auto">
          <a:xfrm>
            <a:off x="2602523" y="-63023"/>
            <a:ext cx="4255477" cy="607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Formação e Educação Empreendedora</a:t>
            </a:r>
          </a:p>
        </p:txBody>
      </p:sp>
    </p:spTree>
    <p:extLst>
      <p:ext uri="{BB962C8B-B14F-4D97-AF65-F5344CB8AC3E}">
        <p14:creationId xmlns:p14="http://schemas.microsoft.com/office/powerpoint/2010/main" val="2836463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883409"/>
            <a:ext cx="6740236" cy="3536879"/>
          </a:xfrm>
          <a:prstGeom prst="rect">
            <a:avLst/>
          </a:prstGeom>
        </p:spPr>
        <p:txBody>
          <a:bodyPr lIns="90000" tIns="45000" rIns="90000" bIns="45000"/>
          <a:lstStyle/>
          <a:p>
            <a:pPr marL="273050" indent="-185738">
              <a:lnSpc>
                <a:spcPct val="100000"/>
              </a:lnSpc>
              <a:buFont typeface="Arial"/>
              <a:buChar char="•"/>
            </a:pPr>
            <a:r>
              <a:rPr lang="pt-BR" sz="2000" b="1" dirty="0">
                <a:solidFill>
                  <a:srgbClr val="000000"/>
                </a:solidFill>
              </a:rPr>
              <a:t>Comitê Temático - Racionalização Legal e Burocrática </a:t>
            </a:r>
            <a:r>
              <a:rPr lang="pt-BR" sz="2000" dirty="0">
                <a:solidFill>
                  <a:srgbClr val="000000"/>
                </a:solidFill>
              </a:rPr>
              <a:t>Destinado a identificar, analisar e propor medidas visando à redução ou simplificação de obrigações impostas às microempresas e empresas de pequeno porte.</a:t>
            </a:r>
          </a:p>
          <a:p>
            <a:pPr marL="273050" indent="-185738">
              <a:lnSpc>
                <a:spcPct val="100000"/>
              </a:lnSpc>
              <a:buFont typeface="Arial"/>
              <a:buChar char="•"/>
            </a:pPr>
            <a:endParaRPr lang="pt-BR" sz="2000" dirty="0">
              <a:solidFill>
                <a:srgbClr val="000000"/>
              </a:solidFill>
            </a:endParaRPr>
          </a:p>
          <a:p>
            <a:pPr marL="273050" indent="-185738">
              <a:lnSpc>
                <a:spcPct val="100000"/>
              </a:lnSpc>
              <a:buFont typeface="Arial"/>
              <a:buChar char="•"/>
            </a:pPr>
            <a:r>
              <a:rPr lang="pt-BR" sz="2000" dirty="0">
                <a:solidFill>
                  <a:srgbClr val="000000"/>
                </a:solidFill>
              </a:rPr>
              <a:t>Coordenadores responsáveis deste Comitê Temático: </a:t>
            </a:r>
          </a:p>
          <a:p>
            <a:pPr marL="1435100" indent="-1168400">
              <a:lnSpc>
                <a:spcPct val="100000"/>
              </a:lnSpc>
            </a:pPr>
            <a:r>
              <a:rPr lang="pt-BR" sz="2000" dirty="0">
                <a:solidFill>
                  <a:srgbClr val="000000"/>
                </a:solidFill>
              </a:rPr>
              <a:t>Governo: Sebastião Motta (JUCEPAR) e Mario José Doria da Fonseca (SEPL)</a:t>
            </a:r>
          </a:p>
          <a:p>
            <a:pPr marL="1435100" indent="-1168400">
              <a:lnSpc>
                <a:spcPct val="100000"/>
              </a:lnSpc>
            </a:pPr>
            <a:r>
              <a:rPr lang="pt-BR" sz="2000" dirty="0">
                <a:solidFill>
                  <a:srgbClr val="000000"/>
                </a:solidFill>
              </a:rPr>
              <a:t>Privado: Ercílio </a:t>
            </a:r>
            <a:r>
              <a:rPr lang="pt-BR" sz="2000" dirty="0" err="1">
                <a:solidFill>
                  <a:srgbClr val="000000"/>
                </a:solidFill>
              </a:rPr>
              <a:t>Santinoni</a:t>
            </a:r>
            <a:r>
              <a:rPr lang="pt-BR" sz="2000" dirty="0">
                <a:solidFill>
                  <a:srgbClr val="000000"/>
                </a:solidFill>
              </a:rPr>
              <a:t> (CONAMPE) e Armando Lira (CONAMPE)</a:t>
            </a:r>
          </a:p>
          <a:p>
            <a:pPr marL="1435100" indent="-1168400">
              <a:lnSpc>
                <a:spcPct val="100000"/>
              </a:lnSpc>
            </a:pPr>
            <a:r>
              <a:rPr lang="pt-BR" sz="2000" dirty="0">
                <a:solidFill>
                  <a:srgbClr val="000000"/>
                </a:solidFill>
              </a:rPr>
              <a:t>Consultor: </a:t>
            </a:r>
            <a:r>
              <a:rPr lang="pt-BR" sz="2000" dirty="0" err="1">
                <a:solidFill>
                  <a:srgbClr val="000000"/>
                </a:solidFill>
              </a:rPr>
              <a:t>Amberson</a:t>
            </a:r>
            <a:r>
              <a:rPr lang="pt-BR" sz="2000" dirty="0">
                <a:solidFill>
                  <a:srgbClr val="000000"/>
                </a:solidFill>
              </a:rPr>
              <a:t> Bezerra da Silva</a:t>
            </a:r>
            <a:endParaRPr sz="2000" dirty="0"/>
          </a:p>
        </p:txBody>
      </p:sp>
      <p:pic>
        <p:nvPicPr>
          <p:cNvPr id="12" name="Imagem 11">
            <a:extLst>
              <a:ext uri="{FF2B5EF4-FFF2-40B4-BE49-F238E27FC236}">
                <a16:creationId xmlns:a16="http://schemas.microsoft.com/office/drawing/2014/main" id="{D8326D41-039F-4ABC-8474-A9632CE023AA}"/>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DD9AE2ED-0B56-47DF-9878-991A060FE22E}"/>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0E14879A-8DEC-4E88-A2BB-D8C9FA36FB73}"/>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2F7D94C1-2EC9-4BF8-90B5-5AA541009FB3}"/>
              </a:ext>
            </a:extLst>
          </p:cNvPr>
          <p:cNvSpPr>
            <a:spLocks noChangeArrowheads="1"/>
          </p:cNvSpPr>
          <p:nvPr/>
        </p:nvSpPr>
        <p:spPr bwMode="auto">
          <a:xfrm>
            <a:off x="2560320" y="-63025"/>
            <a:ext cx="4297680" cy="68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Racionalização Legal e Burocrática</a:t>
            </a:r>
          </a:p>
        </p:txBody>
      </p:sp>
    </p:spTree>
    <p:extLst>
      <p:ext uri="{BB962C8B-B14F-4D97-AF65-F5344CB8AC3E}">
        <p14:creationId xmlns:p14="http://schemas.microsoft.com/office/powerpoint/2010/main" val="70848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756796"/>
            <a:ext cx="6740236" cy="3457509"/>
          </a:xfrm>
          <a:prstGeom prst="rect">
            <a:avLst/>
          </a:prstGeom>
        </p:spPr>
        <p:txBody>
          <a:bodyPr lIns="90000" tIns="45000" rIns="90000" bIns="45000"/>
          <a:lstStyle/>
          <a:p>
            <a:pPr marL="273050" indent="-185738">
              <a:lnSpc>
                <a:spcPct val="100000"/>
              </a:lnSpc>
              <a:buFont typeface="Arial"/>
              <a:buChar char="•"/>
            </a:pPr>
            <a:r>
              <a:rPr lang="pt-BR" sz="2000" b="1" dirty="0">
                <a:solidFill>
                  <a:srgbClr val="000000"/>
                </a:solidFill>
              </a:rPr>
              <a:t>Comitê Temático – Acompanhamento Tributário</a:t>
            </a:r>
          </a:p>
          <a:p>
            <a:pPr marL="269875">
              <a:lnSpc>
                <a:spcPct val="100000"/>
              </a:lnSpc>
            </a:pPr>
            <a:r>
              <a:rPr lang="pt-BR" sz="2000" dirty="0">
                <a:solidFill>
                  <a:srgbClr val="000000"/>
                </a:solidFill>
              </a:rPr>
              <a:t>Destinado a acompanhar a legislação tributária, identificar as demandas, elaborar propostas de alterações que interessem as empresas paranaense e encaminhar às esferas estadual e federal.</a:t>
            </a:r>
          </a:p>
          <a:p>
            <a:pPr marL="273050" indent="-185738">
              <a:lnSpc>
                <a:spcPct val="100000"/>
              </a:lnSpc>
              <a:buFont typeface="Arial"/>
              <a:buChar char="•"/>
            </a:pPr>
            <a:endParaRPr lang="pt-BR" sz="2000" dirty="0">
              <a:solidFill>
                <a:srgbClr val="000000"/>
              </a:solidFill>
            </a:endParaRPr>
          </a:p>
          <a:p>
            <a:pPr marL="273050" indent="-185738">
              <a:lnSpc>
                <a:spcPct val="100000"/>
              </a:lnSpc>
              <a:buFont typeface="Arial"/>
              <a:buChar char="•"/>
            </a:pPr>
            <a:r>
              <a:rPr lang="pt-BR" sz="2000" dirty="0">
                <a:solidFill>
                  <a:srgbClr val="000000"/>
                </a:solidFill>
              </a:rPr>
              <a:t>Coordenadores responsáveis deste Comitê Temático: </a:t>
            </a:r>
          </a:p>
          <a:p>
            <a:pPr marL="1435100" indent="-1168400">
              <a:lnSpc>
                <a:spcPct val="100000"/>
              </a:lnSpc>
            </a:pPr>
            <a:r>
              <a:rPr lang="pt-BR" sz="2000" dirty="0">
                <a:solidFill>
                  <a:srgbClr val="000000"/>
                </a:solidFill>
              </a:rPr>
              <a:t>Governo: Sidnei Laerte de Moraes (SEFA) e Juarez Andrade Moraes (SEFA)</a:t>
            </a:r>
          </a:p>
          <a:p>
            <a:pPr marL="1435100" indent="-1168400">
              <a:lnSpc>
                <a:spcPct val="100000"/>
              </a:lnSpc>
            </a:pPr>
            <a:r>
              <a:rPr lang="pt-BR" sz="2000" dirty="0">
                <a:solidFill>
                  <a:srgbClr val="000000"/>
                </a:solidFill>
              </a:rPr>
              <a:t>Privado: Armando Lira (CONAMPE) e Pedro Donato </a:t>
            </a:r>
            <a:r>
              <a:rPr lang="pt-BR" sz="2000" dirty="0" err="1">
                <a:solidFill>
                  <a:srgbClr val="000000"/>
                </a:solidFill>
              </a:rPr>
              <a:t>Skraba</a:t>
            </a:r>
            <a:r>
              <a:rPr lang="pt-BR" sz="2000" dirty="0">
                <a:solidFill>
                  <a:srgbClr val="000000"/>
                </a:solidFill>
              </a:rPr>
              <a:t> (FAMPEPAR)</a:t>
            </a:r>
          </a:p>
          <a:p>
            <a:pPr marL="1435100" indent="-1168400">
              <a:lnSpc>
                <a:spcPct val="100000"/>
              </a:lnSpc>
            </a:pPr>
            <a:endParaRPr lang="pt-BR" sz="2000" dirty="0">
              <a:solidFill>
                <a:srgbClr val="000000"/>
              </a:solidFill>
            </a:endParaRPr>
          </a:p>
          <a:p>
            <a:pPr marL="1435100" indent="-1168400">
              <a:lnSpc>
                <a:spcPct val="100000"/>
              </a:lnSpc>
            </a:pPr>
            <a:r>
              <a:rPr lang="pt-BR" sz="2000" dirty="0">
                <a:solidFill>
                  <a:srgbClr val="000000"/>
                </a:solidFill>
              </a:rPr>
              <a:t>      “Sem demandas no momento para este Comitê”</a:t>
            </a:r>
          </a:p>
        </p:txBody>
      </p:sp>
      <p:pic>
        <p:nvPicPr>
          <p:cNvPr id="12" name="Imagem 11">
            <a:extLst>
              <a:ext uri="{FF2B5EF4-FFF2-40B4-BE49-F238E27FC236}">
                <a16:creationId xmlns:a16="http://schemas.microsoft.com/office/drawing/2014/main" id="{8CDE0CDE-3993-4674-8316-03547558FC2F}"/>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F64652D5-9E6F-4DDB-8CC2-15387036DD15}"/>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51A2B884-2ACF-4F9E-B9AF-02F1B5252C37}"/>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EE76F9A8-CF44-4DFA-8FCB-89D9C2F63F14}"/>
              </a:ext>
            </a:extLst>
          </p:cNvPr>
          <p:cNvSpPr>
            <a:spLocks noChangeArrowheads="1"/>
          </p:cNvSpPr>
          <p:nvPr/>
        </p:nvSpPr>
        <p:spPr bwMode="auto">
          <a:xfrm>
            <a:off x="2532183" y="91725"/>
            <a:ext cx="4255477" cy="607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Acompanhamento Tributário</a:t>
            </a:r>
          </a:p>
        </p:txBody>
      </p:sp>
    </p:spTree>
    <p:extLst>
      <p:ext uri="{BB962C8B-B14F-4D97-AF65-F5344CB8AC3E}">
        <p14:creationId xmlns:p14="http://schemas.microsoft.com/office/powerpoint/2010/main" val="435134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Secretaria Técnica</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2718213394"/>
              </p:ext>
            </p:extLst>
          </p:nvPr>
        </p:nvGraphicFramePr>
        <p:xfrm>
          <a:off x="154744" y="748030"/>
          <a:ext cx="6548512" cy="3618237"/>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216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Acompanhar a tramitação das alterações da Lei Complementar nº 163/2013, junto aos órgãos estaduais e a ALEP.</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Secretaria Técnica e Comitê Temático Racionalização Legal e Burocrática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Acompanhar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baixa</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r h="1291999">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Realizar as Alterações e Atualizações no Decreto nº 2474/2015, com base na proposta finalizada pelo GT de Compras Públicas do FOPEME, formado por SEAP/SEBRAE/CDE e encaminhar à Casa Civil.</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Secretaria Técnica, Luiz Zanin, Juliana e </a:t>
                      </a:r>
                      <a:r>
                        <a:rPr kumimoji="0" lang="pt-BR" altLang="pt-BR" sz="15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Cleverson</a:t>
                      </a:r>
                      <a:endPar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validar o texto do anteprojeto de alteração do decreto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alta</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4438369"/>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4574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Secretaria Técnica</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1112426038"/>
              </p:ext>
            </p:extLst>
          </p:nvPr>
        </p:nvGraphicFramePr>
        <p:xfrm>
          <a:off x="154744" y="748030"/>
          <a:ext cx="6548512" cy="3161037"/>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216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Revisar e Publicar no Diário Oficial do Estado, o novo Regimento Interno do FOPEME</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Secretaria Técnica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preparar para publicação no Diário Oficial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r h="1291999">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Ajustar e disseminar a Cartilha de Orientação e Capacitação do Portal Paranaense das Micro e Pequenas Empresas – www.portalpme.pr.gov.br</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Secretaria Técnica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revisar a cartilha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4438369"/>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7647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Secretaria Técnica</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1574540731"/>
              </p:ext>
            </p:extLst>
          </p:nvPr>
        </p:nvGraphicFramePr>
        <p:xfrm>
          <a:off x="154744" y="748030"/>
          <a:ext cx="6548512" cy="2097471"/>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216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Renovar o Acordo de Cooperação Técnica entre Tribunal de Contas, FOPEME e SEBRAE/PR, dando continuidade nas capacitações em Compras Públicas</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Secretaria Técnica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acordo ainda dentro do prazo de validade, mas há necessidade de renova-lo em razão de novo Governo e nomeação de novo presidente do TCE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média</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2985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Secretaria Técnica</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3892100101"/>
              </p:ext>
            </p:extLst>
          </p:nvPr>
        </p:nvGraphicFramePr>
        <p:xfrm>
          <a:off x="154744" y="748030"/>
          <a:ext cx="6548512" cy="1720847"/>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216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Sistematizar a participação dos Comitês Territoriais no FOPEME, conforme abaixo.</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Secretaria Técnica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regulamentar os itens abaixo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2" name="Retângulo 1">
            <a:extLst>
              <a:ext uri="{FF2B5EF4-FFF2-40B4-BE49-F238E27FC236}">
                <a16:creationId xmlns:a16="http://schemas.microsoft.com/office/drawing/2014/main" id="{DC440E24-012F-4468-8521-9FD6D02AB447}"/>
              </a:ext>
            </a:extLst>
          </p:cNvPr>
          <p:cNvSpPr/>
          <p:nvPr/>
        </p:nvSpPr>
        <p:spPr>
          <a:xfrm>
            <a:off x="154745" y="2548012"/>
            <a:ext cx="6548511" cy="2554545"/>
          </a:xfrm>
          <a:prstGeom prst="rect">
            <a:avLst/>
          </a:prstGeom>
        </p:spPr>
        <p:txBody>
          <a:bodyPr wrap="square">
            <a:spAutoFit/>
          </a:bodyPr>
          <a:lstStyle/>
          <a:p>
            <a:pPr marL="430212" indent="-342900">
              <a:lnSpc>
                <a:spcPct val="100000"/>
              </a:lnSpc>
              <a:buFont typeface="Arial" panose="020B0604020202020204" pitchFamily="34" charset="0"/>
              <a:buChar char="•"/>
            </a:pPr>
            <a:r>
              <a:rPr lang="pt-BR" sz="2000" dirty="0">
                <a:solidFill>
                  <a:srgbClr val="000000"/>
                </a:solidFill>
              </a:rPr>
              <a:t>Acompanhar as ações dos Comitês Territoriais;</a:t>
            </a:r>
          </a:p>
          <a:p>
            <a:pPr marL="430212" indent="-342900">
              <a:lnSpc>
                <a:spcPct val="100000"/>
              </a:lnSpc>
              <a:buFont typeface="Arial" panose="020B0604020202020204" pitchFamily="34" charset="0"/>
              <a:buChar char="•"/>
            </a:pPr>
            <a:r>
              <a:rPr lang="pt-BR" sz="2000" dirty="0">
                <a:solidFill>
                  <a:srgbClr val="000000"/>
                </a:solidFill>
              </a:rPr>
              <a:t>Acompanhar nas reuniões do FOPEME as apresentações e demandas dos Comitês Territoriais;</a:t>
            </a:r>
          </a:p>
          <a:p>
            <a:pPr marL="430212" indent="-342900">
              <a:lnSpc>
                <a:spcPct val="100000"/>
              </a:lnSpc>
              <a:buFont typeface="Arial" panose="020B0604020202020204" pitchFamily="34" charset="0"/>
              <a:buChar char="•"/>
            </a:pPr>
            <a:r>
              <a:rPr lang="pt-BR" sz="2000" dirty="0">
                <a:solidFill>
                  <a:srgbClr val="000000"/>
                </a:solidFill>
              </a:rPr>
              <a:t>Visitar os Comitês Territoriais para disseminar e articular os programas governamentais voltados às micro e pequenas empresas paranaenses, e</a:t>
            </a:r>
          </a:p>
          <a:p>
            <a:pPr marL="430212" indent="-342900">
              <a:lnSpc>
                <a:spcPct val="100000"/>
              </a:lnSpc>
              <a:buFont typeface="Arial" panose="020B0604020202020204" pitchFamily="34" charset="0"/>
              <a:buChar char="•"/>
            </a:pPr>
            <a:r>
              <a:rPr lang="pt-BR" sz="2000" dirty="0">
                <a:solidFill>
                  <a:srgbClr val="000000"/>
                </a:solidFill>
              </a:rPr>
              <a:t>Estabelecer a forma de comunicação do FOPEME com os Comitês Territoriais</a:t>
            </a:r>
          </a:p>
        </p:txBody>
      </p:sp>
    </p:spTree>
    <p:extLst>
      <p:ext uri="{BB962C8B-B14F-4D97-AF65-F5344CB8AC3E}">
        <p14:creationId xmlns:p14="http://schemas.microsoft.com/office/powerpoint/2010/main" val="4257956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1292755"/>
            <a:ext cx="6740236" cy="3002256"/>
          </a:xfrm>
          <a:prstGeom prst="rect">
            <a:avLst/>
          </a:prstGeom>
        </p:spPr>
        <p:txBody>
          <a:bodyPr lIns="90000" tIns="45000" rIns="90000" bIns="45000"/>
          <a:lstStyle/>
          <a:p>
            <a:pPr marL="273050" indent="-185738">
              <a:lnSpc>
                <a:spcPct val="100000"/>
              </a:lnSpc>
              <a:buFont typeface="Arial"/>
              <a:buChar char="•"/>
            </a:pPr>
            <a:r>
              <a:rPr lang="pt-BR" sz="2000" dirty="0">
                <a:solidFill>
                  <a:srgbClr val="000000"/>
                </a:solidFill>
              </a:rPr>
              <a:t>Os Comitês Temáticos elaborarão o Plano de Ação para cada uma das ações;</a:t>
            </a:r>
          </a:p>
          <a:p>
            <a:pPr marL="273050" indent="-185738">
              <a:lnSpc>
                <a:spcPct val="100000"/>
              </a:lnSpc>
              <a:buFont typeface="Arial"/>
              <a:buChar char="•"/>
            </a:pPr>
            <a:r>
              <a:rPr lang="pt-BR" sz="2000" dirty="0">
                <a:solidFill>
                  <a:srgbClr val="000000"/>
                </a:solidFill>
              </a:rPr>
              <a:t>Os Comitês Temáticos indicarão os Grupos de Trabalho que conduzirão cada uma das ações;</a:t>
            </a:r>
          </a:p>
          <a:p>
            <a:pPr marL="273050" indent="-185738">
              <a:lnSpc>
                <a:spcPct val="100000"/>
              </a:lnSpc>
              <a:buFont typeface="Arial"/>
              <a:buChar char="•"/>
            </a:pPr>
            <a:r>
              <a:rPr lang="pt-BR" sz="2000" dirty="0">
                <a:solidFill>
                  <a:srgbClr val="000000"/>
                </a:solidFill>
              </a:rPr>
              <a:t>Os Planos de Ação e Grupos de Trabalho serão validados  pela Secretaria Técnica;</a:t>
            </a:r>
          </a:p>
          <a:p>
            <a:pPr marL="273050" indent="-185738">
              <a:lnSpc>
                <a:spcPct val="100000"/>
              </a:lnSpc>
              <a:buFont typeface="Arial"/>
              <a:buChar char="•"/>
            </a:pPr>
            <a:r>
              <a:rPr lang="pt-BR" sz="2000" dirty="0">
                <a:solidFill>
                  <a:srgbClr val="000000"/>
                </a:solidFill>
              </a:rPr>
              <a:t>Os Planos de Ação serão liberados para início imediato dos trabalhos dos Comitês Temáticos.  </a:t>
            </a:r>
          </a:p>
        </p:txBody>
      </p:sp>
      <p:pic>
        <p:nvPicPr>
          <p:cNvPr id="12" name="Imagem 11">
            <a:extLst>
              <a:ext uri="{FF2B5EF4-FFF2-40B4-BE49-F238E27FC236}">
                <a16:creationId xmlns:a16="http://schemas.microsoft.com/office/drawing/2014/main" id="{1FD90556-9DAF-47E7-9148-BFEEC459A784}"/>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6E4C9414-C2F5-42ED-AD21-ECB12AF7C011}"/>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5DF5A1DE-EAAD-4BD4-9FCD-C49C0E4D94BC}"/>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65429020-7BAB-47E2-BF3C-F7DEC8BF6424}"/>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Secretaria Técnica</a:t>
            </a:r>
          </a:p>
        </p:txBody>
      </p:sp>
    </p:spTree>
    <p:extLst>
      <p:ext uri="{BB962C8B-B14F-4D97-AF65-F5344CB8AC3E}">
        <p14:creationId xmlns:p14="http://schemas.microsoft.com/office/powerpoint/2010/main" val="4079892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m 11">
            <a:extLst>
              <a:ext uri="{FF2B5EF4-FFF2-40B4-BE49-F238E27FC236}">
                <a16:creationId xmlns:a16="http://schemas.microsoft.com/office/drawing/2014/main" id="{1FD90556-9DAF-47E7-9148-BFEEC459A784}"/>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6E4C9414-C2F5-42ED-AD21-ECB12AF7C011}"/>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5DF5A1DE-EAAD-4BD4-9FCD-C49C0E4D94BC}"/>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9" name="Espaço Reservado para Conteúdo 4">
            <a:extLst>
              <a:ext uri="{FF2B5EF4-FFF2-40B4-BE49-F238E27FC236}">
                <a16:creationId xmlns:a16="http://schemas.microsoft.com/office/drawing/2014/main" id="{7F73F831-183B-4D40-9BF0-F03C02F9F894}"/>
              </a:ext>
            </a:extLst>
          </p:cNvPr>
          <p:cNvSpPr>
            <a:spLocks noGrp="1"/>
          </p:cNvSpPr>
          <p:nvPr/>
        </p:nvSpPr>
        <p:spPr>
          <a:xfrm>
            <a:off x="0" y="807723"/>
            <a:ext cx="6858000" cy="369739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sz="3400" b="1" dirty="0">
                <a:cs typeface="Segoe UI" charset="0"/>
              </a:rPr>
              <a:t>OBRIGADO !</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sz="4000" b="1" dirty="0">
              <a:cs typeface="Segoe UI" charset="0"/>
            </a:endParaRP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sz="3400" b="1" dirty="0">
                <a:cs typeface="Segoe UI" charset="0"/>
              </a:rPr>
              <a:t>Fórum Permanente das Microempresas e Empresas de Pequeno Porte do Estado do Paraná – FOPEME</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b="1" dirty="0">
              <a:cs typeface="Segoe UI" charset="0"/>
            </a:endParaRP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cs typeface="Segoe UI" charset="0"/>
              </a:rPr>
              <a:t>Secretaria Técnica</a:t>
            </a:r>
          </a:p>
          <a:p>
            <a:pPr algn="ct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b="1" dirty="0">
              <a:latin typeface="Calibri" pitchFamily="32" charset="0"/>
              <a:cs typeface="Segoe UI" charset="0"/>
            </a:endParaRP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endParaRPr lang="pt-BR" b="1" dirty="0">
              <a:latin typeface="Calibri" pitchFamily="32" charset="0"/>
              <a:cs typeface="Segoe UI" charset="0"/>
            </a:endParaRPr>
          </a:p>
          <a:p>
            <a:pPr>
              <a:lnSpc>
                <a:spcPct val="104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pt-BR" b="1" dirty="0">
                <a:latin typeface="Calibri" pitchFamily="32" charset="0"/>
                <a:cs typeface="Segoe UI" charset="0"/>
              </a:rPr>
              <a:t>                                  www.fopeme.pr.gov.br </a:t>
            </a:r>
            <a:endParaRPr lang="pt-BR" dirty="0">
              <a:solidFill>
                <a:srgbClr val="002060"/>
              </a:solidFill>
            </a:endParaRPr>
          </a:p>
        </p:txBody>
      </p:sp>
    </p:spTree>
    <p:extLst>
      <p:ext uri="{BB962C8B-B14F-4D97-AF65-F5344CB8AC3E}">
        <p14:creationId xmlns:p14="http://schemas.microsoft.com/office/powerpoint/2010/main" val="167095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560320" y="-63025"/>
            <a:ext cx="4297680" cy="68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Racionalização Legal e Burocrática</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275709795"/>
              </p:ext>
            </p:extLst>
          </p:nvPr>
        </p:nvGraphicFramePr>
        <p:xfrm>
          <a:off x="154744" y="748030"/>
          <a:ext cx="6548512" cy="3697671"/>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216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Simplificar o processo de abertura, alteração e baixa de empresas nos órgãos licenciadores estaduais, adequando à Lei Complementar Federal 123/06 e Lei Complementar Estadual 163/13: Junta Comercial do Paraná, Vigilância Sanitária do Paraná, Corpo de Bombeiros, Prefeituras, Instituto Ambiental do Paraná, Receita Estadual e Receita Federal;</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 Junta Comercial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garantir a integração de todos os Órgãos Licenciadores, em aderência a LC 163</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8879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1437777569"/>
              </p:ext>
            </p:extLst>
          </p:nvPr>
        </p:nvGraphicFramePr>
        <p:xfrm>
          <a:off x="154744" y="748030"/>
          <a:ext cx="6548512" cy="4075270"/>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216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Apoiar municípios para aprimorar os atendimentos realizados na Sala do Empreendedor, estabelecendo termos de parceria visando promover programas de capacitação, oferta de linhas de créditos estaduais, apoio ao associativismo, entre outros.</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 Junta Comercial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aproveitar as Agências Regionais e Relatores da Junta Comercial nos Municípios como apoio para capacitação.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r h="1291999">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Incluir no sistema integrador a renovação online das licenças previas (Saúde, Meio Ambiente </a:t>
                      </a:r>
                      <a:r>
                        <a:rPr kumimoji="0" lang="pt-BR" altLang="pt-BR" sz="15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etc</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via Empresa Fácil</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 Junta Comercial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adaptar o Sistema Integrador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alta</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4438369"/>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B342B08A-04DD-4A66-A941-34615836307B}"/>
              </a:ext>
            </a:extLst>
          </p:cNvPr>
          <p:cNvSpPr>
            <a:spLocks noChangeArrowheads="1"/>
          </p:cNvSpPr>
          <p:nvPr/>
        </p:nvSpPr>
        <p:spPr bwMode="auto">
          <a:xfrm>
            <a:off x="2560320" y="-63025"/>
            <a:ext cx="4297680" cy="68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Racionalização Legal e Burocrática</a:t>
            </a:r>
          </a:p>
        </p:txBody>
      </p:sp>
    </p:spTree>
    <p:extLst>
      <p:ext uri="{BB962C8B-B14F-4D97-AF65-F5344CB8AC3E}">
        <p14:creationId xmlns:p14="http://schemas.microsoft.com/office/powerpoint/2010/main" val="1686255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974845"/>
            <a:ext cx="6740236" cy="3482614"/>
          </a:xfrm>
          <a:prstGeom prst="rect">
            <a:avLst/>
          </a:prstGeom>
        </p:spPr>
        <p:txBody>
          <a:bodyPr lIns="90000" tIns="45000" rIns="90000" bIns="45000"/>
          <a:lstStyle/>
          <a:p>
            <a:pPr marL="273050" indent="-185738">
              <a:lnSpc>
                <a:spcPct val="100000"/>
              </a:lnSpc>
              <a:buFont typeface="Arial"/>
              <a:buChar char="•"/>
            </a:pPr>
            <a:r>
              <a:rPr lang="pt-BR" sz="2000" b="1" dirty="0">
                <a:solidFill>
                  <a:srgbClr val="000000"/>
                </a:solidFill>
              </a:rPr>
              <a:t>Comitê Temático - Investimento, Financiamento e Crédito</a:t>
            </a:r>
          </a:p>
          <a:p>
            <a:pPr marL="269875">
              <a:lnSpc>
                <a:spcPct val="100000"/>
              </a:lnSpc>
            </a:pPr>
            <a:r>
              <a:rPr lang="pt-BR" sz="2000" dirty="0">
                <a:solidFill>
                  <a:srgbClr val="000000"/>
                </a:solidFill>
              </a:rPr>
              <a:t>Destinado a identificar, analisar e propor medidas para facilitar o acesso das micro e pequenas empresas ao crédito bancário e outras fontes de financiamento</a:t>
            </a:r>
          </a:p>
          <a:p>
            <a:pPr marL="273050" indent="-185738">
              <a:lnSpc>
                <a:spcPct val="100000"/>
              </a:lnSpc>
              <a:buFont typeface="Arial"/>
              <a:buChar char="•"/>
            </a:pPr>
            <a:endParaRPr lang="pt-BR" sz="2000" dirty="0">
              <a:solidFill>
                <a:srgbClr val="000000"/>
              </a:solidFill>
            </a:endParaRPr>
          </a:p>
          <a:p>
            <a:pPr marL="273050" indent="-185738">
              <a:lnSpc>
                <a:spcPct val="100000"/>
              </a:lnSpc>
              <a:buFont typeface="Arial"/>
              <a:buChar char="•"/>
            </a:pPr>
            <a:r>
              <a:rPr lang="pt-BR" sz="2000" dirty="0">
                <a:solidFill>
                  <a:srgbClr val="000000"/>
                </a:solidFill>
              </a:rPr>
              <a:t>Coordenadores responsáveis deste Comitê Temático: </a:t>
            </a:r>
          </a:p>
          <a:p>
            <a:pPr marL="1435100" indent="-1168400">
              <a:lnSpc>
                <a:spcPct val="100000"/>
              </a:lnSpc>
            </a:pPr>
            <a:r>
              <a:rPr lang="pt-BR" sz="2000" dirty="0">
                <a:solidFill>
                  <a:srgbClr val="000000"/>
                </a:solidFill>
              </a:rPr>
              <a:t>Governo: André Silva Porto (FOMENTO) e Alessandro </a:t>
            </a:r>
            <a:r>
              <a:rPr lang="pt-BR" sz="2000" dirty="0" err="1">
                <a:solidFill>
                  <a:srgbClr val="000000"/>
                </a:solidFill>
              </a:rPr>
              <a:t>Baum</a:t>
            </a:r>
            <a:r>
              <a:rPr lang="pt-BR" sz="2000" dirty="0">
                <a:solidFill>
                  <a:srgbClr val="000000"/>
                </a:solidFill>
              </a:rPr>
              <a:t> (BRDE)</a:t>
            </a:r>
          </a:p>
          <a:p>
            <a:pPr marL="1435100" indent="-1168400">
              <a:lnSpc>
                <a:spcPct val="100000"/>
              </a:lnSpc>
            </a:pPr>
            <a:r>
              <a:rPr lang="pt-BR" sz="2000" dirty="0">
                <a:solidFill>
                  <a:srgbClr val="000000"/>
                </a:solidFill>
              </a:rPr>
              <a:t>Privado: Jonas </a:t>
            </a:r>
            <a:r>
              <a:rPr lang="pt-BR" sz="2000" dirty="0" err="1">
                <a:solidFill>
                  <a:srgbClr val="000000"/>
                </a:solidFill>
              </a:rPr>
              <a:t>Bertão</a:t>
            </a:r>
            <a:r>
              <a:rPr lang="pt-BR" sz="2000" dirty="0">
                <a:solidFill>
                  <a:srgbClr val="000000"/>
                </a:solidFill>
              </a:rPr>
              <a:t> (FAMPEPAR) e Ademir </a:t>
            </a:r>
            <a:r>
              <a:rPr lang="pt-BR" sz="2000" dirty="0" err="1">
                <a:solidFill>
                  <a:srgbClr val="000000"/>
                </a:solidFill>
              </a:rPr>
              <a:t>Lodis</a:t>
            </a:r>
            <a:r>
              <a:rPr lang="pt-BR" sz="2000" dirty="0">
                <a:solidFill>
                  <a:srgbClr val="000000"/>
                </a:solidFill>
              </a:rPr>
              <a:t> (FAMPEPAR)</a:t>
            </a:r>
          </a:p>
          <a:p>
            <a:pPr marL="1435100" indent="-1168400">
              <a:lnSpc>
                <a:spcPct val="100000"/>
              </a:lnSpc>
            </a:pPr>
            <a:r>
              <a:rPr lang="pt-BR" sz="2000" dirty="0">
                <a:solidFill>
                  <a:srgbClr val="000000"/>
                </a:solidFill>
              </a:rPr>
              <a:t>Consultor: Flavio </a:t>
            </a:r>
            <a:r>
              <a:rPr lang="pt-BR" sz="2000" dirty="0" err="1">
                <a:solidFill>
                  <a:srgbClr val="000000"/>
                </a:solidFill>
              </a:rPr>
              <a:t>Locatelli</a:t>
            </a:r>
            <a:endParaRPr sz="2000" dirty="0"/>
          </a:p>
        </p:txBody>
      </p:sp>
      <p:pic>
        <p:nvPicPr>
          <p:cNvPr id="12" name="Imagem 11">
            <a:extLst>
              <a:ext uri="{FF2B5EF4-FFF2-40B4-BE49-F238E27FC236}">
                <a16:creationId xmlns:a16="http://schemas.microsoft.com/office/drawing/2014/main" id="{87E8C5EA-BE30-41C0-9F82-2F207561725D}"/>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D265BF1B-1410-4CE8-8F5C-825F7045A9E0}"/>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FC411C8E-9390-46D4-B0DE-68CC1D2B63EB}"/>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9" name="Rectangle 7">
            <a:extLst>
              <a:ext uri="{FF2B5EF4-FFF2-40B4-BE49-F238E27FC236}">
                <a16:creationId xmlns:a16="http://schemas.microsoft.com/office/drawing/2014/main" id="{B4BA4950-BBC4-46A9-AE76-2FAA1FBAFC3E}"/>
              </a:ext>
            </a:extLst>
          </p:cNvPr>
          <p:cNvSpPr>
            <a:spLocks noChangeArrowheads="1"/>
          </p:cNvSpPr>
          <p:nvPr/>
        </p:nvSpPr>
        <p:spPr bwMode="auto">
          <a:xfrm>
            <a:off x="2592026" y="-41922"/>
            <a:ext cx="4111230" cy="676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Investimento, Financiamento e Crédito</a:t>
            </a:r>
          </a:p>
        </p:txBody>
      </p:sp>
    </p:spTree>
    <p:extLst>
      <p:ext uri="{BB962C8B-B14F-4D97-AF65-F5344CB8AC3E}">
        <p14:creationId xmlns:p14="http://schemas.microsoft.com/office/powerpoint/2010/main" val="950533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592026" y="-41922"/>
            <a:ext cx="4111230" cy="676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Investimento, Financiamento e Crédito</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1447520785"/>
              </p:ext>
            </p:extLst>
          </p:nvPr>
        </p:nvGraphicFramePr>
        <p:xfrm>
          <a:off x="154744" y="748030"/>
          <a:ext cx="6548512" cy="4304037"/>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216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Ampliar a parceria das Sociedade de Garantia de Crédito com Instituições Financeiras, Prefeituras e Associações.</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 SGC, Fomento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definir procedimentos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r h="1291999">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Acompanhar o Regramento do Fundo de Aval Garantidor das Microempresas e Empresas de Pequeno Porte do Paraná – FAG/PR, Fundo de Capital de Risco do Estado do Paraná – FCR/PR e o Fundo de Inovação das Microempresas e Empresas de Pequeno Porte do Paraná – FIME/PR</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Fomento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definir regramento e obtenção de recursos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4438369"/>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3904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1538917955"/>
              </p:ext>
            </p:extLst>
          </p:nvPr>
        </p:nvGraphicFramePr>
        <p:xfrm>
          <a:off x="154744" y="748030"/>
          <a:ext cx="6548512" cy="1720847"/>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216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Ampliar a política de microcrédito da Fomento Paraná.</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 Fomento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redefinir a política atual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alta</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9783552-A473-4E2F-88DB-EEECB937CD3E}"/>
              </a:ext>
            </a:extLst>
          </p:cNvPr>
          <p:cNvSpPr>
            <a:spLocks noChangeArrowheads="1"/>
          </p:cNvSpPr>
          <p:nvPr/>
        </p:nvSpPr>
        <p:spPr bwMode="auto">
          <a:xfrm>
            <a:off x="2592026" y="-41922"/>
            <a:ext cx="4111230" cy="676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Investimento, Financiamento e Crédito</a:t>
            </a:r>
          </a:p>
        </p:txBody>
      </p:sp>
    </p:spTree>
    <p:extLst>
      <p:ext uri="{BB962C8B-B14F-4D97-AF65-F5344CB8AC3E}">
        <p14:creationId xmlns:p14="http://schemas.microsoft.com/office/powerpoint/2010/main" val="739704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stomShape 2">
            <a:extLst>
              <a:ext uri="{FF2B5EF4-FFF2-40B4-BE49-F238E27FC236}">
                <a16:creationId xmlns:a16="http://schemas.microsoft.com/office/drawing/2014/main" id="{5323D09F-D485-410E-8375-9A423544AF79}"/>
              </a:ext>
            </a:extLst>
          </p:cNvPr>
          <p:cNvSpPr/>
          <p:nvPr/>
        </p:nvSpPr>
        <p:spPr>
          <a:xfrm>
            <a:off x="58882" y="932646"/>
            <a:ext cx="6740236" cy="3157051"/>
          </a:xfrm>
          <a:prstGeom prst="rect">
            <a:avLst/>
          </a:prstGeom>
        </p:spPr>
        <p:txBody>
          <a:bodyPr lIns="90000" tIns="45000" rIns="90000" bIns="45000"/>
          <a:lstStyle/>
          <a:p>
            <a:pPr marL="273050" indent="-185738">
              <a:lnSpc>
                <a:spcPct val="100000"/>
              </a:lnSpc>
              <a:buFont typeface="Arial"/>
              <a:buChar char="•"/>
            </a:pPr>
            <a:r>
              <a:rPr lang="pt-BR" sz="2000" b="1" dirty="0">
                <a:solidFill>
                  <a:srgbClr val="000000"/>
                </a:solidFill>
              </a:rPr>
              <a:t>Comitê Temático - Tecnologia e Inovação</a:t>
            </a:r>
          </a:p>
          <a:p>
            <a:pPr marL="269875">
              <a:lnSpc>
                <a:spcPct val="100000"/>
              </a:lnSpc>
            </a:pPr>
            <a:r>
              <a:rPr lang="pt-BR" sz="2000" dirty="0">
                <a:solidFill>
                  <a:srgbClr val="000000"/>
                </a:solidFill>
              </a:rPr>
              <a:t>Destinado a identificar, analisar e propor medidas para acesso a novas tecnologias e inovação de processos, produtos e serviços das micro e pequenas empresas.</a:t>
            </a:r>
          </a:p>
          <a:p>
            <a:pPr marL="273050" indent="-185738">
              <a:lnSpc>
                <a:spcPct val="100000"/>
              </a:lnSpc>
              <a:buFont typeface="Arial"/>
              <a:buChar char="•"/>
            </a:pPr>
            <a:endParaRPr lang="pt-BR" sz="2000" dirty="0">
              <a:solidFill>
                <a:srgbClr val="000000"/>
              </a:solidFill>
            </a:endParaRPr>
          </a:p>
          <a:p>
            <a:pPr marL="273050" indent="-185738">
              <a:lnSpc>
                <a:spcPct val="100000"/>
              </a:lnSpc>
              <a:buFont typeface="Arial"/>
              <a:buChar char="•"/>
            </a:pPr>
            <a:r>
              <a:rPr lang="pt-BR" sz="2000" dirty="0">
                <a:solidFill>
                  <a:srgbClr val="000000"/>
                </a:solidFill>
              </a:rPr>
              <a:t>Coordenadores responsáveis deste Comitê Temático: </a:t>
            </a:r>
          </a:p>
          <a:p>
            <a:pPr marL="1435100" indent="-1168400">
              <a:lnSpc>
                <a:spcPct val="100000"/>
              </a:lnSpc>
            </a:pPr>
            <a:r>
              <a:rPr lang="pt-BR" sz="2000" dirty="0"/>
              <a:t>Governo: Luiz Cézar </a:t>
            </a:r>
            <a:r>
              <a:rPr lang="pt-BR" sz="2000" dirty="0" err="1"/>
              <a:t>Kawano</a:t>
            </a:r>
            <a:r>
              <a:rPr lang="pt-BR" sz="2000" dirty="0"/>
              <a:t> (SETI) e Gilberto Passos Lima</a:t>
            </a:r>
            <a:r>
              <a:rPr lang="pt-BR" sz="2000" dirty="0">
                <a:solidFill>
                  <a:srgbClr val="000000"/>
                </a:solidFill>
              </a:rPr>
              <a:t> (TECPAR) </a:t>
            </a:r>
          </a:p>
          <a:p>
            <a:pPr marL="1435100" indent="-1168400">
              <a:lnSpc>
                <a:spcPct val="100000"/>
              </a:lnSpc>
            </a:pPr>
            <a:r>
              <a:rPr lang="pt-BR" sz="2000" dirty="0">
                <a:solidFill>
                  <a:srgbClr val="000000"/>
                </a:solidFill>
              </a:rPr>
              <a:t>Privado: Marcos </a:t>
            </a:r>
            <a:r>
              <a:rPr lang="pt-BR" sz="2000" dirty="0" err="1">
                <a:solidFill>
                  <a:srgbClr val="000000"/>
                </a:solidFill>
              </a:rPr>
              <a:t>Pupo</a:t>
            </a:r>
            <a:r>
              <a:rPr lang="pt-BR" sz="2000" dirty="0">
                <a:solidFill>
                  <a:srgbClr val="000000"/>
                </a:solidFill>
              </a:rPr>
              <a:t> </a:t>
            </a:r>
            <a:r>
              <a:rPr lang="pt-BR" sz="2000" dirty="0" err="1">
                <a:solidFill>
                  <a:srgbClr val="000000"/>
                </a:solidFill>
              </a:rPr>
              <a:t>Thiesen</a:t>
            </a:r>
            <a:r>
              <a:rPr lang="pt-BR" sz="2000" dirty="0">
                <a:solidFill>
                  <a:srgbClr val="000000"/>
                </a:solidFill>
              </a:rPr>
              <a:t> (FIEP) e Rafael Trevisan (FIEP)</a:t>
            </a:r>
          </a:p>
          <a:p>
            <a:pPr marL="1435100" indent="-1168400">
              <a:lnSpc>
                <a:spcPct val="100000"/>
              </a:lnSpc>
            </a:pPr>
            <a:r>
              <a:rPr lang="pt-BR" sz="2000" dirty="0">
                <a:solidFill>
                  <a:srgbClr val="000000"/>
                </a:solidFill>
              </a:rPr>
              <a:t>Consultora: Ana Lucia Sousa</a:t>
            </a:r>
            <a:endParaRPr sz="2000" dirty="0"/>
          </a:p>
        </p:txBody>
      </p:sp>
      <p:pic>
        <p:nvPicPr>
          <p:cNvPr id="12" name="Imagem 11">
            <a:extLst>
              <a:ext uri="{FF2B5EF4-FFF2-40B4-BE49-F238E27FC236}">
                <a16:creationId xmlns:a16="http://schemas.microsoft.com/office/drawing/2014/main" id="{EB4F1AAB-B857-45ED-9CBF-0F52F43F239E}"/>
              </a:ext>
            </a:extLst>
          </p:cNvPr>
          <p:cNvPicPr>
            <a:picLocks noChangeAspect="1"/>
          </p:cNvPicPr>
          <p:nvPr/>
        </p:nvPicPr>
        <p:blipFill>
          <a:blip r:embed="rId2"/>
          <a:stretch>
            <a:fillRect/>
          </a:stretch>
        </p:blipFill>
        <p:spPr>
          <a:xfrm>
            <a:off x="0" y="0"/>
            <a:ext cx="1747545" cy="599302"/>
          </a:xfrm>
          <a:prstGeom prst="rect">
            <a:avLst/>
          </a:prstGeom>
        </p:spPr>
      </p:pic>
      <p:sp>
        <p:nvSpPr>
          <p:cNvPr id="13" name="Retângulo 12">
            <a:extLst>
              <a:ext uri="{FF2B5EF4-FFF2-40B4-BE49-F238E27FC236}">
                <a16:creationId xmlns:a16="http://schemas.microsoft.com/office/drawing/2014/main" id="{C403458F-F280-4648-BC10-4BFB3CE77A53}"/>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14" name="Conector reto 13">
            <a:extLst>
              <a:ext uri="{FF2B5EF4-FFF2-40B4-BE49-F238E27FC236}">
                <a16:creationId xmlns:a16="http://schemas.microsoft.com/office/drawing/2014/main" id="{0B756D94-0734-4A67-90C2-4979CF177B9C}"/>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D89AEB2E-A0FD-4C5B-8499-5AC69D9E4B80}"/>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Tecnologia e Inovação</a:t>
            </a:r>
          </a:p>
        </p:txBody>
      </p:sp>
    </p:spTree>
    <p:extLst>
      <p:ext uri="{BB962C8B-B14F-4D97-AF65-F5344CB8AC3E}">
        <p14:creationId xmlns:p14="http://schemas.microsoft.com/office/powerpoint/2010/main" val="1528663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a:extLst>
              <a:ext uri="{FF2B5EF4-FFF2-40B4-BE49-F238E27FC236}">
                <a16:creationId xmlns:a16="http://schemas.microsoft.com/office/drawing/2014/main" id="{92BF144A-F40D-4193-8D87-E54B3218F0B6}"/>
              </a:ext>
            </a:extLst>
          </p:cNvPr>
          <p:cNvSpPr>
            <a:spLocks noChangeArrowheads="1"/>
          </p:cNvSpPr>
          <p:nvPr/>
        </p:nvSpPr>
        <p:spPr bwMode="auto">
          <a:xfrm>
            <a:off x="2718638" y="140962"/>
            <a:ext cx="3478179" cy="3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lvl="1" indent="0">
              <a:spcBef>
                <a:spcPct val="20000"/>
              </a:spcBef>
            </a:pPr>
            <a:r>
              <a:rPr lang="pt-BR" altLang="pt-BR" sz="2100" dirty="0"/>
              <a:t>Tecnologia e Inovação</a:t>
            </a:r>
          </a:p>
        </p:txBody>
      </p:sp>
      <p:graphicFrame>
        <p:nvGraphicFramePr>
          <p:cNvPr id="14367" name="Group 31">
            <a:extLst>
              <a:ext uri="{FF2B5EF4-FFF2-40B4-BE49-F238E27FC236}">
                <a16:creationId xmlns:a16="http://schemas.microsoft.com/office/drawing/2014/main" id="{0E1DF4B6-C105-4A63-99A2-7E6033C57BB4}"/>
              </a:ext>
            </a:extLst>
          </p:cNvPr>
          <p:cNvGraphicFramePr>
            <a:graphicFrameLocks noGrp="1"/>
          </p:cNvGraphicFramePr>
          <p:nvPr>
            <p:extLst>
              <p:ext uri="{D42A27DB-BD31-4B8C-83A1-F6EECF244321}">
                <p14:modId xmlns:p14="http://schemas.microsoft.com/office/powerpoint/2010/main" val="3690643118"/>
              </p:ext>
            </p:extLst>
          </p:nvPr>
        </p:nvGraphicFramePr>
        <p:xfrm>
          <a:off x="154744" y="748030"/>
          <a:ext cx="6548512" cy="3766261"/>
        </p:xfrm>
        <a:graphic>
          <a:graphicData uri="http://schemas.openxmlformats.org/drawingml/2006/table">
            <a:tbl>
              <a:tblPr/>
              <a:tblGrid>
                <a:gridCol w="2697009">
                  <a:extLst>
                    <a:ext uri="{9D8B030D-6E8A-4147-A177-3AD203B41FA5}">
                      <a16:colId xmlns:a16="http://schemas.microsoft.com/office/drawing/2014/main" val="260695190"/>
                    </a:ext>
                  </a:extLst>
                </a:gridCol>
                <a:gridCol w="3851503">
                  <a:extLst>
                    <a:ext uri="{9D8B030D-6E8A-4147-A177-3AD203B41FA5}">
                      <a16:colId xmlns:a16="http://schemas.microsoft.com/office/drawing/2014/main" val="784821942"/>
                    </a:ext>
                  </a:extLst>
                </a:gridCol>
              </a:tblGrid>
              <a:tr h="428681">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Proposta</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pt-BR" altLang="pt-BR" sz="1800" b="1" i="0" u="none" strike="noStrike" cap="none" normalizeH="0" baseline="0" dirty="0">
                          <a:ln>
                            <a:noFill/>
                          </a:ln>
                          <a:solidFill>
                            <a:srgbClr val="C42C38"/>
                          </a:solidFill>
                          <a:effectLst/>
                          <a:latin typeface="Arial" panose="020B0604020202020204" pitchFamily="34" charset="0"/>
                          <a:cs typeface="Arial" panose="020B0604020202020204" pitchFamily="34" charset="0"/>
                        </a:rPr>
                        <a:t>Ações Preliminares Mapeadas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9695215"/>
                  </a:ext>
                </a:extLst>
              </a:tr>
              <a:tr h="1292166">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Implementar nos municípios programas que favoreçam o estreitamento das relações Universidades / Instituição de Ciência e Tecnologia - Empresas fortalecendo o tripé educação -fomento - inovação.</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 SETI, TECPAR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definir programa e acordos de cooperação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3217216"/>
                  </a:ext>
                </a:extLst>
              </a:tr>
              <a:tr h="1291999">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Criar uma rede de pesquisa com ênfase nas vocações e potencialidades do território.</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Atores</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Comitê Temático, SETI, TECPAR, IPARDES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Observação</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necessidade de implantar a rede, com envolvimento dos Comitês Territoriais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1500" b="0" i="0" u="sng" strike="noStrike" cap="none" normalizeH="0" baseline="0" dirty="0">
                          <a:ln>
                            <a:noFill/>
                          </a:ln>
                          <a:solidFill>
                            <a:schemeClr val="tx1"/>
                          </a:solidFill>
                          <a:effectLst/>
                          <a:latin typeface="Arial" panose="020B0604020202020204" pitchFamily="34" charset="0"/>
                          <a:cs typeface="Arial" panose="020B0604020202020204" pitchFamily="34" charset="0"/>
                        </a:rPr>
                        <a:t>Nível de complexidade</a:t>
                      </a:r>
                      <a:r>
                        <a:rPr kumimoji="0" lang="pt-BR" altLang="pt-BR"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médio</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4438369"/>
                  </a:ext>
                </a:extLst>
              </a:tr>
            </a:tbl>
          </a:graphicData>
        </a:graphic>
      </p:graphicFrame>
      <p:pic>
        <p:nvPicPr>
          <p:cNvPr id="5" name="Imagem 4">
            <a:extLst>
              <a:ext uri="{FF2B5EF4-FFF2-40B4-BE49-F238E27FC236}">
                <a16:creationId xmlns:a16="http://schemas.microsoft.com/office/drawing/2014/main" id="{B7DCF14F-C681-4379-8777-E7EDE134034B}"/>
              </a:ext>
            </a:extLst>
          </p:cNvPr>
          <p:cNvPicPr>
            <a:picLocks noChangeAspect="1"/>
          </p:cNvPicPr>
          <p:nvPr/>
        </p:nvPicPr>
        <p:blipFill>
          <a:blip r:embed="rId2"/>
          <a:stretch>
            <a:fillRect/>
          </a:stretch>
        </p:blipFill>
        <p:spPr>
          <a:xfrm>
            <a:off x="0" y="0"/>
            <a:ext cx="1747545" cy="599302"/>
          </a:xfrm>
          <a:prstGeom prst="rect">
            <a:avLst/>
          </a:prstGeom>
        </p:spPr>
      </p:pic>
      <p:sp>
        <p:nvSpPr>
          <p:cNvPr id="6" name="Retângulo 5">
            <a:extLst>
              <a:ext uri="{FF2B5EF4-FFF2-40B4-BE49-F238E27FC236}">
                <a16:creationId xmlns:a16="http://schemas.microsoft.com/office/drawing/2014/main" id="{1E116ED5-B577-400B-86A7-7DAEF29B554C}"/>
              </a:ext>
            </a:extLst>
          </p:cNvPr>
          <p:cNvSpPr>
            <a:spLocks noChangeAspect="1"/>
          </p:cNvSpPr>
          <p:nvPr/>
        </p:nvSpPr>
        <p:spPr>
          <a:xfrm rot="20622771">
            <a:off x="1171878" y="130375"/>
            <a:ext cx="1981264" cy="338554"/>
          </a:xfrm>
          <a:prstGeom prst="rect">
            <a:avLst/>
          </a:prstGeom>
          <a:noFill/>
        </p:spPr>
        <p:txBody>
          <a:bodyPr wrap="square" lIns="91440" tIns="45720" rIns="91440" bIns="45720">
            <a:spAutoFit/>
          </a:bodyPr>
          <a:lstStyle/>
          <a:p>
            <a:pPr algn="ctr"/>
            <a:r>
              <a:rPr lang="pt-BR" sz="1600" b="1" cap="none" spc="0" dirty="0">
                <a:ln w="12700">
                  <a:solidFill>
                    <a:schemeClr val="tx2">
                      <a:lumMod val="75000"/>
                    </a:schemeClr>
                  </a:solidFill>
                  <a:prstDash val="solid"/>
                </a:ln>
                <a:solidFill>
                  <a:srgbClr val="D95A4A"/>
                </a:solidFill>
                <a:effectLst>
                  <a:outerShdw dist="38100" dir="2640000" algn="bl" rotWithShape="0">
                    <a:schemeClr val="tx2">
                      <a:lumMod val="75000"/>
                    </a:schemeClr>
                  </a:outerShdw>
                </a:effectLst>
              </a:rPr>
              <a:t>11 Anos</a:t>
            </a:r>
          </a:p>
        </p:txBody>
      </p:sp>
      <p:cxnSp>
        <p:nvCxnSpPr>
          <p:cNvPr id="7" name="Conector reto 6">
            <a:extLst>
              <a:ext uri="{FF2B5EF4-FFF2-40B4-BE49-F238E27FC236}">
                <a16:creationId xmlns:a16="http://schemas.microsoft.com/office/drawing/2014/main" id="{8F3B12DC-5596-4ED1-98B0-272AC2654341}"/>
              </a:ext>
            </a:extLst>
          </p:cNvPr>
          <p:cNvCxnSpPr/>
          <p:nvPr/>
        </p:nvCxnSpPr>
        <p:spPr>
          <a:xfrm flipV="1">
            <a:off x="0" y="625439"/>
            <a:ext cx="6858000" cy="9033"/>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638543"/>
      </p:ext>
    </p:extLst>
  </p:cSld>
  <p:clrMapOvr>
    <a:masterClrMapping/>
  </p:clrMapOvr>
</p:sld>
</file>

<file path=ppt/theme/theme1.xml><?xml version="1.0" encoding="utf-8"?>
<a:theme xmlns:a="http://schemas.openxmlformats.org/drawingml/2006/main" name="20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23484</TotalTime>
  <Words>2086</Words>
  <Application>Microsoft Office PowerPoint</Application>
  <PresentationFormat>Personalizar</PresentationFormat>
  <Paragraphs>260</Paragraphs>
  <Slides>26</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26</vt:i4>
      </vt:variant>
    </vt:vector>
  </HeadingPairs>
  <TitlesOfParts>
    <vt:vector size="30" baseType="lpstr">
      <vt:lpstr>Arial</vt:lpstr>
      <vt:lpstr>Calibri</vt:lpstr>
      <vt:lpstr>Calibri Light</vt:lpstr>
      <vt:lpstr>20_Office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User8</dc:creator>
  <cp:lastModifiedBy>Paulo Freitas</cp:lastModifiedBy>
  <cp:revision>1914</cp:revision>
  <cp:lastPrinted>2017-01-10T15:38:52Z</cp:lastPrinted>
  <dcterms:created xsi:type="dcterms:W3CDTF">2014-12-15T13:46:29Z</dcterms:created>
  <dcterms:modified xsi:type="dcterms:W3CDTF">2019-04-15T19:30:18Z</dcterms:modified>
</cp:coreProperties>
</file>