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39"/>
  </p:notesMasterIdLst>
  <p:handoutMasterIdLst>
    <p:handoutMasterId r:id="rId40"/>
  </p:handoutMasterIdLst>
  <p:sldIdLst>
    <p:sldId id="342" r:id="rId2"/>
    <p:sldId id="340" r:id="rId3"/>
    <p:sldId id="364" r:id="rId4"/>
    <p:sldId id="365" r:id="rId5"/>
    <p:sldId id="348" r:id="rId6"/>
    <p:sldId id="343" r:id="rId7"/>
    <p:sldId id="382" r:id="rId8"/>
    <p:sldId id="366" r:id="rId9"/>
    <p:sldId id="384" r:id="rId10"/>
    <p:sldId id="388" r:id="rId11"/>
    <p:sldId id="389" r:id="rId12"/>
    <p:sldId id="385" r:id="rId13"/>
    <p:sldId id="386" r:id="rId14"/>
    <p:sldId id="367" r:id="rId15"/>
    <p:sldId id="373" r:id="rId16"/>
    <p:sldId id="374" r:id="rId17"/>
    <p:sldId id="375" r:id="rId18"/>
    <p:sldId id="368" r:id="rId19"/>
    <p:sldId id="376" r:id="rId20"/>
    <p:sldId id="377" r:id="rId21"/>
    <p:sldId id="378" r:id="rId22"/>
    <p:sldId id="379" r:id="rId23"/>
    <p:sldId id="380" r:id="rId24"/>
    <p:sldId id="381" r:id="rId25"/>
    <p:sldId id="369" r:id="rId26"/>
    <p:sldId id="383" r:id="rId27"/>
    <p:sldId id="363" r:id="rId28"/>
    <p:sldId id="344" r:id="rId29"/>
    <p:sldId id="361" r:id="rId30"/>
    <p:sldId id="362" r:id="rId31"/>
    <p:sldId id="345" r:id="rId32"/>
    <p:sldId id="346" r:id="rId33"/>
    <p:sldId id="370" r:id="rId34"/>
    <p:sldId id="371" r:id="rId35"/>
    <p:sldId id="387" r:id="rId36"/>
    <p:sldId id="372" r:id="rId37"/>
    <p:sldId id="320" r:id="rId38"/>
  </p:sldIdLst>
  <p:sldSz cx="6858000" cy="5143500"/>
  <p:notesSz cx="6797675" cy="9928225"/>
  <p:defaultTex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6" userDrawn="1">
          <p15:clr>
            <a:srgbClr val="A4A3A4"/>
          </p15:clr>
        </p15:guide>
        <p15:guide id="43" orient="horz" pos="146" userDrawn="1">
          <p15:clr>
            <a:srgbClr val="A4A3A4"/>
          </p15:clr>
        </p15:guide>
        <p15:guide id="45" orient="horz" pos="32" userDrawn="1">
          <p15:clr>
            <a:srgbClr val="A4A3A4"/>
          </p15:clr>
        </p15:guide>
        <p15:guide id="46" pos="96" userDrawn="1">
          <p15:clr>
            <a:srgbClr val="A4A3A4"/>
          </p15:clr>
        </p15:guide>
        <p15:guide id="52" pos="4224" userDrawn="1">
          <p15:clr>
            <a:srgbClr val="A4A3A4"/>
          </p15:clr>
        </p15:guide>
        <p15:guide id="54" pos="187" userDrawn="1">
          <p15:clr>
            <a:srgbClr val="A4A3A4"/>
          </p15:clr>
        </p15:guide>
        <p15:guide id="62" pos="4315" userDrawn="1">
          <p15:clr>
            <a:srgbClr val="A4A3A4"/>
          </p15:clr>
        </p15:guide>
        <p15:guide id="63" orient="horz" pos="32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a Correia Monteiro" initials="JCM" lastIdx="10" clrIdx="0"/>
  <p:cmAuthor id="2" name="Renata da Silva Vilar" initials="RdSV" lastIdx="168" clrIdx="1"/>
  <p:cmAuthor id="3" name="Erika Kuchauskas Mariano da Silva" initials="EKMdS" lastIdx="3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A4A"/>
    <a:srgbClr val="378979"/>
    <a:srgbClr val="DDDDD6"/>
    <a:srgbClr val="5B9BD5"/>
    <a:srgbClr val="DC5F4C"/>
    <a:srgbClr val="CFE4E0"/>
    <a:srgbClr val="595959"/>
    <a:srgbClr val="A6A7A1"/>
    <a:srgbClr val="953321"/>
    <a:srgbClr val="642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55CD7-BC66-453A-82F9-25BC3088AFC4}" v="17" dt="2019-11-19T13:43:46.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89868" autoAdjust="0"/>
  </p:normalViewPr>
  <p:slideViewPr>
    <p:cSldViewPr snapToGrid="0" showGuides="1">
      <p:cViewPr varScale="1">
        <p:scale>
          <a:sx n="109" d="100"/>
          <a:sy n="109" d="100"/>
        </p:scale>
        <p:origin x="1306" y="91"/>
      </p:cViewPr>
      <p:guideLst>
        <p:guide/>
        <p:guide orient="horz" pos="146"/>
        <p:guide orient="horz" pos="32"/>
        <p:guide pos="96"/>
        <p:guide pos="4224"/>
        <p:guide pos="187"/>
        <p:guide pos="4315"/>
        <p:guide orient="horz" pos="3240"/>
      </p:guideLst>
    </p:cSldViewPr>
  </p:slideViewPr>
  <p:outlineViewPr>
    <p:cViewPr>
      <p:scale>
        <a:sx n="33" d="100"/>
        <a:sy n="33" d="100"/>
      </p:scale>
      <p:origin x="0" y="-4032"/>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o Freitas" userId="7ed694069727a3fb" providerId="LiveId" clId="{2EB55CD7-BC66-453A-82F9-25BC3088AFC4}"/>
    <pc:docChg chg="undo custSel addSld modSld">
      <pc:chgData name="Paulo Freitas" userId="7ed694069727a3fb" providerId="LiveId" clId="{2EB55CD7-BC66-453A-82F9-25BC3088AFC4}" dt="2019-11-20T04:32:30.028" v="1578" actId="1036"/>
      <pc:docMkLst>
        <pc:docMk/>
      </pc:docMkLst>
      <pc:sldChg chg="modSp">
        <pc:chgData name="Paulo Freitas" userId="7ed694069727a3fb" providerId="LiveId" clId="{2EB55CD7-BC66-453A-82F9-25BC3088AFC4}" dt="2019-11-18T16:46:51.358" v="740" actId="20577"/>
        <pc:sldMkLst>
          <pc:docMk/>
          <pc:sldMk cId="3636402328" sldId="345"/>
        </pc:sldMkLst>
        <pc:spChg chg="mod">
          <ac:chgData name="Paulo Freitas" userId="7ed694069727a3fb" providerId="LiveId" clId="{2EB55CD7-BC66-453A-82F9-25BC3088AFC4}" dt="2019-11-18T16:46:51.358" v="740" actId="20577"/>
          <ac:spMkLst>
            <pc:docMk/>
            <pc:sldMk cId="3636402328" sldId="345"/>
            <ac:spMk id="12" creationId="{E29EAD28-92C7-4EBC-9B27-60126255B510}"/>
          </ac:spMkLst>
        </pc:spChg>
        <pc:picChg chg="mod">
          <ac:chgData name="Paulo Freitas" userId="7ed694069727a3fb" providerId="LiveId" clId="{2EB55CD7-BC66-453A-82F9-25BC3088AFC4}" dt="2019-11-18T16:45:14.618" v="634" actId="1035"/>
          <ac:picMkLst>
            <pc:docMk/>
            <pc:sldMk cId="3636402328" sldId="345"/>
            <ac:picMk id="11" creationId="{2D48C549-8551-4861-A071-3505B16D4A94}"/>
          </ac:picMkLst>
        </pc:picChg>
      </pc:sldChg>
      <pc:sldChg chg="modSp">
        <pc:chgData name="Paulo Freitas" userId="7ed694069727a3fb" providerId="LiveId" clId="{2EB55CD7-BC66-453A-82F9-25BC3088AFC4}" dt="2019-11-19T13:47:09.744" v="1577" actId="20577"/>
        <pc:sldMkLst>
          <pc:docMk/>
          <pc:sldMk cId="4198668139" sldId="346"/>
        </pc:sldMkLst>
        <pc:spChg chg="mod">
          <ac:chgData name="Paulo Freitas" userId="7ed694069727a3fb" providerId="LiveId" clId="{2EB55CD7-BC66-453A-82F9-25BC3088AFC4}" dt="2019-11-19T13:47:09.744" v="1577" actId="20577"/>
          <ac:spMkLst>
            <pc:docMk/>
            <pc:sldMk cId="4198668139" sldId="346"/>
            <ac:spMk id="12" creationId="{AAC08A25-0D27-42F4-9B61-A6B6D9087FBE}"/>
          </ac:spMkLst>
        </pc:spChg>
      </pc:sldChg>
      <pc:sldChg chg="addSp delSp modSp">
        <pc:chgData name="Paulo Freitas" userId="7ed694069727a3fb" providerId="LiveId" clId="{2EB55CD7-BC66-453A-82F9-25BC3088AFC4}" dt="2019-11-18T16:44:20.132" v="550" actId="20577"/>
        <pc:sldMkLst>
          <pc:docMk/>
          <pc:sldMk cId="393190665" sldId="371"/>
        </pc:sldMkLst>
        <pc:spChg chg="add mod">
          <ac:chgData name="Paulo Freitas" userId="7ed694069727a3fb" providerId="LiveId" clId="{2EB55CD7-BC66-453A-82F9-25BC3088AFC4}" dt="2019-11-18T16:44:20.132" v="550" actId="20577"/>
          <ac:spMkLst>
            <pc:docMk/>
            <pc:sldMk cId="393190665" sldId="371"/>
            <ac:spMk id="2" creationId="{F6F364BD-8BED-4CE1-BD48-B12A9832C6D7}"/>
          </ac:spMkLst>
        </pc:spChg>
        <pc:spChg chg="mod">
          <ac:chgData name="Paulo Freitas" userId="7ed694069727a3fb" providerId="LiveId" clId="{2EB55CD7-BC66-453A-82F9-25BC3088AFC4}" dt="2019-11-18T16:43:14.023" v="403" actId="255"/>
          <ac:spMkLst>
            <pc:docMk/>
            <pc:sldMk cId="393190665" sldId="371"/>
            <ac:spMk id="8" creationId="{28AD21D9-5142-47BA-BA14-40344FDE71A6}"/>
          </ac:spMkLst>
        </pc:spChg>
        <pc:spChg chg="add del mod">
          <ac:chgData name="Paulo Freitas" userId="7ed694069727a3fb" providerId="LiveId" clId="{2EB55CD7-BC66-453A-82F9-25BC3088AFC4}" dt="2019-11-18T16:42:52.981" v="398" actId="478"/>
          <ac:spMkLst>
            <pc:docMk/>
            <pc:sldMk cId="393190665" sldId="371"/>
            <ac:spMk id="9" creationId="{12AF1BBE-8D0D-46F5-A4B4-392C16C63F7A}"/>
          </ac:spMkLst>
        </pc:spChg>
      </pc:sldChg>
      <pc:sldChg chg="modSp">
        <pc:chgData name="Paulo Freitas" userId="7ed694069727a3fb" providerId="LiveId" clId="{2EB55CD7-BC66-453A-82F9-25BC3088AFC4}" dt="2019-11-18T16:31:37.965" v="132" actId="113"/>
        <pc:sldMkLst>
          <pc:docMk/>
          <pc:sldMk cId="883920911" sldId="373"/>
        </pc:sldMkLst>
        <pc:spChg chg="mod">
          <ac:chgData name="Paulo Freitas" userId="7ed694069727a3fb" providerId="LiveId" clId="{2EB55CD7-BC66-453A-82F9-25BC3088AFC4}" dt="2019-11-18T16:31:37.965" v="132" actId="113"/>
          <ac:spMkLst>
            <pc:docMk/>
            <pc:sldMk cId="883920911" sldId="373"/>
            <ac:spMk id="3" creationId="{678F8C97-8BDA-4DCF-9053-B9112E01B414}"/>
          </ac:spMkLst>
        </pc:spChg>
      </pc:sldChg>
      <pc:sldChg chg="modSp">
        <pc:chgData name="Paulo Freitas" userId="7ed694069727a3fb" providerId="LiveId" clId="{2EB55CD7-BC66-453A-82F9-25BC3088AFC4}" dt="2019-11-19T12:13:04.458" v="1126" actId="1035"/>
        <pc:sldMkLst>
          <pc:docMk/>
          <pc:sldMk cId="1838778348" sldId="376"/>
        </pc:sldMkLst>
        <pc:spChg chg="mod">
          <ac:chgData name="Paulo Freitas" userId="7ed694069727a3fb" providerId="LiveId" clId="{2EB55CD7-BC66-453A-82F9-25BC3088AFC4}" dt="2019-11-19T12:13:04.458" v="1126" actId="1035"/>
          <ac:spMkLst>
            <pc:docMk/>
            <pc:sldMk cId="1838778348" sldId="376"/>
            <ac:spMk id="3" creationId="{678F8C97-8BDA-4DCF-9053-B9112E01B414}"/>
          </ac:spMkLst>
        </pc:spChg>
        <pc:spChg chg="mod">
          <ac:chgData name="Paulo Freitas" userId="7ed694069727a3fb" providerId="LiveId" clId="{2EB55CD7-BC66-453A-82F9-25BC3088AFC4}" dt="2019-11-19T12:09:26.714" v="920" actId="1035"/>
          <ac:spMkLst>
            <pc:docMk/>
            <pc:sldMk cId="1838778348" sldId="376"/>
            <ac:spMk id="8" creationId="{550762DF-5FF1-412C-B22E-B1703D7E93A3}"/>
          </ac:spMkLst>
        </pc:spChg>
        <pc:picChg chg="mod">
          <ac:chgData name="Paulo Freitas" userId="7ed694069727a3fb" providerId="LiveId" clId="{2EB55CD7-BC66-453A-82F9-25BC3088AFC4}" dt="2019-11-19T12:13:04.458" v="1126" actId="1035"/>
          <ac:picMkLst>
            <pc:docMk/>
            <pc:sldMk cId="1838778348" sldId="376"/>
            <ac:picMk id="2" creationId="{E441150C-BCFA-490B-B50D-D3C327CE9D67}"/>
          </ac:picMkLst>
        </pc:picChg>
      </pc:sldChg>
      <pc:sldChg chg="addSp modSp">
        <pc:chgData name="Paulo Freitas" userId="7ed694069727a3fb" providerId="LiveId" clId="{2EB55CD7-BC66-453A-82F9-25BC3088AFC4}" dt="2019-11-19T13:43:50.840" v="1536" actId="20577"/>
        <pc:sldMkLst>
          <pc:docMk/>
          <pc:sldMk cId="4185963399" sldId="377"/>
        </pc:sldMkLst>
        <pc:spChg chg="mod">
          <ac:chgData name="Paulo Freitas" userId="7ed694069727a3fb" providerId="LiveId" clId="{2EB55CD7-BC66-453A-82F9-25BC3088AFC4}" dt="2019-11-19T13:43:50.840" v="1536" actId="20577"/>
          <ac:spMkLst>
            <pc:docMk/>
            <pc:sldMk cId="4185963399" sldId="377"/>
            <ac:spMk id="3" creationId="{678F8C97-8BDA-4DCF-9053-B9112E01B414}"/>
          </ac:spMkLst>
        </pc:spChg>
        <pc:spChg chg="add mod">
          <ac:chgData name="Paulo Freitas" userId="7ed694069727a3fb" providerId="LiveId" clId="{2EB55CD7-BC66-453A-82F9-25BC3088AFC4}" dt="2019-11-19T11:59:56.215" v="746" actId="1076"/>
          <ac:spMkLst>
            <pc:docMk/>
            <pc:sldMk cId="4185963399" sldId="377"/>
            <ac:spMk id="4" creationId="{D7111ED6-3A16-419A-9148-E8E0162214CB}"/>
          </ac:spMkLst>
        </pc:spChg>
      </pc:sldChg>
      <pc:sldChg chg="addSp modSp">
        <pc:chgData name="Paulo Freitas" userId="7ed694069727a3fb" providerId="LiveId" clId="{2EB55CD7-BC66-453A-82F9-25BC3088AFC4}" dt="2019-11-19T12:04:26.092" v="856" actId="1076"/>
        <pc:sldMkLst>
          <pc:docMk/>
          <pc:sldMk cId="4037852928" sldId="378"/>
        </pc:sldMkLst>
        <pc:spChg chg="mod">
          <ac:chgData name="Paulo Freitas" userId="7ed694069727a3fb" providerId="LiveId" clId="{2EB55CD7-BC66-453A-82F9-25BC3088AFC4}" dt="2019-11-19T12:04:18.683" v="855" actId="1035"/>
          <ac:spMkLst>
            <pc:docMk/>
            <pc:sldMk cId="4037852928" sldId="378"/>
            <ac:spMk id="3" creationId="{678F8C97-8BDA-4DCF-9053-B9112E01B414}"/>
          </ac:spMkLst>
        </pc:spChg>
        <pc:spChg chg="add mod">
          <ac:chgData name="Paulo Freitas" userId="7ed694069727a3fb" providerId="LiveId" clId="{2EB55CD7-BC66-453A-82F9-25BC3088AFC4}" dt="2019-11-19T12:04:26.092" v="856" actId="1076"/>
          <ac:spMkLst>
            <pc:docMk/>
            <pc:sldMk cId="4037852928" sldId="378"/>
            <ac:spMk id="4" creationId="{E4DD79EE-164B-4B66-90C6-DBBD3A911355}"/>
          </ac:spMkLst>
        </pc:spChg>
        <pc:picChg chg="mod">
          <ac:chgData name="Paulo Freitas" userId="7ed694069727a3fb" providerId="LiveId" clId="{2EB55CD7-BC66-453A-82F9-25BC3088AFC4}" dt="2019-11-19T12:03:18.636" v="811" actId="1035"/>
          <ac:picMkLst>
            <pc:docMk/>
            <pc:sldMk cId="4037852928" sldId="378"/>
            <ac:picMk id="2" creationId="{E441150C-BCFA-490B-B50D-D3C327CE9D67}"/>
          </ac:picMkLst>
        </pc:picChg>
      </pc:sldChg>
      <pc:sldChg chg="modSp">
        <pc:chgData name="Paulo Freitas" userId="7ed694069727a3fb" providerId="LiveId" clId="{2EB55CD7-BC66-453A-82F9-25BC3088AFC4}" dt="2019-11-19T12:07:33.087" v="894" actId="20577"/>
        <pc:sldMkLst>
          <pc:docMk/>
          <pc:sldMk cId="1973633016" sldId="379"/>
        </pc:sldMkLst>
        <pc:spChg chg="mod">
          <ac:chgData name="Paulo Freitas" userId="7ed694069727a3fb" providerId="LiveId" clId="{2EB55CD7-BC66-453A-82F9-25BC3088AFC4}" dt="2019-11-19T12:07:33.087" v="894" actId="20577"/>
          <ac:spMkLst>
            <pc:docMk/>
            <pc:sldMk cId="1973633016" sldId="379"/>
            <ac:spMk id="3" creationId="{678F8C97-8BDA-4DCF-9053-B9112E01B414}"/>
          </ac:spMkLst>
        </pc:spChg>
      </pc:sldChg>
      <pc:sldChg chg="addSp modSp">
        <pc:chgData name="Paulo Freitas" userId="7ed694069727a3fb" providerId="LiveId" clId="{2EB55CD7-BC66-453A-82F9-25BC3088AFC4}" dt="2019-11-19T13:44:53.016" v="1576" actId="6549"/>
        <pc:sldMkLst>
          <pc:docMk/>
          <pc:sldMk cId="434071315" sldId="381"/>
        </pc:sldMkLst>
        <pc:spChg chg="mod">
          <ac:chgData name="Paulo Freitas" userId="7ed694069727a3fb" providerId="LiveId" clId="{2EB55CD7-BC66-453A-82F9-25BC3088AFC4}" dt="2019-11-19T13:44:53.016" v="1576" actId="6549"/>
          <ac:spMkLst>
            <pc:docMk/>
            <pc:sldMk cId="434071315" sldId="381"/>
            <ac:spMk id="3" creationId="{678F8C97-8BDA-4DCF-9053-B9112E01B414}"/>
          </ac:spMkLst>
        </pc:spChg>
        <pc:spChg chg="add mod">
          <ac:chgData name="Paulo Freitas" userId="7ed694069727a3fb" providerId="LiveId" clId="{2EB55CD7-BC66-453A-82F9-25BC3088AFC4}" dt="2019-11-19T12:19:06.382" v="1417" actId="1037"/>
          <ac:spMkLst>
            <pc:docMk/>
            <pc:sldMk cId="434071315" sldId="381"/>
            <ac:spMk id="4" creationId="{879C9AA6-0BA9-4744-9853-EEA132ADCCA6}"/>
          </ac:spMkLst>
        </pc:spChg>
        <pc:spChg chg="mod">
          <ac:chgData name="Paulo Freitas" userId="7ed694069727a3fb" providerId="LiveId" clId="{2EB55CD7-BC66-453A-82F9-25BC3088AFC4}" dt="2019-11-19T12:14:55.541" v="1145" actId="1035"/>
          <ac:spMkLst>
            <pc:docMk/>
            <pc:sldMk cId="434071315" sldId="381"/>
            <ac:spMk id="8" creationId="{550762DF-5FF1-412C-B22E-B1703D7E93A3}"/>
          </ac:spMkLst>
        </pc:spChg>
        <pc:picChg chg="mod">
          <ac:chgData name="Paulo Freitas" userId="7ed694069727a3fb" providerId="LiveId" clId="{2EB55CD7-BC66-453A-82F9-25BC3088AFC4}" dt="2019-11-19T12:19:01.665" v="1413" actId="1037"/>
          <ac:picMkLst>
            <pc:docMk/>
            <pc:sldMk cId="434071315" sldId="381"/>
            <ac:picMk id="2" creationId="{E441150C-BCFA-490B-B50D-D3C327CE9D67}"/>
          </ac:picMkLst>
        </pc:picChg>
      </pc:sldChg>
      <pc:sldChg chg="modSp">
        <pc:chgData name="Paulo Freitas" userId="7ed694069727a3fb" providerId="LiveId" clId="{2EB55CD7-BC66-453A-82F9-25BC3088AFC4}" dt="2019-11-18T16:29:26.927" v="131" actId="20577"/>
        <pc:sldMkLst>
          <pc:docMk/>
          <pc:sldMk cId="2739523766" sldId="382"/>
        </pc:sldMkLst>
        <pc:spChg chg="mod">
          <ac:chgData name="Paulo Freitas" userId="7ed694069727a3fb" providerId="LiveId" clId="{2EB55CD7-BC66-453A-82F9-25BC3088AFC4}" dt="2019-11-18T16:29:26.927" v="131" actId="20577"/>
          <ac:spMkLst>
            <pc:docMk/>
            <pc:sldMk cId="2739523766" sldId="382"/>
            <ac:spMk id="3" creationId="{678F8C97-8BDA-4DCF-9053-B9112E01B414}"/>
          </ac:spMkLst>
        </pc:spChg>
      </pc:sldChg>
      <pc:sldChg chg="modSp">
        <pc:chgData name="Paulo Freitas" userId="7ed694069727a3fb" providerId="LiveId" clId="{2EB55CD7-BC66-453A-82F9-25BC3088AFC4}" dt="2019-11-20T04:32:30.028" v="1578" actId="1036"/>
        <pc:sldMkLst>
          <pc:docMk/>
          <pc:sldMk cId="2091890040" sldId="384"/>
        </pc:sldMkLst>
        <pc:spChg chg="mod">
          <ac:chgData name="Paulo Freitas" userId="7ed694069727a3fb" providerId="LiveId" clId="{2EB55CD7-BC66-453A-82F9-25BC3088AFC4}" dt="2019-11-20T04:32:30.028" v="1578" actId="1036"/>
          <ac:spMkLst>
            <pc:docMk/>
            <pc:sldMk cId="2091890040" sldId="384"/>
            <ac:spMk id="3" creationId="{678F8C97-8BDA-4DCF-9053-B9112E01B414}"/>
          </ac:spMkLst>
        </pc:spChg>
        <pc:spChg chg="mod">
          <ac:chgData name="Paulo Freitas" userId="7ed694069727a3fb" providerId="LiveId" clId="{2EB55CD7-BC66-453A-82F9-25BC3088AFC4}" dt="2019-11-20T04:32:30.028" v="1578" actId="1036"/>
          <ac:spMkLst>
            <pc:docMk/>
            <pc:sldMk cId="2091890040" sldId="384"/>
            <ac:spMk id="8" creationId="{550762DF-5FF1-412C-B22E-B1703D7E93A3}"/>
          </ac:spMkLst>
        </pc:spChg>
      </pc:sldChg>
      <pc:sldChg chg="modSp">
        <pc:chgData name="Paulo Freitas" userId="7ed694069727a3fb" providerId="LiveId" clId="{2EB55CD7-BC66-453A-82F9-25BC3088AFC4}" dt="2019-11-19T13:43:16.049" v="1525" actId="1035"/>
        <pc:sldMkLst>
          <pc:docMk/>
          <pc:sldMk cId="3544256647" sldId="386"/>
        </pc:sldMkLst>
        <pc:spChg chg="mod">
          <ac:chgData name="Paulo Freitas" userId="7ed694069727a3fb" providerId="LiveId" clId="{2EB55CD7-BC66-453A-82F9-25BC3088AFC4}" dt="2019-11-19T13:43:16.049" v="1525" actId="1035"/>
          <ac:spMkLst>
            <pc:docMk/>
            <pc:sldMk cId="3544256647" sldId="386"/>
            <ac:spMk id="3" creationId="{678F8C97-8BDA-4DCF-9053-B9112E01B414}"/>
          </ac:spMkLst>
        </pc:spChg>
        <pc:spChg chg="mod">
          <ac:chgData name="Paulo Freitas" userId="7ed694069727a3fb" providerId="LiveId" clId="{2EB55CD7-BC66-453A-82F9-25BC3088AFC4}" dt="2019-11-19T13:43:16.049" v="1525" actId="1035"/>
          <ac:spMkLst>
            <pc:docMk/>
            <pc:sldMk cId="3544256647" sldId="386"/>
            <ac:spMk id="8" creationId="{550762DF-5FF1-412C-B22E-B1703D7E93A3}"/>
          </ac:spMkLst>
        </pc:spChg>
        <pc:picChg chg="mod">
          <ac:chgData name="Paulo Freitas" userId="7ed694069727a3fb" providerId="LiveId" clId="{2EB55CD7-BC66-453A-82F9-25BC3088AFC4}" dt="2019-11-19T13:43:16.049" v="1525" actId="1035"/>
          <ac:picMkLst>
            <pc:docMk/>
            <pc:sldMk cId="3544256647" sldId="386"/>
            <ac:picMk id="2" creationId="{E441150C-BCFA-490B-B50D-D3C327CE9D67}"/>
          </ac:picMkLst>
        </pc:picChg>
      </pc:sldChg>
      <pc:sldChg chg="addSp delSp modSp add">
        <pc:chgData name="Paulo Freitas" userId="7ed694069727a3fb" providerId="LiveId" clId="{2EB55CD7-BC66-453A-82F9-25BC3088AFC4}" dt="2019-11-19T13:36:41.217" v="1474" actId="14100"/>
        <pc:sldMkLst>
          <pc:docMk/>
          <pc:sldMk cId="969208627" sldId="388"/>
        </pc:sldMkLst>
        <pc:spChg chg="mod">
          <ac:chgData name="Paulo Freitas" userId="7ed694069727a3fb" providerId="LiveId" clId="{2EB55CD7-BC66-453A-82F9-25BC3088AFC4}" dt="2019-11-19T13:35:09.195" v="1463" actId="1076"/>
          <ac:spMkLst>
            <pc:docMk/>
            <pc:sldMk cId="969208627" sldId="388"/>
            <ac:spMk id="3" creationId="{678F8C97-8BDA-4DCF-9053-B9112E01B414}"/>
          </ac:spMkLst>
        </pc:spChg>
        <pc:spChg chg="del">
          <ac:chgData name="Paulo Freitas" userId="7ed694069727a3fb" providerId="LiveId" clId="{2EB55CD7-BC66-453A-82F9-25BC3088AFC4}" dt="2019-11-19T13:34:36.536" v="1419" actId="478"/>
          <ac:spMkLst>
            <pc:docMk/>
            <pc:sldMk cId="969208627" sldId="388"/>
            <ac:spMk id="8" creationId="{550762DF-5FF1-412C-B22E-B1703D7E93A3}"/>
          </ac:spMkLst>
        </pc:spChg>
        <pc:picChg chg="del mod">
          <ac:chgData name="Paulo Freitas" userId="7ed694069727a3fb" providerId="LiveId" clId="{2EB55CD7-BC66-453A-82F9-25BC3088AFC4}" dt="2019-11-19T13:34:42.253" v="1421" actId="478"/>
          <ac:picMkLst>
            <pc:docMk/>
            <pc:sldMk cId="969208627" sldId="388"/>
            <ac:picMk id="2" creationId="{E441150C-BCFA-490B-B50D-D3C327CE9D67}"/>
          </ac:picMkLst>
        </pc:picChg>
        <pc:picChg chg="add del mod">
          <ac:chgData name="Paulo Freitas" userId="7ed694069727a3fb" providerId="LiveId" clId="{2EB55CD7-BC66-453A-82F9-25BC3088AFC4}" dt="2019-11-19T13:35:41.963" v="1468" actId="478"/>
          <ac:picMkLst>
            <pc:docMk/>
            <pc:sldMk cId="969208627" sldId="388"/>
            <ac:picMk id="4" creationId="{9D56C7D4-BCD7-4576-A663-79DA61352426}"/>
          </ac:picMkLst>
        </pc:picChg>
        <pc:picChg chg="add mod">
          <ac:chgData name="Paulo Freitas" userId="7ed694069727a3fb" providerId="LiveId" clId="{2EB55CD7-BC66-453A-82F9-25BC3088AFC4}" dt="2019-11-19T13:36:41.217" v="1474" actId="14100"/>
          <ac:picMkLst>
            <pc:docMk/>
            <pc:sldMk cId="969208627" sldId="388"/>
            <ac:picMk id="9" creationId="{9984D1FF-59B1-40F9-9057-FEB0FF070A25}"/>
          </ac:picMkLst>
        </pc:picChg>
      </pc:sldChg>
      <pc:sldChg chg="delSp modSp add">
        <pc:chgData name="Paulo Freitas" userId="7ed694069727a3fb" providerId="LiveId" clId="{2EB55CD7-BC66-453A-82F9-25BC3088AFC4}" dt="2019-11-19T13:35:57.350" v="1471" actId="14100"/>
        <pc:sldMkLst>
          <pc:docMk/>
          <pc:sldMk cId="1115808306" sldId="389"/>
        </pc:sldMkLst>
        <pc:spChg chg="del">
          <ac:chgData name="Paulo Freitas" userId="7ed694069727a3fb" providerId="LiveId" clId="{2EB55CD7-BC66-453A-82F9-25BC3088AFC4}" dt="2019-11-19T13:35:46.993" v="1469" actId="478"/>
          <ac:spMkLst>
            <pc:docMk/>
            <pc:sldMk cId="1115808306" sldId="389"/>
            <ac:spMk id="3" creationId="{678F8C97-8BDA-4DCF-9053-B9112E01B414}"/>
          </ac:spMkLst>
        </pc:spChg>
        <pc:picChg chg="mod">
          <ac:chgData name="Paulo Freitas" userId="7ed694069727a3fb" providerId="LiveId" clId="{2EB55CD7-BC66-453A-82F9-25BC3088AFC4}" dt="2019-11-19T13:35:57.350" v="1471" actId="14100"/>
          <ac:picMkLst>
            <pc:docMk/>
            <pc:sldMk cId="1115808306" sldId="389"/>
            <ac:picMk id="4" creationId="{9D56C7D4-BCD7-4576-A663-79DA6135242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7424373-9474-4B8B-B54F-3CDC6970FA47}" type="datetimeFigureOut">
              <a:rPr lang="pt-BR" smtClean="0"/>
              <a:t>20/11/2019</a:t>
            </a:fld>
            <a:endParaRPr lang="pt-BR"/>
          </a:p>
        </p:txBody>
      </p:sp>
      <p:sp>
        <p:nvSpPr>
          <p:cNvPr id="4" name="Espaço Reservado para Rodapé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373FC87-DB7E-45C8-95F2-230581687BC9}" type="slidenum">
              <a:rPr lang="pt-BR" smtClean="0"/>
              <a:t>‹nº›</a:t>
            </a:fld>
            <a:endParaRPr lang="pt-BR"/>
          </a:p>
        </p:txBody>
      </p:sp>
    </p:spTree>
    <p:extLst>
      <p:ext uri="{BB962C8B-B14F-4D97-AF65-F5344CB8AC3E}">
        <p14:creationId xmlns:p14="http://schemas.microsoft.com/office/powerpoint/2010/main" val="1965557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0302694-BC10-4057-87B9-4B62F7076DA1}" type="datetimeFigureOut">
              <a:rPr lang="pt-BR" smtClean="0"/>
              <a:t>20/11/2019</a:t>
            </a:fld>
            <a:endParaRPr lang="pt-BR"/>
          </a:p>
        </p:txBody>
      </p:sp>
      <p:sp>
        <p:nvSpPr>
          <p:cNvPr id="4" name="Espaço Reservado para Imagem de Sli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A85D915-6812-4277-BA9F-FAA20581E9DC}" type="slidenum">
              <a:rPr lang="pt-BR" smtClean="0"/>
              <a:t>‹nº›</a:t>
            </a:fld>
            <a:endParaRPr lang="pt-BR"/>
          </a:p>
        </p:txBody>
      </p:sp>
    </p:spTree>
    <p:extLst>
      <p:ext uri="{BB962C8B-B14F-4D97-AF65-F5344CB8AC3E}">
        <p14:creationId xmlns:p14="http://schemas.microsoft.com/office/powerpoint/2010/main" val="1869131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5C98CD-4008-4D12-8816-035C6DDF6F1B}" type="datetimeFigureOut">
              <a:rPr lang="pt-BR" smtClean="0">
                <a:solidFill>
                  <a:prstClr val="black">
                    <a:tint val="75000"/>
                  </a:prstClr>
                </a:solidFill>
              </a:rPr>
              <a:pPr/>
              <a:t>20/11/2019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pic>
        <p:nvPicPr>
          <p:cNvPr id="9" name="Imagem 8">
            <a:extLst>
              <a:ext uri="{FF2B5EF4-FFF2-40B4-BE49-F238E27FC236}">
                <a16:creationId xmlns:a16="http://schemas.microsoft.com/office/drawing/2014/main" id="{94D45951-4530-4C63-93B2-16B451955464}"/>
              </a:ext>
            </a:extLst>
          </p:cNvPr>
          <p:cNvPicPr>
            <a:picLocks noChangeAspect="1"/>
          </p:cNvPicPr>
          <p:nvPr userDrawn="1"/>
        </p:nvPicPr>
        <p:blipFill>
          <a:blip r:embed="rId2"/>
          <a:stretch>
            <a:fillRect/>
          </a:stretch>
        </p:blipFill>
        <p:spPr>
          <a:xfrm>
            <a:off x="4378036" y="4717418"/>
            <a:ext cx="2466109" cy="426081"/>
          </a:xfrm>
          <a:prstGeom prst="rect">
            <a:avLst/>
          </a:prstGeom>
        </p:spPr>
      </p:pic>
    </p:spTree>
    <p:extLst>
      <p:ext uri="{BB962C8B-B14F-4D97-AF65-F5344CB8AC3E}">
        <p14:creationId xmlns:p14="http://schemas.microsoft.com/office/powerpoint/2010/main" val="93619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5C98CD-4008-4D12-8816-035C6DDF6F1B}" type="datetimeFigureOut">
              <a:rPr lang="pt-BR" smtClean="0">
                <a:solidFill>
                  <a:prstClr val="black">
                    <a:tint val="75000"/>
                  </a:prstClr>
                </a:solidFill>
              </a:rPr>
              <a:pPr/>
              <a:t>20/11/2019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991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273846"/>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9" y="273846"/>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5C98CD-4008-4D12-8816-035C6DDF6F1B}" type="datetimeFigureOut">
              <a:rPr lang="pt-BR" smtClean="0">
                <a:solidFill>
                  <a:prstClr val="black">
                    <a:tint val="75000"/>
                  </a:prstClr>
                </a:solidFill>
              </a:rPr>
              <a:pPr/>
              <a:t>20/11/2019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26918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5C98CD-4008-4D12-8816-035C6DDF6F1B}" type="datetimeFigureOut">
              <a:rPr lang="pt-BR" smtClean="0">
                <a:solidFill>
                  <a:prstClr val="black">
                    <a:tint val="75000"/>
                  </a:prstClr>
                </a:solidFill>
              </a:rPr>
              <a:pPr/>
              <a:t>20/11/2019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pic>
        <p:nvPicPr>
          <p:cNvPr id="7" name="Imagem 6">
            <a:extLst>
              <a:ext uri="{FF2B5EF4-FFF2-40B4-BE49-F238E27FC236}">
                <a16:creationId xmlns:a16="http://schemas.microsoft.com/office/drawing/2014/main" id="{2CCCCCE9-0B0C-4D7E-851F-BF2197C9E189}"/>
              </a:ext>
            </a:extLst>
          </p:cNvPr>
          <p:cNvPicPr>
            <a:picLocks noChangeAspect="1"/>
          </p:cNvPicPr>
          <p:nvPr userDrawn="1"/>
        </p:nvPicPr>
        <p:blipFill>
          <a:blip r:embed="rId2"/>
          <a:stretch>
            <a:fillRect/>
          </a:stretch>
        </p:blipFill>
        <p:spPr>
          <a:xfrm>
            <a:off x="4484544" y="4726998"/>
            <a:ext cx="2345748" cy="405286"/>
          </a:xfrm>
          <a:prstGeom prst="rect">
            <a:avLst/>
          </a:prstGeom>
        </p:spPr>
      </p:pic>
    </p:spTree>
    <p:extLst>
      <p:ext uri="{BB962C8B-B14F-4D97-AF65-F5344CB8AC3E}">
        <p14:creationId xmlns:p14="http://schemas.microsoft.com/office/powerpoint/2010/main" val="317079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1282307"/>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7" y="3442099"/>
            <a:ext cx="5915025" cy="1125140"/>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5C98CD-4008-4D12-8816-035C6DDF6F1B}" type="datetimeFigureOut">
              <a:rPr lang="pt-BR" smtClean="0">
                <a:solidFill>
                  <a:prstClr val="black">
                    <a:tint val="75000"/>
                  </a:prstClr>
                </a:solidFill>
              </a:rPr>
              <a:pPr/>
              <a:t>20/11/2019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2657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5C98CD-4008-4D12-8816-035C6DDF6F1B}" type="datetimeFigureOut">
              <a:rPr lang="pt-BR" smtClean="0">
                <a:solidFill>
                  <a:prstClr val="black">
                    <a:tint val="75000"/>
                  </a:prstClr>
                </a:solidFill>
              </a:rPr>
              <a:pPr/>
              <a:t>20/11/2019</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9972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7"/>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1260872"/>
            <a:ext cx="2915543"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1878807"/>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5C98CD-4008-4D12-8816-035C6DDF6F1B}" type="datetimeFigureOut">
              <a:rPr lang="pt-BR" smtClean="0">
                <a:solidFill>
                  <a:prstClr val="black">
                    <a:tint val="75000"/>
                  </a:prstClr>
                </a:solidFill>
              </a:rPr>
              <a:pPr/>
              <a:t>20/11/2019</a:t>
            </a:fld>
            <a:endParaRPr lang="pt-BR">
              <a:solidFill>
                <a:prstClr val="black">
                  <a:tint val="75000"/>
                </a:prstClr>
              </a:solidFill>
            </a:endParaRPr>
          </a:p>
        </p:txBody>
      </p:sp>
      <p:sp>
        <p:nvSpPr>
          <p:cNvPr id="8" name="Footer Placeholder 7"/>
          <p:cNvSpPr>
            <a:spLocks noGrp="1"/>
          </p:cNvSpPr>
          <p:nvPr>
            <p:ph type="ftr" sz="quarter" idx="11"/>
          </p:nvPr>
        </p:nvSpPr>
        <p:spPr/>
        <p:txBody>
          <a:bodyPr/>
          <a:lstStyle/>
          <a:p>
            <a:endParaRPr lang="pt-BR">
              <a:solidFill>
                <a:prstClr val="black">
                  <a:tint val="75000"/>
                </a:prstClr>
              </a:solidFill>
            </a:endParaRPr>
          </a:p>
        </p:txBody>
      </p:sp>
      <p:sp>
        <p:nvSpPr>
          <p:cNvPr id="9" name="Slide Number Placeholder 8"/>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0575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5C98CD-4008-4D12-8816-035C6DDF6F1B}" type="datetimeFigureOut">
              <a:rPr lang="pt-BR" smtClean="0">
                <a:solidFill>
                  <a:prstClr val="black">
                    <a:tint val="75000"/>
                  </a:prstClr>
                </a:solidFill>
              </a:rPr>
              <a:pPr/>
              <a:t>20/11/2019</a:t>
            </a:fld>
            <a:endParaRPr lang="pt-BR">
              <a:solidFill>
                <a:prstClr val="black">
                  <a:tint val="75000"/>
                </a:prstClr>
              </a:solidFill>
            </a:endParaRPr>
          </a:p>
        </p:txBody>
      </p:sp>
      <p:sp>
        <p:nvSpPr>
          <p:cNvPr id="4" name="Footer Placeholder 3"/>
          <p:cNvSpPr>
            <a:spLocks noGrp="1"/>
          </p:cNvSpPr>
          <p:nvPr>
            <p:ph type="ftr" sz="quarter" idx="11"/>
          </p:nvPr>
        </p:nvSpPr>
        <p:spPr/>
        <p:txBody>
          <a:bodyPr/>
          <a:lstStyle/>
          <a:p>
            <a:endParaRPr lang="pt-BR">
              <a:solidFill>
                <a:prstClr val="black">
                  <a:tint val="75000"/>
                </a:prstClr>
              </a:solidFill>
            </a:endParaRPr>
          </a:p>
        </p:txBody>
      </p:sp>
      <p:sp>
        <p:nvSpPr>
          <p:cNvPr id="5" name="Slide Number Placeholder 4"/>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4472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C98CD-4008-4D12-8816-035C6DDF6F1B}" type="datetimeFigureOut">
              <a:rPr lang="pt-BR" smtClean="0">
                <a:solidFill>
                  <a:prstClr val="black">
                    <a:tint val="75000"/>
                  </a:prstClr>
                </a:solidFill>
              </a:rPr>
              <a:pPr/>
              <a:t>20/11/2019</a:t>
            </a:fld>
            <a:endParaRPr lang="pt-BR">
              <a:solidFill>
                <a:prstClr val="black">
                  <a:tint val="75000"/>
                </a:prstClr>
              </a:solidFill>
            </a:endParaRPr>
          </a:p>
        </p:txBody>
      </p:sp>
      <p:sp>
        <p:nvSpPr>
          <p:cNvPr id="3" name="Footer Placeholder 2"/>
          <p:cNvSpPr>
            <a:spLocks noGrp="1"/>
          </p:cNvSpPr>
          <p:nvPr>
            <p:ph type="ftr" sz="quarter" idx="11"/>
          </p:nvPr>
        </p:nvSpPr>
        <p:spPr/>
        <p:txBody>
          <a:bodyPr/>
          <a:lstStyle/>
          <a:p>
            <a:endParaRPr lang="pt-BR">
              <a:solidFill>
                <a:prstClr val="black">
                  <a:tint val="75000"/>
                </a:prstClr>
              </a:solidFill>
            </a:endParaRPr>
          </a:p>
        </p:txBody>
      </p:sp>
      <p:sp>
        <p:nvSpPr>
          <p:cNvPr id="4" name="Slide Number Placeholder 3"/>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6037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740572"/>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2"/>
            <a:ext cx="2211884"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95C98CD-4008-4D12-8816-035C6DDF6F1B}" type="datetimeFigureOut">
              <a:rPr lang="pt-BR" smtClean="0">
                <a:solidFill>
                  <a:prstClr val="black">
                    <a:tint val="75000"/>
                  </a:prstClr>
                </a:solidFill>
              </a:rPr>
              <a:pPr/>
              <a:t>20/11/2019</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7249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740572"/>
            <a:ext cx="3471863"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2"/>
            <a:ext cx="2211884"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95C98CD-4008-4D12-8816-035C6DDF6F1B}" type="datetimeFigureOut">
              <a:rPr lang="pt-BR" smtClean="0">
                <a:solidFill>
                  <a:prstClr val="black">
                    <a:tint val="75000"/>
                  </a:prstClr>
                </a:solidFill>
              </a:rPr>
              <a:pPr/>
              <a:t>20/11/2019</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6833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95C98CD-4008-4D12-8816-035C6DDF6F1B}" type="datetimeFigureOut">
              <a:rPr lang="pt-BR" smtClean="0">
                <a:solidFill>
                  <a:prstClr val="black">
                    <a:tint val="75000"/>
                  </a:prstClr>
                </a:solidFill>
              </a:rPr>
              <a:pPr/>
              <a:t>20/11/2019</a:t>
            </a:fld>
            <a:endParaRPr lang="pt-BR">
              <a:solidFill>
                <a:prstClr val="black">
                  <a:tint val="75000"/>
                </a:prstClr>
              </a:solidFill>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solidFill>
                <a:prstClr val="black">
                  <a:tint val="75000"/>
                </a:prstClr>
              </a:solidFill>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9197045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ompras.menorpreco.pr.gov.b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administracao.pr.gov.br/Compra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fopeme.pr.gov.br/arquivos/File/Central_de_apoio_segmento_internacional_links.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42900" y="1500838"/>
            <a:ext cx="6172200" cy="3064119"/>
          </a:xfrm>
        </p:spPr>
        <p:txBody>
          <a:bodyPr>
            <a:noAutofit/>
          </a:bodyPr>
          <a:lstStyle/>
          <a:p>
            <a:pPr algn="ctr" eaLnBrk="0">
              <a:lnSpc>
                <a:spcPct val="100000"/>
              </a:lnSpc>
              <a:spcBef>
                <a:spcPts val="306"/>
              </a:spcBef>
              <a:spcAft>
                <a:spcPts val="657"/>
              </a:spcAft>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r>
              <a:rPr lang="en-US" sz="2700" b="1" dirty="0">
                <a:solidFill>
                  <a:srgbClr val="002060"/>
                </a:solidFill>
                <a:latin typeface="Calibri" panose="020F0502020204030204" pitchFamily="34" charset="0"/>
                <a:cs typeface="Arial" panose="020B0604020202020204" pitchFamily="34" charset="0"/>
              </a:rPr>
              <a:t>44ª REUNIÃO ORDINÁRIA</a:t>
            </a:r>
            <a:endParaRPr lang="pt-BR" sz="2700" b="1" dirty="0">
              <a:solidFill>
                <a:srgbClr val="002060"/>
              </a:solidFill>
              <a:latin typeface="Calibri" panose="020F0502020204030204" pitchFamily="34" charset="0"/>
              <a:cs typeface="Arial" panose="020B0604020202020204" pitchFamily="34" charset="0"/>
            </a:endParaRPr>
          </a:p>
          <a:p>
            <a:pPr algn="ctr" eaLnBrk="0">
              <a:lnSpc>
                <a:spcPct val="75000"/>
              </a:lnSpc>
              <a:spcBef>
                <a:spcPts val="306"/>
              </a:spcBef>
              <a:spcAft>
                <a:spcPts val="657"/>
              </a:spcAft>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lgn="ctr" eaLnBrk="0">
              <a:lnSpc>
                <a:spcPct val="75000"/>
              </a:lnSpc>
              <a:spcBef>
                <a:spcPts val="306"/>
              </a:spcBef>
              <a:spcAft>
                <a:spcPts val="657"/>
              </a:spcAft>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r>
              <a:rPr lang="pt-BR" sz="2700" b="1" dirty="0">
                <a:solidFill>
                  <a:srgbClr val="002060"/>
                </a:solidFill>
                <a:latin typeface="Calibri" panose="020F0502020204030204" pitchFamily="34" charset="0"/>
                <a:cs typeface="Arial" panose="020B0604020202020204" pitchFamily="34" charset="0"/>
              </a:rPr>
              <a:t>19/11/2019</a:t>
            </a:r>
          </a:p>
          <a:p>
            <a:pPr algn="ctr" eaLnBrk="0">
              <a:lnSpc>
                <a:spcPct val="75000"/>
              </a:lnSpc>
              <a:spcBef>
                <a:spcPts val="306"/>
              </a:spcBef>
              <a:spcAft>
                <a:spcPts val="657"/>
              </a:spcAft>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lgn="ctr" eaLnBrk="0">
              <a:lnSpc>
                <a:spcPct val="75000"/>
              </a:lnSpc>
              <a:spcBef>
                <a:spcPts val="306"/>
              </a:spcBef>
              <a:spcAft>
                <a:spcPts val="657"/>
              </a:spcAft>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r>
              <a:rPr lang="pt-BR" sz="2700" b="1" dirty="0">
                <a:solidFill>
                  <a:srgbClr val="002060"/>
                </a:solidFill>
                <a:latin typeface="Calibri" panose="020F0502020204030204" pitchFamily="34" charset="0"/>
                <a:cs typeface="Arial" panose="020B0604020202020204" pitchFamily="34" charset="0"/>
              </a:rPr>
              <a:t>CURITIBA – PR</a:t>
            </a:r>
          </a:p>
          <a:p>
            <a:pPr algn="ctr" eaLnBrk="0">
              <a:lnSpc>
                <a:spcPct val="75000"/>
              </a:lnSpc>
              <a:spcBef>
                <a:spcPts val="306"/>
              </a:spcBef>
              <a:spcAft>
                <a:spcPts val="657"/>
              </a:spcAft>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lgn="ctr">
              <a:lnSpc>
                <a:spcPct val="75000"/>
              </a:lnSpc>
              <a:spcBef>
                <a:spcPts val="230"/>
              </a:spcBef>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lgn="ctr">
              <a:lnSpc>
                <a:spcPct val="75000"/>
              </a:lnSpc>
              <a:spcBef>
                <a:spcPts val="230"/>
              </a:spcBef>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lgn="ctr">
              <a:lnSpc>
                <a:spcPct val="75000"/>
              </a:lnSpc>
              <a:spcBef>
                <a:spcPts val="230"/>
              </a:spcBef>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lgn="ctr">
              <a:lnSpc>
                <a:spcPct val="75000"/>
              </a:lnSpc>
              <a:spcBef>
                <a:spcPts val="230"/>
              </a:spcBef>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buNone/>
            </a:pPr>
            <a:endParaRPr lang="pt-BR" sz="2250" dirty="0">
              <a:solidFill>
                <a:srgbClr val="002060"/>
              </a:solidFill>
              <a:latin typeface="Calibri" panose="020F0502020204030204" pitchFamily="34" charset="0"/>
            </a:endParaRPr>
          </a:p>
        </p:txBody>
      </p:sp>
      <p:pic>
        <p:nvPicPr>
          <p:cNvPr id="4" name="Picture 2">
            <a:extLst>
              <a:ext uri="{FF2B5EF4-FFF2-40B4-BE49-F238E27FC236}">
                <a16:creationId xmlns:a16="http://schemas.microsoft.com/office/drawing/2014/main" id="{4BE8D0F5-135F-42DC-8ACD-3AC35297FF1C}"/>
              </a:ext>
            </a:extLst>
          </p:cNvPr>
          <p:cNvPicPr>
            <a:picLocks noChangeAspect="1"/>
          </p:cNvPicPr>
          <p:nvPr/>
        </p:nvPicPr>
        <p:blipFill>
          <a:blip r:embed="rId2" cstate="print"/>
          <a:stretch>
            <a:fillRect/>
          </a:stretch>
        </p:blipFill>
        <p:spPr>
          <a:xfrm>
            <a:off x="148135" y="345348"/>
            <a:ext cx="4293478" cy="723621"/>
          </a:xfrm>
          <a:prstGeom prst="rect">
            <a:avLst/>
          </a:prstGeom>
        </p:spPr>
      </p:pic>
      <p:sp>
        <p:nvSpPr>
          <p:cNvPr id="6" name="Retângulo 5">
            <a:extLst>
              <a:ext uri="{FF2B5EF4-FFF2-40B4-BE49-F238E27FC236}">
                <a16:creationId xmlns:a16="http://schemas.microsoft.com/office/drawing/2014/main" id="{72D9AB45-263C-4377-8E43-D04863CD002E}"/>
              </a:ext>
            </a:extLst>
          </p:cNvPr>
          <p:cNvSpPr>
            <a:spLocks noChangeAspect="1"/>
          </p:cNvSpPr>
          <p:nvPr/>
        </p:nvSpPr>
        <p:spPr>
          <a:xfrm rot="20622771">
            <a:off x="3663460" y="511062"/>
            <a:ext cx="2483684" cy="294312"/>
          </a:xfrm>
          <a:prstGeom prst="rect">
            <a:avLst/>
          </a:prstGeom>
          <a:noFill/>
        </p:spPr>
        <p:txBody>
          <a:bodyPr wrap="square" lIns="51435" tIns="25718" rIns="51435" bIns="25718">
            <a:spAutoFit/>
          </a:bodyPr>
          <a:lstStyle/>
          <a:p>
            <a:pPr algn="ctr"/>
            <a:r>
              <a:rPr lang="pt-BR" sz="1575" b="1"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spTree>
    <p:extLst>
      <p:ext uri="{BB962C8B-B14F-4D97-AF65-F5344CB8AC3E}">
        <p14:creationId xmlns:p14="http://schemas.microsoft.com/office/powerpoint/2010/main" val="165088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Tecnologia e Inovação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678F8C97-8BDA-4DCF-9053-B9112E01B414}"/>
              </a:ext>
            </a:extLst>
          </p:cNvPr>
          <p:cNvSpPr/>
          <p:nvPr/>
        </p:nvSpPr>
        <p:spPr>
          <a:xfrm>
            <a:off x="169648" y="739958"/>
            <a:ext cx="4842944" cy="400110"/>
          </a:xfrm>
          <a:prstGeom prst="rect">
            <a:avLst/>
          </a:prstGeom>
        </p:spPr>
        <p:txBody>
          <a:bodyPr wrap="square">
            <a:spAutoFit/>
          </a:bodyPr>
          <a:lstStyle/>
          <a:p>
            <a:r>
              <a:rPr lang="pt-BR" sz="2000" b="1" dirty="0"/>
              <a:t>Desenho da Rede</a:t>
            </a:r>
            <a:endParaRPr lang="pt-BR" sz="2000" dirty="0"/>
          </a:p>
        </p:txBody>
      </p:sp>
      <p:pic>
        <p:nvPicPr>
          <p:cNvPr id="9" name="Imagem 8">
            <a:extLst>
              <a:ext uri="{FF2B5EF4-FFF2-40B4-BE49-F238E27FC236}">
                <a16:creationId xmlns:a16="http://schemas.microsoft.com/office/drawing/2014/main" id="{9984D1FF-59B1-40F9-9057-FEB0FF070A25}"/>
              </a:ext>
            </a:extLst>
          </p:cNvPr>
          <p:cNvPicPr>
            <a:picLocks noChangeAspect="1"/>
          </p:cNvPicPr>
          <p:nvPr/>
        </p:nvPicPr>
        <p:blipFill>
          <a:blip r:embed="rId3"/>
          <a:stretch>
            <a:fillRect/>
          </a:stretch>
        </p:blipFill>
        <p:spPr>
          <a:xfrm>
            <a:off x="84406" y="1180055"/>
            <a:ext cx="6675120" cy="3613919"/>
          </a:xfrm>
          <a:prstGeom prst="rect">
            <a:avLst/>
          </a:prstGeom>
        </p:spPr>
      </p:pic>
    </p:spTree>
    <p:extLst>
      <p:ext uri="{BB962C8B-B14F-4D97-AF65-F5344CB8AC3E}">
        <p14:creationId xmlns:p14="http://schemas.microsoft.com/office/powerpoint/2010/main" val="96920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Tecnologia e Inovação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9D56C7D4-BCD7-4576-A663-79DA61352426}"/>
              </a:ext>
            </a:extLst>
          </p:cNvPr>
          <p:cNvPicPr>
            <a:picLocks noChangeAspect="1"/>
          </p:cNvPicPr>
          <p:nvPr/>
        </p:nvPicPr>
        <p:blipFill>
          <a:blip r:embed="rId3"/>
          <a:stretch>
            <a:fillRect/>
          </a:stretch>
        </p:blipFill>
        <p:spPr>
          <a:xfrm>
            <a:off x="123092" y="681643"/>
            <a:ext cx="6242539" cy="3944291"/>
          </a:xfrm>
          <a:prstGeom prst="rect">
            <a:avLst/>
          </a:prstGeom>
        </p:spPr>
      </p:pic>
    </p:spTree>
    <p:extLst>
      <p:ext uri="{BB962C8B-B14F-4D97-AF65-F5344CB8AC3E}">
        <p14:creationId xmlns:p14="http://schemas.microsoft.com/office/powerpoint/2010/main" val="111580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Tecnologia e Inovação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3346355"/>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711800"/>
            <a:ext cx="6682153" cy="2554545"/>
          </a:xfrm>
          <a:prstGeom prst="rect">
            <a:avLst/>
          </a:prstGeom>
        </p:spPr>
        <p:txBody>
          <a:bodyPr wrap="square">
            <a:spAutoFit/>
          </a:bodyPr>
          <a:lstStyle/>
          <a:p>
            <a:pPr marL="285750" indent="-285750">
              <a:buFont typeface="Arial" panose="020B0604020202020204" pitchFamily="34" charset="0"/>
              <a:buChar char="•"/>
            </a:pPr>
            <a:r>
              <a:rPr lang="pt-BR" sz="2000" b="1" dirty="0"/>
              <a:t>Estabelecer um amplo programa de capacitação / formação das micro e pequenas empresas e municípios, tais como: gestão da inovação, marco legal, fomento, elaboração de projetos e captação de recursos públicos e privados para inovação.</a:t>
            </a:r>
          </a:p>
          <a:p>
            <a:pPr lvl="2"/>
            <a:r>
              <a:rPr lang="pt-BR" sz="2000" b="1" u="sng" dirty="0">
                <a:solidFill>
                  <a:srgbClr val="0070C0"/>
                </a:solidFill>
              </a:rPr>
              <a:t>Entrega:</a:t>
            </a:r>
            <a:r>
              <a:rPr lang="pt-BR" sz="2000" b="1" dirty="0">
                <a:solidFill>
                  <a:srgbClr val="0070C0"/>
                </a:solidFill>
              </a:rPr>
              <a:t> Ter 1 modelo de capacitação para </a:t>
            </a:r>
            <a:r>
              <a:rPr lang="pt-BR" sz="2000" b="1" dirty="0" err="1">
                <a:solidFill>
                  <a:srgbClr val="0070C0"/>
                </a:solidFill>
              </a:rPr>
              <a:t>MPE's</a:t>
            </a:r>
            <a:r>
              <a:rPr lang="pt-BR" sz="2000" b="1" dirty="0">
                <a:solidFill>
                  <a:srgbClr val="0070C0"/>
                </a:solidFill>
              </a:rPr>
              <a:t> podendo ser adequado ou criado – Prazo: out / 2019 – Resp.: Gilberto</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7746" y="3290783"/>
            <a:ext cx="4842944" cy="707886"/>
          </a:xfrm>
          <a:prstGeom prst="rect">
            <a:avLst/>
          </a:prstGeom>
        </p:spPr>
        <p:txBody>
          <a:bodyPr wrap="square">
            <a:spAutoFit/>
          </a:bodyPr>
          <a:lstStyle/>
          <a:p>
            <a:r>
              <a:rPr lang="pt-BR" sz="2000" b="1" dirty="0"/>
              <a:t>ACOMPANHAMENTO</a:t>
            </a:r>
          </a:p>
          <a:p>
            <a:endParaRPr lang="pt-BR" sz="2000" dirty="0"/>
          </a:p>
        </p:txBody>
      </p:sp>
    </p:spTree>
    <p:extLst>
      <p:ext uri="{BB962C8B-B14F-4D97-AF65-F5344CB8AC3E}">
        <p14:creationId xmlns:p14="http://schemas.microsoft.com/office/powerpoint/2010/main" val="34545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Tecnologia e Inovação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2023984"/>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662562"/>
            <a:ext cx="6682153" cy="1323439"/>
          </a:xfrm>
          <a:prstGeom prst="rect">
            <a:avLst/>
          </a:prstGeom>
        </p:spPr>
        <p:txBody>
          <a:bodyPr wrap="square">
            <a:spAutoFit/>
          </a:bodyPr>
          <a:lstStyle/>
          <a:p>
            <a:pPr marL="285750" indent="-285750">
              <a:buFont typeface="Arial" panose="020B0604020202020204" pitchFamily="34" charset="0"/>
              <a:buChar char="•"/>
            </a:pPr>
            <a:r>
              <a:rPr lang="pt-BR" sz="2000" b="1" dirty="0"/>
              <a:t>Criar uma rede de pesquisa com ênfase nas vocações e potencialidades do território.</a:t>
            </a:r>
          </a:p>
          <a:p>
            <a:pPr lvl="2"/>
            <a:r>
              <a:rPr lang="pt-BR" sz="2000" b="1" u="sng" dirty="0">
                <a:solidFill>
                  <a:srgbClr val="0070C0"/>
                </a:solidFill>
              </a:rPr>
              <a:t>Entrega:</a:t>
            </a:r>
            <a:r>
              <a:rPr lang="pt-BR" sz="2000" b="1" dirty="0">
                <a:solidFill>
                  <a:srgbClr val="0070C0"/>
                </a:solidFill>
              </a:rPr>
              <a:t> Ter 1 plataforma disponibilizada - Criação da Rede de Pesquisa – Prazo: dez / 2019 – Resp.: Marcos</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7746" y="1968412"/>
            <a:ext cx="4842944" cy="3170099"/>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b="1" dirty="0"/>
              <a:t>Mapeamento do ecossistema de inovação no Paraná concluído com base na pesquisa realizada pelo SEBRAE e FIEP em 2018. A partir deste mapeamento é necessário evoluir com a criação de uma plataforma de acesso rápido pelos empreendedores paranaenses em 2020.</a:t>
            </a:r>
          </a:p>
          <a:p>
            <a:pPr marL="342900" indent="-342900">
              <a:buFont typeface="Arial" panose="020B0604020202020204" pitchFamily="34" charset="0"/>
              <a:buChar char="•"/>
            </a:pPr>
            <a:r>
              <a:rPr lang="pt-BR" sz="2000" b="1" dirty="0">
                <a:solidFill>
                  <a:srgbClr val="00B050"/>
                </a:solidFill>
              </a:rPr>
              <a:t>CONCLUÍDO</a:t>
            </a:r>
            <a:endParaRPr lang="pt-BR" sz="2000" dirty="0">
              <a:solidFill>
                <a:srgbClr val="00B050"/>
              </a:solidFill>
            </a:endParaRPr>
          </a:p>
        </p:txBody>
      </p:sp>
    </p:spTree>
    <p:extLst>
      <p:ext uri="{BB962C8B-B14F-4D97-AF65-F5344CB8AC3E}">
        <p14:creationId xmlns:p14="http://schemas.microsoft.com/office/powerpoint/2010/main" val="354425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Agenda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28AD21D9-5142-47BA-BA14-40344FDE71A6}"/>
              </a:ext>
            </a:extLst>
          </p:cNvPr>
          <p:cNvSpPr/>
          <p:nvPr/>
        </p:nvSpPr>
        <p:spPr>
          <a:xfrm>
            <a:off x="161777" y="1942726"/>
            <a:ext cx="6239021" cy="2677656"/>
          </a:xfrm>
          <a:prstGeom prst="rect">
            <a:avLst/>
          </a:prstGeom>
        </p:spPr>
        <p:txBody>
          <a:bodyPr wrap="square">
            <a:spAutoFit/>
          </a:bodyPr>
          <a:lstStyle/>
          <a:p>
            <a:pPr lvl="2" algn="ctr"/>
            <a:r>
              <a:rPr lang="pt-BR" sz="2800" b="1" dirty="0">
                <a:solidFill>
                  <a:srgbClr val="0070C0"/>
                </a:solidFill>
              </a:rPr>
              <a:t>Comitê Temático</a:t>
            </a:r>
          </a:p>
          <a:p>
            <a:pPr lvl="2" algn="ctr"/>
            <a:r>
              <a:rPr lang="pt-BR" sz="2800" b="1" dirty="0">
                <a:solidFill>
                  <a:srgbClr val="0070C0"/>
                </a:solidFill>
              </a:rPr>
              <a:t>Investimento, Financiamento e Crédito</a:t>
            </a:r>
          </a:p>
          <a:p>
            <a:pPr lvl="2" algn="ctr"/>
            <a:endParaRPr lang="pt-BR" sz="2800" b="1" dirty="0">
              <a:solidFill>
                <a:srgbClr val="0070C0"/>
              </a:solidFill>
            </a:endParaRPr>
          </a:p>
          <a:p>
            <a:pPr algn="ctr"/>
            <a:endParaRPr lang="pt-BR" sz="2800" b="1" dirty="0">
              <a:solidFill>
                <a:srgbClr val="0070C0"/>
              </a:solidFill>
            </a:endParaRPr>
          </a:p>
          <a:p>
            <a:pPr algn="ctr"/>
            <a:endParaRPr lang="pt-BR" sz="2800" b="1" dirty="0"/>
          </a:p>
        </p:txBody>
      </p:sp>
    </p:spTree>
    <p:extLst>
      <p:ext uri="{BB962C8B-B14F-4D97-AF65-F5344CB8AC3E}">
        <p14:creationId xmlns:p14="http://schemas.microsoft.com/office/powerpoint/2010/main" val="170177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Investimento, Financiamento e Crédito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2108398"/>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711800"/>
            <a:ext cx="6682153" cy="1323439"/>
          </a:xfrm>
          <a:prstGeom prst="rect">
            <a:avLst/>
          </a:prstGeom>
        </p:spPr>
        <p:txBody>
          <a:bodyPr wrap="square">
            <a:spAutoFit/>
          </a:bodyPr>
          <a:lstStyle/>
          <a:p>
            <a:pPr marL="285750" indent="-285750">
              <a:buFont typeface="Arial" panose="020B0604020202020204" pitchFamily="34" charset="0"/>
              <a:buChar char="•"/>
            </a:pPr>
            <a:r>
              <a:rPr lang="pt-BR" sz="2000" b="1" dirty="0"/>
              <a:t>Ampliar a parceria das Sociedades de Garantia de Crédito com Instituições Financeiras, Prefeituras e Associações.</a:t>
            </a:r>
          </a:p>
          <a:p>
            <a:pPr lvl="2"/>
            <a:r>
              <a:rPr lang="pt-BR" sz="2000" b="1" u="sng" dirty="0">
                <a:solidFill>
                  <a:srgbClr val="0070C0"/>
                </a:solidFill>
              </a:rPr>
              <a:t>Entrega:</a:t>
            </a:r>
            <a:r>
              <a:rPr lang="pt-BR" sz="2000" b="1" dirty="0">
                <a:solidFill>
                  <a:srgbClr val="0070C0"/>
                </a:solidFill>
              </a:rPr>
              <a:t> Ter 6 Termos de Parceria com Instituições Municipais – Prazo: </a:t>
            </a:r>
            <a:r>
              <a:rPr lang="pt-BR" sz="2000" b="1" dirty="0" err="1">
                <a:solidFill>
                  <a:srgbClr val="0070C0"/>
                </a:solidFill>
              </a:rPr>
              <a:t>nov</a:t>
            </a:r>
            <a:r>
              <a:rPr lang="pt-BR" sz="2000" b="1" dirty="0">
                <a:solidFill>
                  <a:srgbClr val="0070C0"/>
                </a:solidFill>
              </a:rPr>
              <a:t> / 2019 – Resp.: Fabiano</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7746" y="2052826"/>
            <a:ext cx="4842944" cy="2862322"/>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b="1" dirty="0"/>
              <a:t>Foi alterado o artigo 42 da Lei 163/2013. Desta forma o convênio está sendo elaborado e a previsão é para que seja assinado até o final de Dezembro/19.</a:t>
            </a:r>
          </a:p>
          <a:p>
            <a:pPr marL="342900" indent="-342900">
              <a:buFont typeface="Arial" panose="020B0604020202020204" pitchFamily="34" charset="0"/>
              <a:buChar char="•"/>
            </a:pPr>
            <a:r>
              <a:rPr lang="pt-BR" sz="2000" b="1" dirty="0"/>
              <a:t>O recurso a ser utilizado na parceria já foi destacado pelo Conselho do FDE, sendo a realização da despesa prevista no orçamento de 2020.</a:t>
            </a:r>
          </a:p>
        </p:txBody>
      </p:sp>
    </p:spTree>
    <p:extLst>
      <p:ext uri="{BB962C8B-B14F-4D97-AF65-F5344CB8AC3E}">
        <p14:creationId xmlns:p14="http://schemas.microsoft.com/office/powerpoint/2010/main" val="88392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Investimento, Financiamento e Crédito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2853986"/>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7034" y="599256"/>
            <a:ext cx="6858000" cy="2246769"/>
          </a:xfrm>
          <a:prstGeom prst="rect">
            <a:avLst/>
          </a:prstGeom>
        </p:spPr>
        <p:txBody>
          <a:bodyPr wrap="square">
            <a:spAutoFit/>
          </a:bodyPr>
          <a:lstStyle/>
          <a:p>
            <a:pPr marL="285750" indent="-285750">
              <a:buFont typeface="Arial" panose="020B0604020202020204" pitchFamily="34" charset="0"/>
              <a:buChar char="•"/>
            </a:pPr>
            <a:r>
              <a:rPr lang="pt-BR" sz="2000" b="1" dirty="0"/>
              <a:t>Acompanhar o Regramento do Fundo de Aval Garantidor das Microempresas e Empresas de Pequeno Porte do Paraná – FAG/PR, Fundo de Capital de Risco do Estado do Paraná – FCR/PR e o Fundo de Inovação das Microempresas.</a:t>
            </a:r>
          </a:p>
          <a:p>
            <a:pPr lvl="2"/>
            <a:r>
              <a:rPr lang="pt-BR" sz="2000" b="1" u="sng" dirty="0">
                <a:solidFill>
                  <a:srgbClr val="0070C0"/>
                </a:solidFill>
              </a:rPr>
              <a:t>Entrega:</a:t>
            </a:r>
            <a:r>
              <a:rPr lang="pt-BR" sz="2000" b="1" dirty="0">
                <a:solidFill>
                  <a:srgbClr val="0070C0"/>
                </a:solidFill>
              </a:rPr>
              <a:t> Ter 1 Regramento dos três Fundos: de Aval Garantidor, de Capital de Risco e de Inovação – Prazo: </a:t>
            </a:r>
            <a:r>
              <a:rPr lang="pt-BR" sz="2000" b="1" dirty="0" err="1">
                <a:solidFill>
                  <a:srgbClr val="0070C0"/>
                </a:solidFill>
              </a:rPr>
              <a:t>nov</a:t>
            </a:r>
            <a:r>
              <a:rPr lang="pt-BR" sz="2000" b="1" dirty="0">
                <a:solidFill>
                  <a:srgbClr val="0070C0"/>
                </a:solidFill>
              </a:rPr>
              <a:t> / 2019 – Resp.: Fabiano.</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7746" y="2798414"/>
            <a:ext cx="4842944" cy="2246769"/>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b="1" dirty="0"/>
              <a:t>O regramento do FAG encontra-se em análise pelas instâncias necessárias com previsão de publicação para dez/2019. </a:t>
            </a:r>
          </a:p>
          <a:p>
            <a:pPr marL="342900" indent="-342900">
              <a:buFont typeface="Arial" panose="020B0604020202020204" pitchFamily="34" charset="0"/>
              <a:buChar char="•"/>
            </a:pPr>
            <a:r>
              <a:rPr lang="pt-BR" sz="2000" b="1" dirty="0"/>
              <a:t>O regramento do FIME e FCR estão elaborados com previsão de entrega para o 1º semestre de 2020.</a:t>
            </a:r>
            <a:endParaRPr lang="pt-BR" sz="2000" dirty="0"/>
          </a:p>
        </p:txBody>
      </p:sp>
    </p:spTree>
    <p:extLst>
      <p:ext uri="{BB962C8B-B14F-4D97-AF65-F5344CB8AC3E}">
        <p14:creationId xmlns:p14="http://schemas.microsoft.com/office/powerpoint/2010/main" val="150565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Investimento, Financiamento e Crédito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2340523"/>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711800"/>
            <a:ext cx="6682153" cy="1323439"/>
          </a:xfrm>
          <a:prstGeom prst="rect">
            <a:avLst/>
          </a:prstGeom>
        </p:spPr>
        <p:txBody>
          <a:bodyPr wrap="square">
            <a:spAutoFit/>
          </a:bodyPr>
          <a:lstStyle/>
          <a:p>
            <a:pPr marL="285750" indent="-285750">
              <a:buFont typeface="Arial" panose="020B0604020202020204" pitchFamily="34" charset="0"/>
              <a:buChar char="•"/>
            </a:pPr>
            <a:r>
              <a:rPr lang="pt-BR" sz="2000" b="1" dirty="0"/>
              <a:t>Ampliar a política de microcrédito da Fomento Paraná.</a:t>
            </a:r>
          </a:p>
          <a:p>
            <a:pPr lvl="2"/>
            <a:r>
              <a:rPr lang="pt-BR" sz="2000" b="1" u="sng" dirty="0">
                <a:solidFill>
                  <a:srgbClr val="0070C0"/>
                </a:solidFill>
              </a:rPr>
              <a:t>Entrega:</a:t>
            </a:r>
            <a:r>
              <a:rPr lang="pt-BR" sz="2000" b="1" dirty="0">
                <a:solidFill>
                  <a:srgbClr val="0070C0"/>
                </a:solidFill>
              </a:rPr>
              <a:t> Ter um volume mensal de R$ 5 milhões em contratação de microcrédito da FOMENTO PR</a:t>
            </a:r>
          </a:p>
          <a:p>
            <a:pPr lvl="2"/>
            <a:r>
              <a:rPr lang="pt-BR" sz="2000" b="1" dirty="0">
                <a:solidFill>
                  <a:srgbClr val="0070C0"/>
                </a:solidFill>
              </a:rPr>
              <a:t>– Prazo: dez / 2019 – Resp.: Fabiano</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7746" y="2284951"/>
            <a:ext cx="4842944" cy="2554545"/>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b="1" dirty="0"/>
              <a:t>De janeiro a outubro de 2019, foram liberados R$ 55 milhões. </a:t>
            </a:r>
          </a:p>
          <a:p>
            <a:pPr marL="342900" indent="-342900">
              <a:buFont typeface="Arial" panose="020B0604020202020204" pitchFamily="34" charset="0"/>
              <a:buChar char="•"/>
            </a:pPr>
            <a:r>
              <a:rPr lang="pt-BR" sz="2000" b="1" dirty="0"/>
              <a:t>O lançamento do Banco da Mulher em setembro de 2019 deve impulsionar ainda mais a procura.</a:t>
            </a:r>
          </a:p>
          <a:p>
            <a:pPr marL="342900" indent="-342900">
              <a:buFont typeface="Arial" panose="020B0604020202020204" pitchFamily="34" charset="0"/>
              <a:buChar char="•"/>
            </a:pPr>
            <a:r>
              <a:rPr lang="pt-BR" sz="2000" b="1" dirty="0">
                <a:solidFill>
                  <a:srgbClr val="00B050"/>
                </a:solidFill>
              </a:rPr>
              <a:t>CONCLUÍDO</a:t>
            </a:r>
          </a:p>
          <a:p>
            <a:endParaRPr lang="pt-BR" sz="2000" dirty="0"/>
          </a:p>
        </p:txBody>
      </p:sp>
    </p:spTree>
    <p:extLst>
      <p:ext uri="{BB962C8B-B14F-4D97-AF65-F5344CB8AC3E}">
        <p14:creationId xmlns:p14="http://schemas.microsoft.com/office/powerpoint/2010/main" val="4113660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Agenda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28AD21D9-5142-47BA-BA14-40344FDE71A6}"/>
              </a:ext>
            </a:extLst>
          </p:cNvPr>
          <p:cNvSpPr/>
          <p:nvPr/>
        </p:nvSpPr>
        <p:spPr>
          <a:xfrm>
            <a:off x="161777" y="1942726"/>
            <a:ext cx="6239021" cy="2246769"/>
          </a:xfrm>
          <a:prstGeom prst="rect">
            <a:avLst/>
          </a:prstGeom>
        </p:spPr>
        <p:txBody>
          <a:bodyPr wrap="square">
            <a:spAutoFit/>
          </a:bodyPr>
          <a:lstStyle/>
          <a:p>
            <a:pPr lvl="2" algn="ctr"/>
            <a:r>
              <a:rPr lang="pt-BR" sz="2800" b="1" dirty="0">
                <a:solidFill>
                  <a:srgbClr val="0070C0"/>
                </a:solidFill>
              </a:rPr>
              <a:t>Comitê Temático</a:t>
            </a:r>
          </a:p>
          <a:p>
            <a:pPr lvl="2" algn="ctr"/>
            <a:r>
              <a:rPr lang="pt-BR" sz="2800" b="1" dirty="0">
                <a:solidFill>
                  <a:srgbClr val="0070C0"/>
                </a:solidFill>
              </a:rPr>
              <a:t>Acesso a Mercados</a:t>
            </a:r>
          </a:p>
          <a:p>
            <a:pPr lvl="2" algn="ctr"/>
            <a:endParaRPr lang="pt-BR" sz="2800" b="1" dirty="0">
              <a:solidFill>
                <a:srgbClr val="0070C0"/>
              </a:solidFill>
            </a:endParaRPr>
          </a:p>
          <a:p>
            <a:pPr algn="ctr"/>
            <a:endParaRPr lang="pt-BR" sz="2800" b="1" dirty="0">
              <a:solidFill>
                <a:srgbClr val="0070C0"/>
              </a:solidFill>
            </a:endParaRPr>
          </a:p>
          <a:p>
            <a:pPr algn="ctr"/>
            <a:endParaRPr lang="pt-BR" sz="2800" b="1" dirty="0"/>
          </a:p>
        </p:txBody>
      </p:sp>
    </p:spTree>
    <p:extLst>
      <p:ext uri="{BB962C8B-B14F-4D97-AF65-F5344CB8AC3E}">
        <p14:creationId xmlns:p14="http://schemas.microsoft.com/office/powerpoint/2010/main" val="304389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2417888"/>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641460"/>
            <a:ext cx="6682153" cy="1631216"/>
          </a:xfrm>
          <a:prstGeom prst="rect">
            <a:avLst/>
          </a:prstGeom>
        </p:spPr>
        <p:txBody>
          <a:bodyPr wrap="square">
            <a:spAutoFit/>
          </a:bodyPr>
          <a:lstStyle/>
          <a:p>
            <a:pPr marL="285750" indent="-285750">
              <a:buFont typeface="Arial" panose="020B0604020202020204" pitchFamily="34" charset="0"/>
              <a:buChar char="•"/>
            </a:pPr>
            <a:r>
              <a:rPr lang="pt-BR" sz="2000" b="1" dirty="0"/>
              <a:t>Adequar os editais à lei complementar 123/2006 e 147/2014, para aumentar a participação das micro e pequenas empresas nas compras públicas do estado.</a:t>
            </a:r>
          </a:p>
          <a:p>
            <a:pPr lvl="2"/>
            <a:r>
              <a:rPr lang="pt-BR" sz="2000" b="1" u="sng" dirty="0">
                <a:solidFill>
                  <a:srgbClr val="0070C0"/>
                </a:solidFill>
              </a:rPr>
              <a:t>Entrega:</a:t>
            </a:r>
            <a:r>
              <a:rPr lang="pt-BR" sz="2000" b="1" dirty="0">
                <a:solidFill>
                  <a:srgbClr val="0070C0"/>
                </a:solidFill>
              </a:rPr>
              <a:t> Ter no mínimo 3 Editais adequados a LC 123/2006 – Prazo: set / 2019 – Resp.: </a:t>
            </a:r>
            <a:r>
              <a:rPr lang="pt-BR" sz="2000" b="1" dirty="0" err="1">
                <a:solidFill>
                  <a:srgbClr val="0070C0"/>
                </a:solidFill>
              </a:rPr>
              <a:t>Cleverson</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7746" y="2362316"/>
            <a:ext cx="4842944" cy="2554545"/>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b="1" dirty="0"/>
              <a:t>Redução das licitações desertas, por meio da divulgação e capacitação de fornecedores, inclusive por meio da transmissão online dos certames;</a:t>
            </a:r>
          </a:p>
          <a:p>
            <a:pPr marL="342900" indent="-342900">
              <a:buFont typeface="Arial" panose="020B0604020202020204" pitchFamily="34" charset="0"/>
              <a:buChar char="•"/>
            </a:pPr>
            <a:r>
              <a:rPr lang="pt-BR" sz="2000" b="1" dirty="0"/>
              <a:t>Resultado: 9 pregões presenciais, fomentando a economia local. Ex. Londrina com mais de 10 participantes.</a:t>
            </a:r>
            <a:endParaRPr lang="pt-BR" sz="2000" dirty="0"/>
          </a:p>
        </p:txBody>
      </p:sp>
    </p:spTree>
    <p:extLst>
      <p:ext uri="{BB962C8B-B14F-4D97-AF65-F5344CB8AC3E}">
        <p14:creationId xmlns:p14="http://schemas.microsoft.com/office/powerpoint/2010/main" val="183877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Pauta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18307558-3612-44BC-B141-CB35AE1057AF}"/>
              </a:ext>
            </a:extLst>
          </p:cNvPr>
          <p:cNvGraphicFramePr>
            <a:graphicFrameLocks noGrp="1"/>
          </p:cNvGraphicFramePr>
          <p:nvPr>
            <p:extLst>
              <p:ext uri="{D42A27DB-BD31-4B8C-83A1-F6EECF244321}">
                <p14:modId xmlns:p14="http://schemas.microsoft.com/office/powerpoint/2010/main" val="880337195"/>
              </p:ext>
            </p:extLst>
          </p:nvPr>
        </p:nvGraphicFramePr>
        <p:xfrm>
          <a:off x="119575" y="1109097"/>
          <a:ext cx="6604782" cy="2565400"/>
        </p:xfrm>
        <a:graphic>
          <a:graphicData uri="http://schemas.openxmlformats.org/drawingml/2006/table">
            <a:tbl>
              <a:tblPr firstRow="1" bandRow="1">
                <a:tableStyleId>{5C22544A-7EE6-4342-B048-85BDC9FD1C3A}</a:tableStyleId>
              </a:tblPr>
              <a:tblGrid>
                <a:gridCol w="1513906">
                  <a:extLst>
                    <a:ext uri="{9D8B030D-6E8A-4147-A177-3AD203B41FA5}">
                      <a16:colId xmlns:a16="http://schemas.microsoft.com/office/drawing/2014/main" val="378822786"/>
                    </a:ext>
                  </a:extLst>
                </a:gridCol>
                <a:gridCol w="3443391">
                  <a:extLst>
                    <a:ext uri="{9D8B030D-6E8A-4147-A177-3AD203B41FA5}">
                      <a16:colId xmlns:a16="http://schemas.microsoft.com/office/drawing/2014/main" val="3497201847"/>
                    </a:ext>
                  </a:extLst>
                </a:gridCol>
                <a:gridCol w="1647485">
                  <a:extLst>
                    <a:ext uri="{9D8B030D-6E8A-4147-A177-3AD203B41FA5}">
                      <a16:colId xmlns:a16="http://schemas.microsoft.com/office/drawing/2014/main" val="3643613288"/>
                    </a:ext>
                  </a:extLst>
                </a:gridCol>
              </a:tblGrid>
              <a:tr h="0">
                <a:tc>
                  <a:txBody>
                    <a:bodyPr/>
                    <a:lstStyle/>
                    <a:p>
                      <a:pPr algn="ctr"/>
                      <a:r>
                        <a:rPr lang="pt-BR" sz="1800" dirty="0"/>
                        <a:t>HORÁRIO</a:t>
                      </a:r>
                    </a:p>
                  </a:txBody>
                  <a:tcPr/>
                </a:tc>
                <a:tc>
                  <a:txBody>
                    <a:bodyPr/>
                    <a:lstStyle/>
                    <a:p>
                      <a:pPr algn="ctr"/>
                      <a:r>
                        <a:rPr lang="pt-BR" sz="1800" dirty="0"/>
                        <a:t>PAUTA</a:t>
                      </a:r>
                    </a:p>
                  </a:txBody>
                  <a:tcPr/>
                </a:tc>
                <a:tc>
                  <a:txBody>
                    <a:bodyPr/>
                    <a:lstStyle/>
                    <a:p>
                      <a:pPr algn="ctr"/>
                      <a:r>
                        <a:rPr lang="pt-BR" sz="1800" dirty="0"/>
                        <a:t>RESPONSÁVEL</a:t>
                      </a:r>
                    </a:p>
                  </a:txBody>
                  <a:tcPr/>
                </a:tc>
                <a:extLst>
                  <a:ext uri="{0D108BD9-81ED-4DB2-BD59-A6C34878D82A}">
                    <a16:rowId xmlns:a16="http://schemas.microsoft.com/office/drawing/2014/main" val="1591139381"/>
                  </a:ext>
                </a:extLst>
              </a:tr>
              <a:tr h="370840">
                <a:tc>
                  <a:txBody>
                    <a:bodyPr/>
                    <a:lstStyle/>
                    <a:p>
                      <a:r>
                        <a:rPr lang="pt-BR" sz="1600" dirty="0"/>
                        <a:t>13:30 às 14:00</a:t>
                      </a:r>
                    </a:p>
                  </a:txBody>
                  <a:tcPr anchor="ctr"/>
                </a:tc>
                <a:tc>
                  <a:txBody>
                    <a:bodyPr/>
                    <a:lstStyle/>
                    <a:p>
                      <a:r>
                        <a:rPr lang="pt-BR" sz="1800" dirty="0"/>
                        <a:t>Abertura e apresentação do novo Diretor de Desenvolvimento Econômico da SEPL – Rodrigo Martins</a:t>
                      </a:r>
                    </a:p>
                  </a:txBody>
                  <a:tcPr anchor="ctr"/>
                </a:tc>
                <a:tc>
                  <a:txBody>
                    <a:bodyPr/>
                    <a:lstStyle/>
                    <a:p>
                      <a:r>
                        <a:rPr lang="pt-BR" sz="1600" dirty="0"/>
                        <a:t>Valdemar Bernardo Jorge</a:t>
                      </a:r>
                    </a:p>
                  </a:txBody>
                  <a:tcPr anchor="ctr"/>
                </a:tc>
                <a:extLst>
                  <a:ext uri="{0D108BD9-81ED-4DB2-BD59-A6C34878D82A}">
                    <a16:rowId xmlns:a16="http://schemas.microsoft.com/office/drawing/2014/main" val="540829949"/>
                  </a:ext>
                </a:extLst>
              </a:tr>
              <a:tr h="370840">
                <a:tc>
                  <a:txBody>
                    <a:bodyPr/>
                    <a:lstStyle/>
                    <a:p>
                      <a:r>
                        <a:rPr lang="pt-BR" sz="1600" dirty="0"/>
                        <a:t>14:00 às 14:30</a:t>
                      </a:r>
                    </a:p>
                  </a:txBody>
                  <a:tcPr anchor="ctr"/>
                </a:tc>
                <a:tc>
                  <a:txBody>
                    <a:bodyPr/>
                    <a:lstStyle/>
                    <a:p>
                      <a:r>
                        <a:rPr lang="pt-BR" sz="1800" dirty="0"/>
                        <a:t>Apresentação do FOMENTA 2019: avaliação </a:t>
                      </a:r>
                    </a:p>
                  </a:txBody>
                  <a:tcPr anchor="ctr"/>
                </a:tc>
                <a:tc>
                  <a:txBody>
                    <a:bodyPr/>
                    <a:lstStyle/>
                    <a:p>
                      <a:r>
                        <a:rPr lang="pt-BR" sz="1600" dirty="0"/>
                        <a:t>Juliana </a:t>
                      </a:r>
                      <a:r>
                        <a:rPr lang="pt-BR" sz="1600" dirty="0" err="1"/>
                        <a:t>Schvenger</a:t>
                      </a:r>
                      <a:endParaRPr lang="pt-BR" sz="1600" dirty="0"/>
                    </a:p>
                  </a:txBody>
                  <a:tcPr anchor="ctr"/>
                </a:tc>
                <a:extLst>
                  <a:ext uri="{0D108BD9-81ED-4DB2-BD59-A6C34878D82A}">
                    <a16:rowId xmlns:a16="http://schemas.microsoft.com/office/drawing/2014/main" val="1373575128"/>
                  </a:ext>
                </a:extLst>
              </a:tr>
              <a:tr h="370840">
                <a:tc>
                  <a:txBody>
                    <a:bodyPr/>
                    <a:lstStyle/>
                    <a:p>
                      <a:r>
                        <a:rPr lang="pt-BR" sz="1600" dirty="0"/>
                        <a:t>14:30 às 14:45</a:t>
                      </a:r>
                    </a:p>
                  </a:txBody>
                  <a:tcPr anchor="ctr"/>
                </a:tc>
                <a:tc>
                  <a:txBody>
                    <a:bodyPr/>
                    <a:lstStyle/>
                    <a:p>
                      <a:r>
                        <a:rPr lang="pt-BR" sz="1800" dirty="0"/>
                        <a:t>Assuntos Gerais e Encerramento</a:t>
                      </a:r>
                    </a:p>
                  </a:txBody>
                  <a:tcPr anchor="ctr"/>
                </a:tc>
                <a:tc>
                  <a:txBody>
                    <a:bodyPr/>
                    <a:lstStyle/>
                    <a:p>
                      <a:r>
                        <a:rPr lang="pt-BR" sz="1600" dirty="0"/>
                        <a:t>Plenária</a:t>
                      </a:r>
                    </a:p>
                  </a:txBody>
                  <a:tcPr anchor="ctr"/>
                </a:tc>
                <a:extLst>
                  <a:ext uri="{0D108BD9-81ED-4DB2-BD59-A6C34878D82A}">
                    <a16:rowId xmlns:a16="http://schemas.microsoft.com/office/drawing/2014/main" val="3898769289"/>
                  </a:ext>
                </a:extLst>
              </a:tr>
            </a:tbl>
          </a:graphicData>
        </a:graphic>
      </p:graphicFrame>
    </p:spTree>
    <p:extLst>
      <p:ext uri="{BB962C8B-B14F-4D97-AF65-F5344CB8AC3E}">
        <p14:creationId xmlns:p14="http://schemas.microsoft.com/office/powerpoint/2010/main" val="425795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3318223"/>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711800"/>
            <a:ext cx="6682153" cy="2554545"/>
          </a:xfrm>
          <a:prstGeom prst="rect">
            <a:avLst/>
          </a:prstGeom>
        </p:spPr>
        <p:txBody>
          <a:bodyPr wrap="square">
            <a:spAutoFit/>
          </a:bodyPr>
          <a:lstStyle/>
          <a:p>
            <a:pPr marL="285750" indent="-285750">
              <a:buFont typeface="Arial" panose="020B0604020202020204" pitchFamily="34" charset="0"/>
              <a:buChar char="•"/>
            </a:pPr>
            <a:r>
              <a:rPr lang="pt-BR" sz="2000" b="1" dirty="0"/>
              <a:t>Padronizar o objeto de contratação dos termos de referência nos processos de compras públicas municipais por meio do GMS – Sistema de Gestão de Materiais e Serviços do Paraná.</a:t>
            </a:r>
          </a:p>
          <a:p>
            <a:pPr lvl="2"/>
            <a:r>
              <a:rPr lang="pt-BR" sz="2000" b="1" u="sng" dirty="0">
                <a:solidFill>
                  <a:srgbClr val="0070C0"/>
                </a:solidFill>
              </a:rPr>
              <a:t>Entrega:</a:t>
            </a:r>
            <a:r>
              <a:rPr lang="pt-BR" sz="2000" b="1" dirty="0">
                <a:solidFill>
                  <a:srgbClr val="0070C0"/>
                </a:solidFill>
              </a:rPr>
              <a:t> Disponibilizar 1 Sistema com a especificação dos objetos de contratação das compras municipais (sistema GMS) Prever a divulgação – Prazo: dez / 2019 – Resp.: </a:t>
            </a:r>
            <a:r>
              <a:rPr lang="pt-BR" sz="2000" b="1" dirty="0" err="1">
                <a:solidFill>
                  <a:srgbClr val="0070C0"/>
                </a:solidFill>
              </a:rPr>
              <a:t>Cleverson</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747545" y="3262651"/>
            <a:ext cx="5110455" cy="2246769"/>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b="1" dirty="0"/>
              <a:t>Disponibilização do Sistema GMS – Sistema de Gestão de Materiais e Serviços, para os Municípios (5.200 objetos descritos, padronizados e catalogados).</a:t>
            </a:r>
          </a:p>
          <a:p>
            <a:pPr marL="342900" indent="-342900">
              <a:buFont typeface="Arial" panose="020B0604020202020204" pitchFamily="34" charset="0"/>
              <a:buChar char="•"/>
            </a:pPr>
            <a:r>
              <a:rPr lang="pt-BR" sz="2000" b="1" dirty="0">
                <a:solidFill>
                  <a:srgbClr val="00B050"/>
                </a:solidFill>
              </a:rPr>
              <a:t>CONCLUÍDO</a:t>
            </a:r>
          </a:p>
          <a:p>
            <a:pPr marL="342900" indent="-342900">
              <a:buFont typeface="Arial" panose="020B0604020202020204" pitchFamily="34" charset="0"/>
              <a:buChar char="•"/>
            </a:pPr>
            <a:endParaRPr lang="pt-BR" sz="2000" dirty="0"/>
          </a:p>
        </p:txBody>
      </p:sp>
      <p:sp>
        <p:nvSpPr>
          <p:cNvPr id="4" name="Retângulo 3">
            <a:extLst>
              <a:ext uri="{FF2B5EF4-FFF2-40B4-BE49-F238E27FC236}">
                <a16:creationId xmlns:a16="http://schemas.microsoft.com/office/drawing/2014/main" id="{D7111ED6-3A16-419A-9148-E8E0162214CB}"/>
              </a:ext>
            </a:extLst>
          </p:cNvPr>
          <p:cNvSpPr/>
          <p:nvPr/>
        </p:nvSpPr>
        <p:spPr>
          <a:xfrm>
            <a:off x="290386" y="4518061"/>
            <a:ext cx="1747545" cy="523220"/>
          </a:xfrm>
          <a:prstGeom prst="rect">
            <a:avLst/>
          </a:prstGeom>
        </p:spPr>
        <p:txBody>
          <a:bodyPr wrap="square">
            <a:spAutoFit/>
          </a:bodyPr>
          <a:lstStyle/>
          <a:p>
            <a:r>
              <a:rPr lang="pt-BR"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https://compras.menorpreco.pr.gov.br/</a:t>
            </a:r>
            <a:endParaRPr lang="pt-BR" dirty="0"/>
          </a:p>
        </p:txBody>
      </p:sp>
    </p:spTree>
    <p:extLst>
      <p:ext uri="{BB962C8B-B14F-4D97-AF65-F5344CB8AC3E}">
        <p14:creationId xmlns:p14="http://schemas.microsoft.com/office/powerpoint/2010/main" val="418596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2446021"/>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711800"/>
            <a:ext cx="6682153" cy="1631216"/>
          </a:xfrm>
          <a:prstGeom prst="rect">
            <a:avLst/>
          </a:prstGeom>
        </p:spPr>
        <p:txBody>
          <a:bodyPr wrap="square">
            <a:spAutoFit/>
          </a:bodyPr>
          <a:lstStyle/>
          <a:p>
            <a:pPr marL="285750" indent="-285750">
              <a:buFont typeface="Arial" panose="020B0604020202020204" pitchFamily="34" charset="0"/>
              <a:buChar char="•"/>
            </a:pPr>
            <a:r>
              <a:rPr lang="pt-BR" sz="2000" b="1" dirty="0"/>
              <a:t>Incentivar a utilização do site Compras Paraná, na divulgação das boas práticas em compras públicas.</a:t>
            </a:r>
          </a:p>
          <a:p>
            <a:pPr lvl="2"/>
            <a:r>
              <a:rPr lang="pt-BR" sz="2000" b="1" u="sng" dirty="0">
                <a:solidFill>
                  <a:srgbClr val="0070C0"/>
                </a:solidFill>
              </a:rPr>
              <a:t>Entrega:</a:t>
            </a:r>
            <a:r>
              <a:rPr lang="pt-BR" sz="2000" b="1" dirty="0">
                <a:solidFill>
                  <a:srgbClr val="0070C0"/>
                </a:solidFill>
              </a:rPr>
              <a:t> Ter 1 campanha de divulgação das boas práticas em compras públicas – Prazo: dez / 2019 – Resp.: </a:t>
            </a:r>
            <a:r>
              <a:rPr lang="pt-BR" sz="2000" b="1" dirty="0" err="1">
                <a:solidFill>
                  <a:srgbClr val="0070C0"/>
                </a:solidFill>
              </a:rPr>
              <a:t>Cleverson</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0712" y="2284939"/>
            <a:ext cx="5010254" cy="2862322"/>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b="1" dirty="0"/>
              <a:t>O site de Compras Paraná, integrado ao site da Administração, está preparado para receber a divulgação das boas práticas em compras públicas. Falta a campanha de divulgação;</a:t>
            </a:r>
          </a:p>
          <a:p>
            <a:pPr marL="342900" indent="-342900">
              <a:buFont typeface="Arial" panose="020B0604020202020204" pitchFamily="34" charset="0"/>
              <a:buChar char="•"/>
            </a:pPr>
            <a:r>
              <a:rPr lang="pt-BR" sz="2000" b="1" dirty="0"/>
              <a:t>Em andamento também a integração do site do Compras Paraná com os módulos de compras do site do SEBRAE Paraná.</a:t>
            </a:r>
          </a:p>
        </p:txBody>
      </p:sp>
      <p:sp>
        <p:nvSpPr>
          <p:cNvPr id="4" name="Retângulo 3">
            <a:extLst>
              <a:ext uri="{FF2B5EF4-FFF2-40B4-BE49-F238E27FC236}">
                <a16:creationId xmlns:a16="http://schemas.microsoft.com/office/drawing/2014/main" id="{E4DD79EE-164B-4B66-90C6-DBBD3A911355}"/>
              </a:ext>
            </a:extLst>
          </p:cNvPr>
          <p:cNvSpPr/>
          <p:nvPr/>
        </p:nvSpPr>
        <p:spPr>
          <a:xfrm>
            <a:off x="84406" y="3816366"/>
            <a:ext cx="1997869" cy="523220"/>
          </a:xfrm>
          <a:prstGeom prst="rect">
            <a:avLst/>
          </a:prstGeom>
        </p:spPr>
        <p:txBody>
          <a:bodyPr wrap="square">
            <a:spAutoFit/>
          </a:bodyPr>
          <a:lstStyle/>
          <a:p>
            <a:r>
              <a:rPr lang="pt-BR" sz="1400" b="1" dirty="0">
                <a:hlinkClick r:id="rId4"/>
              </a:rPr>
              <a:t>http://www.administracao.pr.gov.br/Compras</a:t>
            </a:r>
            <a:r>
              <a:rPr lang="pt-BR" sz="1400" b="1" dirty="0"/>
              <a:t>  </a:t>
            </a:r>
            <a:endParaRPr lang="pt-BR" dirty="0"/>
          </a:p>
        </p:txBody>
      </p:sp>
    </p:spTree>
    <p:extLst>
      <p:ext uri="{BB962C8B-B14F-4D97-AF65-F5344CB8AC3E}">
        <p14:creationId xmlns:p14="http://schemas.microsoft.com/office/powerpoint/2010/main" val="4037852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2762551"/>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711800"/>
            <a:ext cx="6682153" cy="1631216"/>
          </a:xfrm>
          <a:prstGeom prst="rect">
            <a:avLst/>
          </a:prstGeom>
        </p:spPr>
        <p:txBody>
          <a:bodyPr wrap="square">
            <a:spAutoFit/>
          </a:bodyPr>
          <a:lstStyle/>
          <a:p>
            <a:pPr marL="285750" indent="-285750">
              <a:buFont typeface="Arial" panose="020B0604020202020204" pitchFamily="34" charset="0"/>
              <a:buChar char="•"/>
            </a:pPr>
            <a:r>
              <a:rPr lang="pt-BR" sz="2000" b="1" dirty="0"/>
              <a:t>Elaborar Estudo Técnico do Planejamento de Compras Públicas do Estado do Paraná.</a:t>
            </a:r>
          </a:p>
          <a:p>
            <a:pPr lvl="2"/>
            <a:r>
              <a:rPr lang="pt-BR" sz="2000" b="1" u="sng" dirty="0">
                <a:solidFill>
                  <a:srgbClr val="0070C0"/>
                </a:solidFill>
              </a:rPr>
              <a:t>Entrega:</a:t>
            </a:r>
            <a:r>
              <a:rPr lang="pt-BR" sz="2000" b="1" dirty="0">
                <a:solidFill>
                  <a:srgbClr val="0070C0"/>
                </a:solidFill>
              </a:rPr>
              <a:t> Ter 1 Estudo Técnico do Planejamento de Compras Públicas – Prazo: dez / 2019 – Resp.: </a:t>
            </a:r>
            <a:r>
              <a:rPr lang="pt-BR" sz="2000" b="1" dirty="0" err="1">
                <a:solidFill>
                  <a:srgbClr val="0070C0"/>
                </a:solidFill>
              </a:rPr>
              <a:t>Cleverson</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7746" y="2706979"/>
            <a:ext cx="4842944" cy="1938992"/>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b="1" dirty="0"/>
              <a:t>O assunto tem sido discutido com </a:t>
            </a:r>
            <a:r>
              <a:rPr lang="pt-BR" sz="2000" b="1" dirty="0" err="1"/>
              <a:t>Cryslaine</a:t>
            </a:r>
            <a:r>
              <a:rPr lang="pt-BR" sz="2000" b="1" dirty="0"/>
              <a:t> (TCE) e Zanin (Sebrae) e o estudo técnico deve ser apresentado até dezembro.</a:t>
            </a:r>
          </a:p>
          <a:p>
            <a:endParaRPr lang="pt-BR" sz="2000" dirty="0"/>
          </a:p>
        </p:txBody>
      </p:sp>
    </p:spTree>
    <p:extLst>
      <p:ext uri="{BB962C8B-B14F-4D97-AF65-F5344CB8AC3E}">
        <p14:creationId xmlns:p14="http://schemas.microsoft.com/office/powerpoint/2010/main" val="1973633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Acesso a Mercados – GT Exportação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2896194"/>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711800"/>
            <a:ext cx="6682153" cy="1938992"/>
          </a:xfrm>
          <a:prstGeom prst="rect">
            <a:avLst/>
          </a:prstGeom>
        </p:spPr>
        <p:txBody>
          <a:bodyPr wrap="square">
            <a:spAutoFit/>
          </a:bodyPr>
          <a:lstStyle/>
          <a:p>
            <a:pPr marL="285750" indent="-285750">
              <a:buFont typeface="Arial" panose="020B0604020202020204" pitchFamily="34" charset="0"/>
              <a:buChar char="•"/>
            </a:pPr>
            <a:r>
              <a:rPr lang="pt-BR" sz="2000" b="1" dirty="0"/>
              <a:t>Apoiar e auxiliar tecnicamente na criação de uma Loja Virtual de Comércio de produtos das Micro e Pequenas Empresas Paranaenses e disponibilizado também em idioma inglês.</a:t>
            </a:r>
          </a:p>
          <a:p>
            <a:pPr lvl="2"/>
            <a:r>
              <a:rPr lang="pt-BR" sz="2000" b="1" u="sng" dirty="0">
                <a:solidFill>
                  <a:srgbClr val="0070C0"/>
                </a:solidFill>
              </a:rPr>
              <a:t>Entrega:</a:t>
            </a:r>
            <a:r>
              <a:rPr lang="pt-BR" sz="2000" b="1" dirty="0">
                <a:solidFill>
                  <a:srgbClr val="0070C0"/>
                </a:solidFill>
              </a:rPr>
              <a:t> Ter 1 Sistema </a:t>
            </a:r>
            <a:r>
              <a:rPr lang="pt-BR" sz="2000" b="1" dirty="0" err="1">
                <a:solidFill>
                  <a:srgbClr val="0070C0"/>
                </a:solidFill>
              </a:rPr>
              <a:t>MarketPlace</a:t>
            </a:r>
            <a:r>
              <a:rPr lang="pt-BR" sz="2000" b="1" dirty="0">
                <a:solidFill>
                  <a:srgbClr val="0070C0"/>
                </a:solidFill>
              </a:rPr>
              <a:t> com Lojas implantadas – Prazo: out / 2019 – Resp.: Michel</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7746" y="2840622"/>
            <a:ext cx="4842944" cy="707886"/>
          </a:xfrm>
          <a:prstGeom prst="rect">
            <a:avLst/>
          </a:prstGeom>
        </p:spPr>
        <p:txBody>
          <a:bodyPr wrap="square">
            <a:spAutoFit/>
          </a:bodyPr>
          <a:lstStyle/>
          <a:p>
            <a:r>
              <a:rPr lang="pt-BR" sz="2000" b="1" dirty="0"/>
              <a:t>ACOMPANHAMENTO</a:t>
            </a:r>
          </a:p>
          <a:p>
            <a:endParaRPr lang="pt-BR" sz="2000" dirty="0"/>
          </a:p>
        </p:txBody>
      </p:sp>
    </p:spTree>
    <p:extLst>
      <p:ext uri="{BB962C8B-B14F-4D97-AF65-F5344CB8AC3E}">
        <p14:creationId xmlns:p14="http://schemas.microsoft.com/office/powerpoint/2010/main" val="4011569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Acesso a Mercados – GT Exportação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39174" y="2579662"/>
            <a:ext cx="1337933" cy="894548"/>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578154"/>
            <a:ext cx="6682153" cy="1938992"/>
          </a:xfrm>
          <a:prstGeom prst="rect">
            <a:avLst/>
          </a:prstGeom>
        </p:spPr>
        <p:txBody>
          <a:bodyPr wrap="square">
            <a:spAutoFit/>
          </a:bodyPr>
          <a:lstStyle/>
          <a:p>
            <a:pPr marL="285750" indent="-285750">
              <a:buFont typeface="Arial" panose="020B0604020202020204" pitchFamily="34" charset="0"/>
              <a:buChar char="•"/>
            </a:pPr>
            <a:r>
              <a:rPr lang="pt-BR" sz="2000" b="1" dirty="0"/>
              <a:t>Repassar todo o processo de exportação de pequenos negócios, para levantar os gargalos e buscar soluções, através do GT Exportação, em andamento no Comitê Temático Acesso a Mercado.</a:t>
            </a:r>
          </a:p>
          <a:p>
            <a:pPr lvl="2"/>
            <a:r>
              <a:rPr lang="pt-BR" sz="2000" b="1" u="sng" dirty="0">
                <a:solidFill>
                  <a:srgbClr val="0070C0"/>
                </a:solidFill>
              </a:rPr>
              <a:t>Entrega:</a:t>
            </a:r>
            <a:r>
              <a:rPr lang="pt-BR" sz="2000" b="1" dirty="0">
                <a:solidFill>
                  <a:srgbClr val="0070C0"/>
                </a:solidFill>
              </a:rPr>
              <a:t> Ter 1 Processo de Exportação elaborado – Prazo: set / 2019 – Resp.: Klaus</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638886" y="2524089"/>
            <a:ext cx="5233181" cy="2862322"/>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b="1" dirty="0"/>
              <a:t>Fomentar a exportação dos pequenos negócios no Paraná; identificados os primeiros gargalos, ex.: falta de informações sobre como exportar, com base na pesquisas realizadas pela FIEP e FGV em 2018. </a:t>
            </a:r>
          </a:p>
          <a:p>
            <a:pPr marL="342900" indent="-342900">
              <a:buFont typeface="Arial" panose="020B0604020202020204" pitchFamily="34" charset="0"/>
              <a:buChar char="•"/>
            </a:pPr>
            <a:r>
              <a:rPr lang="pt-BR" sz="2000" b="1" dirty="0"/>
              <a:t>Criado links de consulta para pequenos negócios exportadores. </a:t>
            </a:r>
          </a:p>
          <a:p>
            <a:endParaRPr lang="pt-BR" sz="2000" dirty="0"/>
          </a:p>
        </p:txBody>
      </p:sp>
      <p:sp>
        <p:nvSpPr>
          <p:cNvPr id="4" name="Retângulo 3">
            <a:extLst>
              <a:ext uri="{FF2B5EF4-FFF2-40B4-BE49-F238E27FC236}">
                <a16:creationId xmlns:a16="http://schemas.microsoft.com/office/drawing/2014/main" id="{879C9AA6-0BA9-4744-9853-EEA132ADCCA6}"/>
              </a:ext>
            </a:extLst>
          </p:cNvPr>
          <p:cNvSpPr/>
          <p:nvPr/>
        </p:nvSpPr>
        <p:spPr>
          <a:xfrm>
            <a:off x="-480060" y="3697279"/>
            <a:ext cx="2329962" cy="1004186"/>
          </a:xfrm>
          <a:prstGeom prst="rect">
            <a:avLst/>
          </a:prstGeom>
        </p:spPr>
        <p:txBody>
          <a:bodyPr wrap="square">
            <a:spAutoFit/>
          </a:bodyPr>
          <a:lstStyle/>
          <a:p>
            <a:pPr marL="457200">
              <a:lnSpc>
                <a:spcPct val="107000"/>
              </a:lnSpc>
              <a:spcAft>
                <a:spcPts val="0"/>
              </a:spcAft>
            </a:pPr>
            <a:r>
              <a:rPr lang="pt-BR" sz="14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www.fopeme.pr.gov.br/arquivos/File/Central_de_apoio_segmento_internacional_links.pdf</a:t>
            </a:r>
            <a:r>
              <a:rPr lang="pt-BR" sz="1400" dirty="0">
                <a:latin typeface="Calibri" panose="020F0502020204030204" pitchFamily="34" charset="0"/>
                <a:ea typeface="Calibri" panose="020F0502020204030204" pitchFamily="34" charset="0"/>
                <a:cs typeface="Calibri" panose="020F0502020204030204" pitchFamily="34" charset="0"/>
              </a:rPr>
              <a:t>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071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Agenda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28AD21D9-5142-47BA-BA14-40344FDE71A6}"/>
              </a:ext>
            </a:extLst>
          </p:cNvPr>
          <p:cNvSpPr/>
          <p:nvPr/>
        </p:nvSpPr>
        <p:spPr>
          <a:xfrm>
            <a:off x="161777" y="1942726"/>
            <a:ext cx="6239021" cy="1815882"/>
          </a:xfrm>
          <a:prstGeom prst="rect">
            <a:avLst/>
          </a:prstGeom>
        </p:spPr>
        <p:txBody>
          <a:bodyPr wrap="square">
            <a:spAutoFit/>
          </a:bodyPr>
          <a:lstStyle/>
          <a:p>
            <a:pPr lvl="2" algn="ctr"/>
            <a:r>
              <a:rPr lang="pt-BR" sz="2800" b="1" dirty="0">
                <a:solidFill>
                  <a:srgbClr val="0070C0"/>
                </a:solidFill>
              </a:rPr>
              <a:t>Demandas da</a:t>
            </a:r>
          </a:p>
          <a:p>
            <a:pPr lvl="2" algn="ctr"/>
            <a:r>
              <a:rPr lang="pt-BR" sz="2800" b="1" dirty="0">
                <a:solidFill>
                  <a:srgbClr val="0070C0"/>
                </a:solidFill>
              </a:rPr>
              <a:t>Secretaria Técnica</a:t>
            </a:r>
          </a:p>
          <a:p>
            <a:pPr lvl="2" algn="ctr"/>
            <a:endParaRPr lang="pt-BR" sz="2800" b="1" dirty="0">
              <a:solidFill>
                <a:srgbClr val="0070C0"/>
              </a:solidFill>
            </a:endParaRPr>
          </a:p>
          <a:p>
            <a:pPr lvl="2" algn="ctr"/>
            <a:endParaRPr lang="pt-BR" sz="2800" b="1" dirty="0">
              <a:solidFill>
                <a:srgbClr val="0070C0"/>
              </a:solidFill>
            </a:endParaRPr>
          </a:p>
        </p:txBody>
      </p:sp>
    </p:spTree>
    <p:extLst>
      <p:ext uri="{BB962C8B-B14F-4D97-AF65-F5344CB8AC3E}">
        <p14:creationId xmlns:p14="http://schemas.microsoft.com/office/powerpoint/2010/main" val="309118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1594" y="98758"/>
            <a:ext cx="4656406" cy="4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Demandas da Secretaria Técnica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3184583"/>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711800"/>
            <a:ext cx="6682153" cy="2246769"/>
          </a:xfrm>
          <a:prstGeom prst="rect">
            <a:avLst/>
          </a:prstGeom>
        </p:spPr>
        <p:txBody>
          <a:bodyPr wrap="square">
            <a:spAutoFit/>
          </a:bodyPr>
          <a:lstStyle/>
          <a:p>
            <a:pPr marL="285750" indent="-285750">
              <a:buFont typeface="Arial" panose="020B0604020202020204" pitchFamily="34" charset="0"/>
              <a:buChar char="•"/>
            </a:pPr>
            <a:r>
              <a:rPr lang="pt-BR" sz="2000" b="1" dirty="0"/>
              <a:t>Criar uma política de desenvolvimento territorial para o Estado do Paraná, com o intuito de promover, sensibilizar e articular com a comunidade local, para a importância de organizar-se.</a:t>
            </a:r>
          </a:p>
          <a:p>
            <a:pPr lvl="2"/>
            <a:r>
              <a:rPr lang="pt-BR" sz="2000" b="1" u="sng" dirty="0">
                <a:solidFill>
                  <a:srgbClr val="0070C0"/>
                </a:solidFill>
              </a:rPr>
              <a:t>Entrega:</a:t>
            </a:r>
            <a:r>
              <a:rPr lang="pt-BR" sz="2000" b="1" dirty="0">
                <a:solidFill>
                  <a:srgbClr val="0070C0"/>
                </a:solidFill>
              </a:rPr>
              <a:t> Ter uma Política de Desenvolvimento Territorial elaborada – Prazo: </a:t>
            </a:r>
            <a:r>
              <a:rPr lang="pt-BR" sz="2000" b="1" dirty="0" err="1">
                <a:solidFill>
                  <a:srgbClr val="0070C0"/>
                </a:solidFill>
              </a:rPr>
              <a:t>nov</a:t>
            </a:r>
            <a:r>
              <a:rPr lang="pt-BR" sz="2000" b="1" dirty="0">
                <a:solidFill>
                  <a:srgbClr val="0070C0"/>
                </a:solidFill>
              </a:rPr>
              <a:t> / 2019 – Resp.: </a:t>
            </a:r>
            <a:r>
              <a:rPr lang="pt-BR" sz="2000" b="1" dirty="0" err="1">
                <a:solidFill>
                  <a:srgbClr val="0070C0"/>
                </a:solidFill>
              </a:rPr>
              <a:t>Zampieri</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7746" y="3129011"/>
            <a:ext cx="4842944" cy="707886"/>
          </a:xfrm>
          <a:prstGeom prst="rect">
            <a:avLst/>
          </a:prstGeom>
        </p:spPr>
        <p:txBody>
          <a:bodyPr wrap="square">
            <a:spAutoFit/>
          </a:bodyPr>
          <a:lstStyle/>
          <a:p>
            <a:r>
              <a:rPr lang="pt-BR" sz="2000" b="1" dirty="0"/>
              <a:t>ACOMPANHAMENTO</a:t>
            </a:r>
          </a:p>
          <a:p>
            <a:endParaRPr lang="pt-BR" sz="2000" dirty="0"/>
          </a:p>
        </p:txBody>
      </p:sp>
    </p:spTree>
    <p:extLst>
      <p:ext uri="{BB962C8B-B14F-4D97-AF65-F5344CB8AC3E}">
        <p14:creationId xmlns:p14="http://schemas.microsoft.com/office/powerpoint/2010/main" val="3099919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1594" y="98758"/>
            <a:ext cx="4656406" cy="4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Demandas da Secretaria Técnica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2607809"/>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711800"/>
            <a:ext cx="6682153" cy="1631216"/>
          </a:xfrm>
          <a:prstGeom prst="rect">
            <a:avLst/>
          </a:prstGeom>
        </p:spPr>
        <p:txBody>
          <a:bodyPr wrap="square">
            <a:spAutoFit/>
          </a:bodyPr>
          <a:lstStyle/>
          <a:p>
            <a:pPr marL="285750" indent="-285750">
              <a:buFont typeface="Arial" panose="020B0604020202020204" pitchFamily="34" charset="0"/>
              <a:buChar char="•"/>
            </a:pPr>
            <a:r>
              <a:rPr lang="pt-BR" sz="2000" b="1" dirty="0"/>
              <a:t>Acompanhar as Atualizações na Lei Complementar nº 163/2013, os pareceres jurídicos das Secretarias Envolvidas, PGE e Casa Civil.</a:t>
            </a:r>
          </a:p>
          <a:p>
            <a:pPr lvl="2"/>
            <a:r>
              <a:rPr lang="pt-BR" sz="2000" b="1" u="sng" dirty="0">
                <a:solidFill>
                  <a:srgbClr val="0070C0"/>
                </a:solidFill>
              </a:rPr>
              <a:t>Entrega:</a:t>
            </a:r>
            <a:r>
              <a:rPr lang="pt-BR" sz="2000" b="1" dirty="0">
                <a:solidFill>
                  <a:srgbClr val="0070C0"/>
                </a:solidFill>
              </a:rPr>
              <a:t> Ter a Lei Complementar 163/13 alterada – Prazo: </a:t>
            </a:r>
            <a:r>
              <a:rPr lang="pt-BR" sz="2000" b="1" dirty="0" err="1">
                <a:solidFill>
                  <a:srgbClr val="0070C0"/>
                </a:solidFill>
              </a:rPr>
              <a:t>nov</a:t>
            </a:r>
            <a:r>
              <a:rPr lang="pt-BR" sz="2000" b="1" dirty="0">
                <a:solidFill>
                  <a:srgbClr val="0070C0"/>
                </a:solidFill>
              </a:rPr>
              <a:t> / 2019</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7746" y="2552237"/>
            <a:ext cx="4842944" cy="1323439"/>
          </a:xfrm>
          <a:prstGeom prst="rect">
            <a:avLst/>
          </a:prstGeom>
        </p:spPr>
        <p:txBody>
          <a:bodyPr wrap="square">
            <a:spAutoFit/>
          </a:bodyPr>
          <a:lstStyle/>
          <a:p>
            <a:r>
              <a:rPr lang="pt-BR" sz="2000" b="1" dirty="0"/>
              <a:t>ACOMPANHAMENTO</a:t>
            </a:r>
          </a:p>
          <a:p>
            <a:r>
              <a:rPr lang="pt-BR" sz="2000" dirty="0"/>
              <a:t>Foi devolvida a SEPL pedindo esclarecimentos e reencaminhada em 13/11/2019 via Protocolo 16208977-3</a:t>
            </a:r>
          </a:p>
        </p:txBody>
      </p:sp>
    </p:spTree>
    <p:extLst>
      <p:ext uri="{BB962C8B-B14F-4D97-AF65-F5344CB8AC3E}">
        <p14:creationId xmlns:p14="http://schemas.microsoft.com/office/powerpoint/2010/main" val="3522684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5F211F8A-8952-4479-A204-649230DA8A70}"/>
              </a:ext>
            </a:extLst>
          </p:cNvPr>
          <p:cNvSpPr/>
          <p:nvPr/>
        </p:nvSpPr>
        <p:spPr>
          <a:xfrm>
            <a:off x="154744" y="711800"/>
            <a:ext cx="6611815" cy="3477875"/>
          </a:xfrm>
          <a:prstGeom prst="rect">
            <a:avLst/>
          </a:prstGeom>
        </p:spPr>
        <p:txBody>
          <a:bodyPr wrap="square">
            <a:spAutoFit/>
          </a:bodyPr>
          <a:lstStyle/>
          <a:p>
            <a:pPr marL="285750" indent="-285750">
              <a:buFont typeface="Arial" panose="020B0604020202020204" pitchFamily="34" charset="0"/>
              <a:buChar char="•"/>
            </a:pPr>
            <a:r>
              <a:rPr lang="pt-BR" sz="2000" b="1" dirty="0"/>
              <a:t>Realizar Alterações e Atualizações no Decreto nº 2474/2015 (Compras Públicas pelo Estado do Paraná), após a revisão final pelo prof. Luiz Zanin, para posterior encaminhamento à SEAP e PGE.</a:t>
            </a:r>
          </a:p>
          <a:p>
            <a:pPr lvl="2"/>
            <a:r>
              <a:rPr lang="pt-BR" sz="2000" b="1" u="sng" dirty="0">
                <a:solidFill>
                  <a:srgbClr val="0070C0"/>
                </a:solidFill>
              </a:rPr>
              <a:t>Entrega:</a:t>
            </a:r>
            <a:r>
              <a:rPr lang="pt-BR" sz="2000" b="1" dirty="0">
                <a:solidFill>
                  <a:srgbClr val="0070C0"/>
                </a:solidFill>
              </a:rPr>
              <a:t> Ter o Decreto 2474/15 alterado, regulamentando o capítulo de Acesso a Mercados da Lei Complementar 163/13 – Prazo: </a:t>
            </a:r>
            <a:r>
              <a:rPr lang="pt-BR" sz="2000" b="1" dirty="0" err="1">
                <a:solidFill>
                  <a:srgbClr val="0070C0"/>
                </a:solidFill>
              </a:rPr>
              <a:t>nov</a:t>
            </a:r>
            <a:r>
              <a:rPr lang="pt-BR" sz="2000" b="1" dirty="0">
                <a:solidFill>
                  <a:srgbClr val="0070C0"/>
                </a:solidFill>
              </a:rPr>
              <a:t> / 2019</a:t>
            </a:r>
          </a:p>
          <a:p>
            <a:pPr lvl="2"/>
            <a:endParaRPr lang="pt-BR" sz="2000" b="1" dirty="0">
              <a:solidFill>
                <a:srgbClr val="0070C0"/>
              </a:solidFill>
            </a:endParaRPr>
          </a:p>
          <a:p>
            <a:pPr lvl="2"/>
            <a:endParaRPr lang="pt-BR" sz="2000" b="1" dirty="0">
              <a:solidFill>
                <a:srgbClr val="0070C0"/>
              </a:solidFill>
            </a:endParaRPr>
          </a:p>
          <a:p>
            <a:endParaRPr lang="pt-BR" sz="2000" b="1" dirty="0">
              <a:solidFill>
                <a:srgbClr val="0070C0"/>
              </a:solidFill>
            </a:endParaRPr>
          </a:p>
          <a:p>
            <a:endParaRPr lang="pt-BR" sz="2000" b="1" dirty="0"/>
          </a:p>
        </p:txBody>
      </p:sp>
      <p:sp>
        <p:nvSpPr>
          <p:cNvPr id="9" name="Rectangle 7">
            <a:extLst>
              <a:ext uri="{FF2B5EF4-FFF2-40B4-BE49-F238E27FC236}">
                <a16:creationId xmlns:a16="http://schemas.microsoft.com/office/drawing/2014/main" id="{A67639AC-DEDE-4E54-8A62-820E42DF226A}"/>
              </a:ext>
            </a:extLst>
          </p:cNvPr>
          <p:cNvSpPr>
            <a:spLocks noChangeArrowheads="1"/>
          </p:cNvSpPr>
          <p:nvPr/>
        </p:nvSpPr>
        <p:spPr bwMode="auto">
          <a:xfrm>
            <a:off x="2201594" y="98758"/>
            <a:ext cx="4656406" cy="4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Demandas da Secretaria Técnica</a:t>
            </a:r>
          </a:p>
        </p:txBody>
      </p:sp>
      <p:pic>
        <p:nvPicPr>
          <p:cNvPr id="11" name="Imagem 10">
            <a:extLst>
              <a:ext uri="{FF2B5EF4-FFF2-40B4-BE49-F238E27FC236}">
                <a16:creationId xmlns:a16="http://schemas.microsoft.com/office/drawing/2014/main" id="{5CDCABC5-1197-4D66-96A7-C63C8E44539B}"/>
              </a:ext>
            </a:extLst>
          </p:cNvPr>
          <p:cNvPicPr>
            <a:picLocks noChangeAspect="1"/>
          </p:cNvPicPr>
          <p:nvPr/>
        </p:nvPicPr>
        <p:blipFill>
          <a:blip r:embed="rId3"/>
          <a:stretch>
            <a:fillRect/>
          </a:stretch>
        </p:blipFill>
        <p:spPr>
          <a:xfrm>
            <a:off x="167310" y="3276039"/>
            <a:ext cx="1525465" cy="1019933"/>
          </a:xfrm>
          <a:prstGeom prst="rect">
            <a:avLst/>
          </a:prstGeom>
        </p:spPr>
      </p:pic>
      <p:sp>
        <p:nvSpPr>
          <p:cNvPr id="12" name="Retângulo 11">
            <a:extLst>
              <a:ext uri="{FF2B5EF4-FFF2-40B4-BE49-F238E27FC236}">
                <a16:creationId xmlns:a16="http://schemas.microsoft.com/office/drawing/2014/main" id="{85266C2F-7C90-41B5-AE56-EA1304623F6F}"/>
              </a:ext>
            </a:extLst>
          </p:cNvPr>
          <p:cNvSpPr/>
          <p:nvPr/>
        </p:nvSpPr>
        <p:spPr>
          <a:xfrm>
            <a:off x="1847745" y="3220467"/>
            <a:ext cx="4931379" cy="1323439"/>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dirty="0"/>
              <a:t>Deveremos aguardar a aprovação da alteração da LC nº 163/2013; Esta demanda será trabalhada em 2020.</a:t>
            </a:r>
          </a:p>
        </p:txBody>
      </p:sp>
    </p:spTree>
    <p:extLst>
      <p:ext uri="{BB962C8B-B14F-4D97-AF65-F5344CB8AC3E}">
        <p14:creationId xmlns:p14="http://schemas.microsoft.com/office/powerpoint/2010/main" val="3794370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5F211F8A-8952-4479-A204-649230DA8A70}"/>
              </a:ext>
            </a:extLst>
          </p:cNvPr>
          <p:cNvSpPr/>
          <p:nvPr/>
        </p:nvSpPr>
        <p:spPr>
          <a:xfrm>
            <a:off x="154744" y="711800"/>
            <a:ext cx="6611815" cy="2246769"/>
          </a:xfrm>
          <a:prstGeom prst="rect">
            <a:avLst/>
          </a:prstGeom>
        </p:spPr>
        <p:txBody>
          <a:bodyPr wrap="square">
            <a:spAutoFit/>
          </a:bodyPr>
          <a:lstStyle/>
          <a:p>
            <a:pPr marL="285750" indent="-285750">
              <a:buFont typeface="Arial" panose="020B0604020202020204" pitchFamily="34" charset="0"/>
              <a:buChar char="•"/>
            </a:pPr>
            <a:r>
              <a:rPr lang="pt-BR" sz="2000" b="1" dirty="0"/>
              <a:t>Revisar e publicar no Diário Oficial do Estado, o novo Regimento Interno do Fopeme.</a:t>
            </a:r>
          </a:p>
          <a:p>
            <a:pPr lvl="2"/>
            <a:r>
              <a:rPr lang="pt-BR" sz="2000" b="1" u="sng" dirty="0">
                <a:solidFill>
                  <a:srgbClr val="0070C0"/>
                </a:solidFill>
              </a:rPr>
              <a:t>Entrega:</a:t>
            </a:r>
            <a:r>
              <a:rPr lang="pt-BR" sz="2000" b="1" dirty="0">
                <a:solidFill>
                  <a:srgbClr val="0070C0"/>
                </a:solidFill>
              </a:rPr>
              <a:t> Ter Regimento do FOPEME revisado e publicado – Prazo: out / 2019</a:t>
            </a:r>
          </a:p>
          <a:p>
            <a:pPr lvl="2"/>
            <a:endParaRPr lang="pt-BR" sz="2000" b="1" dirty="0">
              <a:solidFill>
                <a:srgbClr val="0070C0"/>
              </a:solidFill>
            </a:endParaRPr>
          </a:p>
          <a:p>
            <a:endParaRPr lang="pt-BR" sz="2000" b="1" dirty="0">
              <a:solidFill>
                <a:srgbClr val="0070C0"/>
              </a:solidFill>
            </a:endParaRPr>
          </a:p>
          <a:p>
            <a:endParaRPr lang="pt-BR" sz="2000" b="1" dirty="0"/>
          </a:p>
        </p:txBody>
      </p:sp>
      <p:sp>
        <p:nvSpPr>
          <p:cNvPr id="9" name="Rectangle 7">
            <a:extLst>
              <a:ext uri="{FF2B5EF4-FFF2-40B4-BE49-F238E27FC236}">
                <a16:creationId xmlns:a16="http://schemas.microsoft.com/office/drawing/2014/main" id="{A67639AC-DEDE-4E54-8A62-820E42DF226A}"/>
              </a:ext>
            </a:extLst>
          </p:cNvPr>
          <p:cNvSpPr>
            <a:spLocks noChangeArrowheads="1"/>
          </p:cNvSpPr>
          <p:nvPr/>
        </p:nvSpPr>
        <p:spPr bwMode="auto">
          <a:xfrm>
            <a:off x="2201594" y="98758"/>
            <a:ext cx="4656406" cy="4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Demandas da Secretaria Técnica</a:t>
            </a:r>
          </a:p>
        </p:txBody>
      </p:sp>
      <p:pic>
        <p:nvPicPr>
          <p:cNvPr id="11" name="Imagem 10">
            <a:extLst>
              <a:ext uri="{FF2B5EF4-FFF2-40B4-BE49-F238E27FC236}">
                <a16:creationId xmlns:a16="http://schemas.microsoft.com/office/drawing/2014/main" id="{0D0AF1FC-8D30-484B-9CAF-AE9DC4310CF0}"/>
              </a:ext>
            </a:extLst>
          </p:cNvPr>
          <p:cNvPicPr>
            <a:picLocks noChangeAspect="1"/>
          </p:cNvPicPr>
          <p:nvPr/>
        </p:nvPicPr>
        <p:blipFill>
          <a:blip r:embed="rId3"/>
          <a:stretch>
            <a:fillRect/>
          </a:stretch>
        </p:blipFill>
        <p:spPr>
          <a:xfrm>
            <a:off x="167310" y="2417899"/>
            <a:ext cx="1525465" cy="1019933"/>
          </a:xfrm>
          <a:prstGeom prst="rect">
            <a:avLst/>
          </a:prstGeom>
        </p:spPr>
      </p:pic>
      <p:sp>
        <p:nvSpPr>
          <p:cNvPr id="12" name="Retângulo 11">
            <a:extLst>
              <a:ext uri="{FF2B5EF4-FFF2-40B4-BE49-F238E27FC236}">
                <a16:creationId xmlns:a16="http://schemas.microsoft.com/office/drawing/2014/main" id="{23F4D9E8-890D-45E5-9113-CDB975AFDDCA}"/>
              </a:ext>
            </a:extLst>
          </p:cNvPr>
          <p:cNvSpPr/>
          <p:nvPr/>
        </p:nvSpPr>
        <p:spPr>
          <a:xfrm>
            <a:off x="1847745" y="2362327"/>
            <a:ext cx="4931379" cy="1323439"/>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dirty="0"/>
              <a:t>Regimento aprovado e tramitando via Protocolo para publicação no Diário Oficial do Estado.</a:t>
            </a:r>
          </a:p>
        </p:txBody>
      </p:sp>
    </p:spTree>
    <p:extLst>
      <p:ext uri="{BB962C8B-B14F-4D97-AF65-F5344CB8AC3E}">
        <p14:creationId xmlns:p14="http://schemas.microsoft.com/office/powerpoint/2010/main" val="169179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42900" y="1500838"/>
            <a:ext cx="6172200" cy="3064119"/>
          </a:xfrm>
        </p:spPr>
        <p:txBody>
          <a:bodyPr>
            <a:noAutofit/>
          </a:bodyPr>
          <a:lstStyle/>
          <a:p>
            <a:pPr algn="ctr" eaLnBrk="0">
              <a:lnSpc>
                <a:spcPct val="100000"/>
              </a:lnSpc>
              <a:spcBef>
                <a:spcPts val="306"/>
              </a:spcBef>
              <a:spcAft>
                <a:spcPts val="657"/>
              </a:spcAft>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r>
              <a:rPr lang="en-US" sz="2700" b="1" dirty="0">
                <a:solidFill>
                  <a:srgbClr val="002060"/>
                </a:solidFill>
                <a:latin typeface="Calibri" panose="020F0502020204030204" pitchFamily="34" charset="0"/>
                <a:cs typeface="Arial" panose="020B0604020202020204" pitchFamily="34" charset="0"/>
              </a:rPr>
              <a:t>22ª REUNIÃO PLENÁRIA</a:t>
            </a:r>
            <a:endParaRPr lang="pt-BR" sz="2700" b="1" dirty="0">
              <a:solidFill>
                <a:srgbClr val="002060"/>
              </a:solidFill>
              <a:latin typeface="Calibri" panose="020F0502020204030204" pitchFamily="34" charset="0"/>
              <a:cs typeface="Arial" panose="020B0604020202020204" pitchFamily="34" charset="0"/>
            </a:endParaRPr>
          </a:p>
          <a:p>
            <a:pPr algn="ctr" eaLnBrk="0">
              <a:lnSpc>
                <a:spcPct val="75000"/>
              </a:lnSpc>
              <a:spcBef>
                <a:spcPts val="306"/>
              </a:spcBef>
              <a:spcAft>
                <a:spcPts val="657"/>
              </a:spcAft>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lgn="ctr" eaLnBrk="0">
              <a:lnSpc>
                <a:spcPct val="75000"/>
              </a:lnSpc>
              <a:spcBef>
                <a:spcPts val="306"/>
              </a:spcBef>
              <a:spcAft>
                <a:spcPts val="657"/>
              </a:spcAft>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r>
              <a:rPr lang="pt-BR" sz="2700" b="1" dirty="0">
                <a:solidFill>
                  <a:srgbClr val="002060"/>
                </a:solidFill>
                <a:latin typeface="Calibri" panose="020F0502020204030204" pitchFamily="34" charset="0"/>
                <a:cs typeface="Arial" panose="020B0604020202020204" pitchFamily="34" charset="0"/>
              </a:rPr>
              <a:t>19/11/2019</a:t>
            </a:r>
          </a:p>
          <a:p>
            <a:pPr algn="ctr" eaLnBrk="0">
              <a:lnSpc>
                <a:spcPct val="75000"/>
              </a:lnSpc>
              <a:spcBef>
                <a:spcPts val="306"/>
              </a:spcBef>
              <a:spcAft>
                <a:spcPts val="657"/>
              </a:spcAft>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lgn="ctr" eaLnBrk="0">
              <a:lnSpc>
                <a:spcPct val="75000"/>
              </a:lnSpc>
              <a:spcBef>
                <a:spcPts val="306"/>
              </a:spcBef>
              <a:spcAft>
                <a:spcPts val="657"/>
              </a:spcAft>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r>
              <a:rPr lang="pt-BR" sz="2700" b="1" dirty="0">
                <a:solidFill>
                  <a:srgbClr val="002060"/>
                </a:solidFill>
                <a:latin typeface="Calibri" panose="020F0502020204030204" pitchFamily="34" charset="0"/>
                <a:cs typeface="Arial" panose="020B0604020202020204" pitchFamily="34" charset="0"/>
              </a:rPr>
              <a:t>CURITIBA – PR</a:t>
            </a:r>
          </a:p>
          <a:p>
            <a:pPr algn="ctr" eaLnBrk="0">
              <a:lnSpc>
                <a:spcPct val="75000"/>
              </a:lnSpc>
              <a:spcBef>
                <a:spcPts val="306"/>
              </a:spcBef>
              <a:spcAft>
                <a:spcPts val="657"/>
              </a:spcAft>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lgn="ctr">
              <a:lnSpc>
                <a:spcPct val="75000"/>
              </a:lnSpc>
              <a:spcBef>
                <a:spcPts val="230"/>
              </a:spcBef>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lgn="ctr">
              <a:lnSpc>
                <a:spcPct val="75000"/>
              </a:lnSpc>
              <a:spcBef>
                <a:spcPts val="230"/>
              </a:spcBef>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lgn="ctr">
              <a:lnSpc>
                <a:spcPct val="75000"/>
              </a:lnSpc>
              <a:spcBef>
                <a:spcPts val="230"/>
              </a:spcBef>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lgn="ctr">
              <a:lnSpc>
                <a:spcPct val="75000"/>
              </a:lnSpc>
              <a:spcBef>
                <a:spcPts val="230"/>
              </a:spcBef>
              <a:buNone/>
              <a:tabLst>
                <a:tab pos="0" algn="l"/>
                <a:tab pos="228423" algn="l"/>
                <a:tab pos="457657" algn="l"/>
                <a:tab pos="686890" algn="l"/>
                <a:tab pos="916124" algn="l"/>
                <a:tab pos="1145357" algn="l"/>
                <a:tab pos="1374591" algn="l"/>
                <a:tab pos="1603824" algn="l"/>
                <a:tab pos="1833058" algn="l"/>
                <a:tab pos="2062290" algn="l"/>
                <a:tab pos="2291524" algn="l"/>
                <a:tab pos="2520757" algn="l"/>
                <a:tab pos="2749991" algn="l"/>
                <a:tab pos="2979224" algn="l"/>
                <a:tab pos="3208458" algn="l"/>
                <a:tab pos="3437691" algn="l"/>
                <a:tab pos="3666925" algn="l"/>
                <a:tab pos="3896157" algn="l"/>
                <a:tab pos="4125391" algn="l"/>
                <a:tab pos="4354624" algn="l"/>
                <a:tab pos="4583858" algn="l"/>
              </a:tabLst>
            </a:pPr>
            <a:endParaRPr lang="pt-BR" sz="2700" b="1" dirty="0">
              <a:solidFill>
                <a:srgbClr val="002060"/>
              </a:solidFill>
              <a:latin typeface="Calibri" panose="020F0502020204030204" pitchFamily="34" charset="0"/>
              <a:cs typeface="Arial" panose="020B0604020202020204" pitchFamily="34" charset="0"/>
            </a:endParaRPr>
          </a:p>
          <a:p>
            <a:pPr>
              <a:buNone/>
            </a:pPr>
            <a:endParaRPr lang="pt-BR" sz="2250" dirty="0">
              <a:solidFill>
                <a:srgbClr val="002060"/>
              </a:solidFill>
              <a:latin typeface="Calibri" panose="020F0502020204030204" pitchFamily="34" charset="0"/>
            </a:endParaRPr>
          </a:p>
        </p:txBody>
      </p:sp>
      <p:pic>
        <p:nvPicPr>
          <p:cNvPr id="4" name="Picture 2">
            <a:extLst>
              <a:ext uri="{FF2B5EF4-FFF2-40B4-BE49-F238E27FC236}">
                <a16:creationId xmlns:a16="http://schemas.microsoft.com/office/drawing/2014/main" id="{4BE8D0F5-135F-42DC-8ACD-3AC35297FF1C}"/>
              </a:ext>
            </a:extLst>
          </p:cNvPr>
          <p:cNvPicPr>
            <a:picLocks noChangeAspect="1"/>
          </p:cNvPicPr>
          <p:nvPr/>
        </p:nvPicPr>
        <p:blipFill>
          <a:blip r:embed="rId2" cstate="print"/>
          <a:stretch>
            <a:fillRect/>
          </a:stretch>
        </p:blipFill>
        <p:spPr>
          <a:xfrm>
            <a:off x="148135" y="345348"/>
            <a:ext cx="4293478" cy="723621"/>
          </a:xfrm>
          <a:prstGeom prst="rect">
            <a:avLst/>
          </a:prstGeom>
        </p:spPr>
      </p:pic>
      <p:sp>
        <p:nvSpPr>
          <p:cNvPr id="6" name="Retângulo 5">
            <a:extLst>
              <a:ext uri="{FF2B5EF4-FFF2-40B4-BE49-F238E27FC236}">
                <a16:creationId xmlns:a16="http://schemas.microsoft.com/office/drawing/2014/main" id="{72D9AB45-263C-4377-8E43-D04863CD002E}"/>
              </a:ext>
            </a:extLst>
          </p:cNvPr>
          <p:cNvSpPr>
            <a:spLocks noChangeAspect="1"/>
          </p:cNvSpPr>
          <p:nvPr/>
        </p:nvSpPr>
        <p:spPr>
          <a:xfrm rot="20622771">
            <a:off x="3663460" y="511062"/>
            <a:ext cx="2483684" cy="294312"/>
          </a:xfrm>
          <a:prstGeom prst="rect">
            <a:avLst/>
          </a:prstGeom>
          <a:noFill/>
        </p:spPr>
        <p:txBody>
          <a:bodyPr wrap="square" lIns="51435" tIns="25718" rIns="51435" bIns="25718">
            <a:spAutoFit/>
          </a:bodyPr>
          <a:lstStyle/>
          <a:p>
            <a:pPr algn="ctr"/>
            <a:r>
              <a:rPr lang="pt-BR" sz="1575" b="1"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spTree>
    <p:extLst>
      <p:ext uri="{BB962C8B-B14F-4D97-AF65-F5344CB8AC3E}">
        <p14:creationId xmlns:p14="http://schemas.microsoft.com/office/powerpoint/2010/main" val="3487374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8FAD78CD-0504-4B9B-8162-E6D5E2AB9D9F}"/>
              </a:ext>
            </a:extLst>
          </p:cNvPr>
          <p:cNvSpPr/>
          <p:nvPr/>
        </p:nvSpPr>
        <p:spPr>
          <a:xfrm>
            <a:off x="0" y="775106"/>
            <a:ext cx="6858000" cy="2246769"/>
          </a:xfrm>
          <a:prstGeom prst="rect">
            <a:avLst/>
          </a:prstGeom>
        </p:spPr>
        <p:txBody>
          <a:bodyPr wrap="square">
            <a:spAutoFit/>
          </a:bodyPr>
          <a:lstStyle/>
          <a:p>
            <a:pPr marL="285750" indent="-285750">
              <a:buFont typeface="Arial" panose="020B0604020202020204" pitchFamily="34" charset="0"/>
              <a:buChar char="•"/>
            </a:pPr>
            <a:r>
              <a:rPr lang="pt-BR" sz="2000" b="1" dirty="0"/>
              <a:t>Elaborar material de orientação sobre o FOPEME e o Portal Paranaense das </a:t>
            </a:r>
            <a:r>
              <a:rPr lang="pt-BR" sz="2000" b="1" dirty="0" err="1"/>
              <a:t>MPE's</a:t>
            </a:r>
            <a:r>
              <a:rPr lang="pt-BR" sz="2000" b="1" dirty="0"/>
              <a:t>.</a:t>
            </a:r>
          </a:p>
          <a:p>
            <a:pPr lvl="2"/>
            <a:r>
              <a:rPr lang="pt-BR" sz="2000" b="1" u="sng" dirty="0">
                <a:solidFill>
                  <a:srgbClr val="0070C0"/>
                </a:solidFill>
              </a:rPr>
              <a:t>Entrega:</a:t>
            </a:r>
            <a:r>
              <a:rPr lang="pt-BR" sz="2000" b="1" dirty="0">
                <a:solidFill>
                  <a:srgbClr val="0070C0"/>
                </a:solidFill>
              </a:rPr>
              <a:t> Ter 1 material orientativo sobre o FOPEME e o Portal Paranaense – Prazo: out / 2019</a:t>
            </a:r>
          </a:p>
          <a:p>
            <a:pPr lvl="2"/>
            <a:endParaRPr lang="pt-BR" sz="2000" b="1" dirty="0">
              <a:solidFill>
                <a:srgbClr val="0070C0"/>
              </a:solidFill>
            </a:endParaRPr>
          </a:p>
          <a:p>
            <a:pPr lvl="2"/>
            <a:endParaRPr lang="pt-BR" sz="2000" b="1" dirty="0">
              <a:solidFill>
                <a:srgbClr val="0070C0"/>
              </a:solidFill>
            </a:endParaRPr>
          </a:p>
          <a:p>
            <a:endParaRPr lang="pt-BR" sz="2000" b="1" dirty="0"/>
          </a:p>
        </p:txBody>
      </p:sp>
      <p:sp>
        <p:nvSpPr>
          <p:cNvPr id="9" name="Rectangle 7">
            <a:extLst>
              <a:ext uri="{FF2B5EF4-FFF2-40B4-BE49-F238E27FC236}">
                <a16:creationId xmlns:a16="http://schemas.microsoft.com/office/drawing/2014/main" id="{79577CB6-AE74-47D3-B6BC-0EA678512705}"/>
              </a:ext>
            </a:extLst>
          </p:cNvPr>
          <p:cNvSpPr>
            <a:spLocks noChangeArrowheads="1"/>
          </p:cNvSpPr>
          <p:nvPr/>
        </p:nvSpPr>
        <p:spPr bwMode="auto">
          <a:xfrm>
            <a:off x="2201594" y="98758"/>
            <a:ext cx="4656406" cy="4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Demandas da Secretaria Técnica</a:t>
            </a:r>
          </a:p>
        </p:txBody>
      </p:sp>
      <p:pic>
        <p:nvPicPr>
          <p:cNvPr id="11" name="Imagem 10">
            <a:extLst>
              <a:ext uri="{FF2B5EF4-FFF2-40B4-BE49-F238E27FC236}">
                <a16:creationId xmlns:a16="http://schemas.microsoft.com/office/drawing/2014/main" id="{5DFBBA00-15CA-41A1-A2C9-A136F72B577C}"/>
              </a:ext>
            </a:extLst>
          </p:cNvPr>
          <p:cNvPicPr>
            <a:picLocks noChangeAspect="1"/>
          </p:cNvPicPr>
          <p:nvPr/>
        </p:nvPicPr>
        <p:blipFill>
          <a:blip r:embed="rId3"/>
          <a:stretch>
            <a:fillRect/>
          </a:stretch>
        </p:blipFill>
        <p:spPr>
          <a:xfrm>
            <a:off x="167310" y="2417899"/>
            <a:ext cx="1525465" cy="1019933"/>
          </a:xfrm>
          <a:prstGeom prst="rect">
            <a:avLst/>
          </a:prstGeom>
        </p:spPr>
      </p:pic>
      <p:sp>
        <p:nvSpPr>
          <p:cNvPr id="12" name="Retângulo 11">
            <a:extLst>
              <a:ext uri="{FF2B5EF4-FFF2-40B4-BE49-F238E27FC236}">
                <a16:creationId xmlns:a16="http://schemas.microsoft.com/office/drawing/2014/main" id="{6F330BD9-63DC-4BA6-9451-9DF9F5840637}"/>
              </a:ext>
            </a:extLst>
          </p:cNvPr>
          <p:cNvSpPr/>
          <p:nvPr/>
        </p:nvSpPr>
        <p:spPr>
          <a:xfrm>
            <a:off x="1847745" y="2362327"/>
            <a:ext cx="4931379" cy="1631216"/>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dirty="0"/>
              <a:t>Folder do FOPEME entregue;</a:t>
            </a:r>
          </a:p>
          <a:p>
            <a:pPr marL="342900" indent="-342900">
              <a:buFont typeface="Arial" panose="020B0604020202020204" pitchFamily="34" charset="0"/>
              <a:buChar char="•"/>
            </a:pPr>
            <a:r>
              <a:rPr lang="pt-BR" sz="2000" dirty="0"/>
              <a:t>Folder do Portal Paranaense da Micro e Pequena Empresa entregue.</a:t>
            </a:r>
            <a:endParaRPr lang="pt-BR" sz="2000" b="1" dirty="0"/>
          </a:p>
          <a:p>
            <a:pPr marL="342900" indent="-342900">
              <a:buFont typeface="Arial" panose="020B0604020202020204" pitchFamily="34" charset="0"/>
              <a:buChar char="•"/>
            </a:pPr>
            <a:r>
              <a:rPr lang="pt-BR" sz="2000" b="1" dirty="0">
                <a:solidFill>
                  <a:srgbClr val="00B050"/>
                </a:solidFill>
              </a:rPr>
              <a:t>CONCLUÍDO</a:t>
            </a:r>
          </a:p>
        </p:txBody>
      </p:sp>
    </p:spTree>
    <p:extLst>
      <p:ext uri="{BB962C8B-B14F-4D97-AF65-F5344CB8AC3E}">
        <p14:creationId xmlns:p14="http://schemas.microsoft.com/office/powerpoint/2010/main" val="399938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8FAD78CD-0504-4B9B-8162-E6D5E2AB9D9F}"/>
              </a:ext>
            </a:extLst>
          </p:cNvPr>
          <p:cNvSpPr/>
          <p:nvPr/>
        </p:nvSpPr>
        <p:spPr>
          <a:xfrm>
            <a:off x="0" y="775106"/>
            <a:ext cx="6858000" cy="1938992"/>
          </a:xfrm>
          <a:prstGeom prst="rect">
            <a:avLst/>
          </a:prstGeom>
        </p:spPr>
        <p:txBody>
          <a:bodyPr wrap="square">
            <a:spAutoFit/>
          </a:bodyPr>
          <a:lstStyle/>
          <a:p>
            <a:pPr marL="285750" indent="-285750">
              <a:buFont typeface="Arial" panose="020B0604020202020204" pitchFamily="34" charset="0"/>
              <a:buChar char="•"/>
            </a:pPr>
            <a:r>
              <a:rPr lang="pt-BR" sz="2000" b="1" dirty="0"/>
              <a:t>Renovar o acordo entre Tribunal de Contas, FOPEME e SEBRAE/PR.</a:t>
            </a:r>
          </a:p>
          <a:p>
            <a:pPr lvl="2"/>
            <a:r>
              <a:rPr lang="pt-BR" sz="2000" b="1" u="sng" dirty="0">
                <a:solidFill>
                  <a:srgbClr val="0070C0"/>
                </a:solidFill>
              </a:rPr>
              <a:t>Entrega:</a:t>
            </a:r>
            <a:r>
              <a:rPr lang="pt-BR" sz="2000" b="1" dirty="0">
                <a:solidFill>
                  <a:srgbClr val="0070C0"/>
                </a:solidFill>
              </a:rPr>
              <a:t> Ter 1 Acordo de Cooperação revisado e renovado – Prazo: out / 2019</a:t>
            </a:r>
          </a:p>
          <a:p>
            <a:pPr lvl="2"/>
            <a:endParaRPr lang="pt-BR" sz="2000" b="1" dirty="0">
              <a:solidFill>
                <a:srgbClr val="0070C0"/>
              </a:solidFill>
            </a:endParaRPr>
          </a:p>
          <a:p>
            <a:endParaRPr lang="pt-BR" sz="2000" b="1" dirty="0"/>
          </a:p>
        </p:txBody>
      </p:sp>
      <p:sp>
        <p:nvSpPr>
          <p:cNvPr id="9" name="Rectangle 7">
            <a:extLst>
              <a:ext uri="{FF2B5EF4-FFF2-40B4-BE49-F238E27FC236}">
                <a16:creationId xmlns:a16="http://schemas.microsoft.com/office/drawing/2014/main" id="{79577CB6-AE74-47D3-B6BC-0EA678512705}"/>
              </a:ext>
            </a:extLst>
          </p:cNvPr>
          <p:cNvSpPr>
            <a:spLocks noChangeArrowheads="1"/>
          </p:cNvSpPr>
          <p:nvPr/>
        </p:nvSpPr>
        <p:spPr bwMode="auto">
          <a:xfrm>
            <a:off x="2201594" y="98758"/>
            <a:ext cx="4656406" cy="4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Demandas da Secretaria Técnica</a:t>
            </a:r>
          </a:p>
        </p:txBody>
      </p:sp>
      <p:pic>
        <p:nvPicPr>
          <p:cNvPr id="11" name="Imagem 10">
            <a:extLst>
              <a:ext uri="{FF2B5EF4-FFF2-40B4-BE49-F238E27FC236}">
                <a16:creationId xmlns:a16="http://schemas.microsoft.com/office/drawing/2014/main" id="{2D48C549-8551-4861-A071-3505B16D4A94}"/>
              </a:ext>
            </a:extLst>
          </p:cNvPr>
          <p:cNvPicPr>
            <a:picLocks noChangeAspect="1"/>
          </p:cNvPicPr>
          <p:nvPr/>
        </p:nvPicPr>
        <p:blipFill>
          <a:blip r:embed="rId3"/>
          <a:stretch>
            <a:fillRect/>
          </a:stretch>
        </p:blipFill>
        <p:spPr>
          <a:xfrm>
            <a:off x="167310" y="2284253"/>
            <a:ext cx="1525465" cy="1019933"/>
          </a:xfrm>
          <a:prstGeom prst="rect">
            <a:avLst/>
          </a:prstGeom>
        </p:spPr>
      </p:pic>
      <p:sp>
        <p:nvSpPr>
          <p:cNvPr id="12" name="Retângulo 11">
            <a:extLst>
              <a:ext uri="{FF2B5EF4-FFF2-40B4-BE49-F238E27FC236}">
                <a16:creationId xmlns:a16="http://schemas.microsoft.com/office/drawing/2014/main" id="{E29EAD28-92C7-4EBC-9B27-60126255B510}"/>
              </a:ext>
            </a:extLst>
          </p:cNvPr>
          <p:cNvSpPr/>
          <p:nvPr/>
        </p:nvSpPr>
        <p:spPr>
          <a:xfrm>
            <a:off x="1847745" y="2228681"/>
            <a:ext cx="4931379" cy="2554545"/>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b="1" dirty="0"/>
              <a:t>Redação do acordo concluída;</a:t>
            </a:r>
          </a:p>
          <a:p>
            <a:pPr marL="342900" indent="-342900">
              <a:buFont typeface="Arial" panose="020B0604020202020204" pitchFamily="34" charset="0"/>
              <a:buChar char="•"/>
            </a:pPr>
            <a:r>
              <a:rPr lang="pt-BR" sz="2000" b="1" dirty="0"/>
              <a:t>Aguardando agenda para assinatura;</a:t>
            </a:r>
          </a:p>
          <a:p>
            <a:pPr marL="342900" indent="-342900">
              <a:buFont typeface="Arial" panose="020B0604020202020204" pitchFamily="34" charset="0"/>
              <a:buChar char="•"/>
            </a:pPr>
            <a:r>
              <a:rPr lang="pt-BR" sz="2000" b="1" dirty="0"/>
              <a:t>Acordo atual vigente.</a:t>
            </a:r>
          </a:p>
          <a:p>
            <a:pPr marL="342900" indent="-342900">
              <a:buFont typeface="Arial" panose="020B0604020202020204" pitchFamily="34" charset="0"/>
              <a:buChar char="•"/>
            </a:pPr>
            <a:r>
              <a:rPr lang="pt-BR" sz="2000" b="1" dirty="0"/>
              <a:t>Agendada reunião em 21/11/19 no TCE, para finalizar o Acordo de Cooperação e para elaboração do novo calendário de capacitações para 2020.</a:t>
            </a:r>
          </a:p>
        </p:txBody>
      </p:sp>
    </p:spTree>
    <p:extLst>
      <p:ext uri="{BB962C8B-B14F-4D97-AF65-F5344CB8AC3E}">
        <p14:creationId xmlns:p14="http://schemas.microsoft.com/office/powerpoint/2010/main" val="3636402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192E129A-E3DA-412D-B1A1-6045224A108C}"/>
              </a:ext>
            </a:extLst>
          </p:cNvPr>
          <p:cNvSpPr/>
          <p:nvPr/>
        </p:nvSpPr>
        <p:spPr>
          <a:xfrm>
            <a:off x="0" y="775106"/>
            <a:ext cx="6858000" cy="2862322"/>
          </a:xfrm>
          <a:prstGeom prst="rect">
            <a:avLst/>
          </a:prstGeom>
        </p:spPr>
        <p:txBody>
          <a:bodyPr wrap="square">
            <a:spAutoFit/>
          </a:bodyPr>
          <a:lstStyle/>
          <a:p>
            <a:pPr marL="285750" indent="-285750">
              <a:buFont typeface="Arial" panose="020B0604020202020204" pitchFamily="34" charset="0"/>
              <a:buChar char="•"/>
            </a:pPr>
            <a:r>
              <a:rPr lang="pt-BR" sz="2000" b="1" dirty="0"/>
              <a:t>Sistematizar a participação entre o FOPEME e os Comitês Territoriais e vice-versa.</a:t>
            </a:r>
          </a:p>
          <a:p>
            <a:pPr lvl="2"/>
            <a:r>
              <a:rPr lang="pt-BR" sz="2000" b="1" u="sng" dirty="0">
                <a:solidFill>
                  <a:srgbClr val="0070C0"/>
                </a:solidFill>
              </a:rPr>
              <a:t>Entrega:</a:t>
            </a:r>
            <a:r>
              <a:rPr lang="pt-BR" sz="2000" b="1" dirty="0">
                <a:solidFill>
                  <a:srgbClr val="0070C0"/>
                </a:solidFill>
              </a:rPr>
              <a:t> Ter 1 processo de participação entre FOPEME e os Comitês Territoriais e vice-versa mapeado e sistematizado – Prazo: dez / 2019</a:t>
            </a:r>
          </a:p>
          <a:p>
            <a:pPr lvl="2"/>
            <a:endParaRPr lang="pt-BR" sz="2000" b="1" dirty="0">
              <a:solidFill>
                <a:srgbClr val="0070C0"/>
              </a:solidFill>
            </a:endParaRPr>
          </a:p>
          <a:p>
            <a:pPr lvl="2"/>
            <a:endParaRPr lang="pt-BR" sz="2000" b="1" dirty="0">
              <a:solidFill>
                <a:srgbClr val="0070C0"/>
              </a:solidFill>
            </a:endParaRPr>
          </a:p>
          <a:p>
            <a:endParaRPr lang="pt-BR" sz="2000" b="1" dirty="0">
              <a:solidFill>
                <a:srgbClr val="0070C0"/>
              </a:solidFill>
            </a:endParaRPr>
          </a:p>
          <a:p>
            <a:endParaRPr lang="pt-BR" sz="2000" b="1" dirty="0"/>
          </a:p>
        </p:txBody>
      </p:sp>
      <p:sp>
        <p:nvSpPr>
          <p:cNvPr id="9" name="Rectangle 7">
            <a:extLst>
              <a:ext uri="{FF2B5EF4-FFF2-40B4-BE49-F238E27FC236}">
                <a16:creationId xmlns:a16="http://schemas.microsoft.com/office/drawing/2014/main" id="{36544C9C-70F9-4909-BF04-C1F122A21EB5}"/>
              </a:ext>
            </a:extLst>
          </p:cNvPr>
          <p:cNvSpPr>
            <a:spLocks noChangeArrowheads="1"/>
          </p:cNvSpPr>
          <p:nvPr/>
        </p:nvSpPr>
        <p:spPr bwMode="auto">
          <a:xfrm>
            <a:off x="2201594" y="98758"/>
            <a:ext cx="4656406" cy="4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Demandas da Secretaria Técnica</a:t>
            </a:r>
          </a:p>
        </p:txBody>
      </p:sp>
      <p:pic>
        <p:nvPicPr>
          <p:cNvPr id="11" name="Imagem 10">
            <a:extLst>
              <a:ext uri="{FF2B5EF4-FFF2-40B4-BE49-F238E27FC236}">
                <a16:creationId xmlns:a16="http://schemas.microsoft.com/office/drawing/2014/main" id="{43335307-423F-4C7C-BE89-30D57DBE3080}"/>
              </a:ext>
            </a:extLst>
          </p:cNvPr>
          <p:cNvPicPr>
            <a:picLocks noChangeAspect="1"/>
          </p:cNvPicPr>
          <p:nvPr/>
        </p:nvPicPr>
        <p:blipFill>
          <a:blip r:embed="rId3"/>
          <a:stretch>
            <a:fillRect/>
          </a:stretch>
        </p:blipFill>
        <p:spPr>
          <a:xfrm>
            <a:off x="167310" y="2621884"/>
            <a:ext cx="1525465" cy="1019933"/>
          </a:xfrm>
          <a:prstGeom prst="rect">
            <a:avLst/>
          </a:prstGeom>
        </p:spPr>
      </p:pic>
      <p:sp>
        <p:nvSpPr>
          <p:cNvPr id="12" name="Retângulo 11">
            <a:extLst>
              <a:ext uri="{FF2B5EF4-FFF2-40B4-BE49-F238E27FC236}">
                <a16:creationId xmlns:a16="http://schemas.microsoft.com/office/drawing/2014/main" id="{AAC08A25-0D27-42F4-9B61-A6B6D9087FBE}"/>
              </a:ext>
            </a:extLst>
          </p:cNvPr>
          <p:cNvSpPr/>
          <p:nvPr/>
        </p:nvSpPr>
        <p:spPr>
          <a:xfrm>
            <a:off x="1847745" y="2566312"/>
            <a:ext cx="4931379" cy="707886"/>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endParaRPr lang="pt-BR" sz="2000" dirty="0"/>
          </a:p>
        </p:txBody>
      </p:sp>
    </p:spTree>
    <p:extLst>
      <p:ext uri="{BB962C8B-B14F-4D97-AF65-F5344CB8AC3E}">
        <p14:creationId xmlns:p14="http://schemas.microsoft.com/office/powerpoint/2010/main" val="4198668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Pauta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18307558-3612-44BC-B141-CB35AE1057AF}"/>
              </a:ext>
            </a:extLst>
          </p:cNvPr>
          <p:cNvGraphicFramePr>
            <a:graphicFrameLocks noGrp="1"/>
          </p:cNvGraphicFramePr>
          <p:nvPr>
            <p:extLst>
              <p:ext uri="{D42A27DB-BD31-4B8C-83A1-F6EECF244321}">
                <p14:modId xmlns:p14="http://schemas.microsoft.com/office/powerpoint/2010/main" val="2769380179"/>
              </p:ext>
            </p:extLst>
          </p:nvPr>
        </p:nvGraphicFramePr>
        <p:xfrm>
          <a:off x="119575" y="1109097"/>
          <a:ext cx="6604782" cy="2565400"/>
        </p:xfrm>
        <a:graphic>
          <a:graphicData uri="http://schemas.openxmlformats.org/drawingml/2006/table">
            <a:tbl>
              <a:tblPr firstRow="1" bandRow="1">
                <a:tableStyleId>{5C22544A-7EE6-4342-B048-85BDC9FD1C3A}</a:tableStyleId>
              </a:tblPr>
              <a:tblGrid>
                <a:gridCol w="1513906">
                  <a:extLst>
                    <a:ext uri="{9D8B030D-6E8A-4147-A177-3AD203B41FA5}">
                      <a16:colId xmlns:a16="http://schemas.microsoft.com/office/drawing/2014/main" val="378822786"/>
                    </a:ext>
                  </a:extLst>
                </a:gridCol>
                <a:gridCol w="3443391">
                  <a:extLst>
                    <a:ext uri="{9D8B030D-6E8A-4147-A177-3AD203B41FA5}">
                      <a16:colId xmlns:a16="http://schemas.microsoft.com/office/drawing/2014/main" val="3497201847"/>
                    </a:ext>
                  </a:extLst>
                </a:gridCol>
                <a:gridCol w="1647485">
                  <a:extLst>
                    <a:ext uri="{9D8B030D-6E8A-4147-A177-3AD203B41FA5}">
                      <a16:colId xmlns:a16="http://schemas.microsoft.com/office/drawing/2014/main" val="3643613288"/>
                    </a:ext>
                  </a:extLst>
                </a:gridCol>
              </a:tblGrid>
              <a:tr h="0">
                <a:tc>
                  <a:txBody>
                    <a:bodyPr/>
                    <a:lstStyle/>
                    <a:p>
                      <a:pPr algn="ctr"/>
                      <a:r>
                        <a:rPr lang="pt-BR" sz="1800" dirty="0"/>
                        <a:t>HORÁRIO</a:t>
                      </a:r>
                    </a:p>
                  </a:txBody>
                  <a:tcPr/>
                </a:tc>
                <a:tc>
                  <a:txBody>
                    <a:bodyPr/>
                    <a:lstStyle/>
                    <a:p>
                      <a:pPr algn="ctr"/>
                      <a:r>
                        <a:rPr lang="pt-BR" sz="1800" dirty="0"/>
                        <a:t>PAUTA</a:t>
                      </a:r>
                    </a:p>
                  </a:txBody>
                  <a:tcPr/>
                </a:tc>
                <a:tc>
                  <a:txBody>
                    <a:bodyPr/>
                    <a:lstStyle/>
                    <a:p>
                      <a:pPr algn="ctr"/>
                      <a:r>
                        <a:rPr lang="pt-BR" sz="1800" dirty="0"/>
                        <a:t>RESPONSÁVEL</a:t>
                      </a:r>
                    </a:p>
                  </a:txBody>
                  <a:tcPr/>
                </a:tc>
                <a:extLst>
                  <a:ext uri="{0D108BD9-81ED-4DB2-BD59-A6C34878D82A}">
                    <a16:rowId xmlns:a16="http://schemas.microsoft.com/office/drawing/2014/main" val="1591139381"/>
                  </a:ext>
                </a:extLst>
              </a:tr>
              <a:tr h="370840">
                <a:tc>
                  <a:txBody>
                    <a:bodyPr/>
                    <a:lstStyle/>
                    <a:p>
                      <a:r>
                        <a:rPr lang="pt-BR" sz="1600" dirty="0">
                          <a:solidFill>
                            <a:schemeClr val="bg1">
                              <a:lumMod val="65000"/>
                            </a:schemeClr>
                          </a:solidFill>
                        </a:rPr>
                        <a:t>14:45 às 15:45</a:t>
                      </a:r>
                    </a:p>
                  </a:txBody>
                  <a:tcPr anchor="ctr"/>
                </a:tc>
                <a:tc>
                  <a:txBody>
                    <a:bodyPr/>
                    <a:lstStyle/>
                    <a:p>
                      <a:r>
                        <a:rPr lang="pt-BR" sz="1800" dirty="0">
                          <a:solidFill>
                            <a:schemeClr val="bg1">
                              <a:lumMod val="65000"/>
                            </a:schemeClr>
                          </a:solidFill>
                        </a:rPr>
                        <a:t>Apresentação dos planos de ação do Painel de Gestão à Vista (prestação de contas)</a:t>
                      </a:r>
                    </a:p>
                  </a:txBody>
                  <a:tcPr anchor="ctr"/>
                </a:tc>
                <a:tc>
                  <a:txBody>
                    <a:bodyPr/>
                    <a:lstStyle/>
                    <a:p>
                      <a:r>
                        <a:rPr lang="pt-BR" sz="1600" dirty="0">
                          <a:solidFill>
                            <a:schemeClr val="bg1">
                              <a:lumMod val="65000"/>
                            </a:schemeClr>
                          </a:solidFill>
                        </a:rPr>
                        <a:t>Coordenadores dos Comitês Temáticos</a:t>
                      </a:r>
                    </a:p>
                  </a:txBody>
                  <a:tcPr anchor="ctr"/>
                </a:tc>
                <a:extLst>
                  <a:ext uri="{0D108BD9-81ED-4DB2-BD59-A6C34878D82A}">
                    <a16:rowId xmlns:a16="http://schemas.microsoft.com/office/drawing/2014/main" val="540829949"/>
                  </a:ext>
                </a:extLst>
              </a:tr>
              <a:tr h="370840">
                <a:tc>
                  <a:txBody>
                    <a:bodyPr/>
                    <a:lstStyle/>
                    <a:p>
                      <a:r>
                        <a:rPr lang="pt-BR" sz="1600" dirty="0"/>
                        <a:t>15:45 às 16:30</a:t>
                      </a:r>
                    </a:p>
                  </a:txBody>
                  <a:tcPr anchor="ctr"/>
                </a:tc>
                <a:tc>
                  <a:txBody>
                    <a:bodyPr/>
                    <a:lstStyle/>
                    <a:p>
                      <a:r>
                        <a:rPr lang="pt-BR" sz="1800" dirty="0"/>
                        <a:t>Apresentação do cronograma de ações para o primeiro semestre 2020</a:t>
                      </a:r>
                    </a:p>
                  </a:txBody>
                  <a:tcPr anchor="ctr"/>
                </a:tc>
                <a:tc>
                  <a:txBody>
                    <a:bodyPr/>
                    <a:lstStyle/>
                    <a:p>
                      <a:r>
                        <a:rPr lang="pt-BR" sz="1600" dirty="0"/>
                        <a:t>Mario Doria e </a:t>
                      </a:r>
                      <a:r>
                        <a:rPr lang="pt-BR" sz="1600" dirty="0" err="1"/>
                        <a:t>Amberson</a:t>
                      </a:r>
                      <a:r>
                        <a:rPr lang="pt-BR" sz="1600" dirty="0"/>
                        <a:t> Bezerra da Silva</a:t>
                      </a:r>
                    </a:p>
                  </a:txBody>
                  <a:tcPr anchor="ctr"/>
                </a:tc>
                <a:extLst>
                  <a:ext uri="{0D108BD9-81ED-4DB2-BD59-A6C34878D82A}">
                    <a16:rowId xmlns:a16="http://schemas.microsoft.com/office/drawing/2014/main" val="1373575128"/>
                  </a:ext>
                </a:extLst>
              </a:tr>
              <a:tr h="370840">
                <a:tc>
                  <a:txBody>
                    <a:bodyPr/>
                    <a:lstStyle/>
                    <a:p>
                      <a:r>
                        <a:rPr lang="pt-BR" sz="1600" dirty="0"/>
                        <a:t>16:30 às 17:00</a:t>
                      </a:r>
                    </a:p>
                  </a:txBody>
                  <a:tcPr anchor="ctr"/>
                </a:tc>
                <a:tc>
                  <a:txBody>
                    <a:bodyPr/>
                    <a:lstStyle/>
                    <a:p>
                      <a:r>
                        <a:rPr lang="pt-BR" sz="1800" dirty="0"/>
                        <a:t>Assuntos Gerais e Encerramento</a:t>
                      </a:r>
                    </a:p>
                  </a:txBody>
                  <a:tcPr anchor="ctr"/>
                </a:tc>
                <a:tc>
                  <a:txBody>
                    <a:bodyPr/>
                    <a:lstStyle/>
                    <a:p>
                      <a:r>
                        <a:rPr lang="pt-BR" sz="1600" dirty="0"/>
                        <a:t>Plenária</a:t>
                      </a:r>
                    </a:p>
                  </a:txBody>
                  <a:tcPr anchor="ctr"/>
                </a:tc>
                <a:extLst>
                  <a:ext uri="{0D108BD9-81ED-4DB2-BD59-A6C34878D82A}">
                    <a16:rowId xmlns:a16="http://schemas.microsoft.com/office/drawing/2014/main" val="3898769289"/>
                  </a:ext>
                </a:extLst>
              </a:tr>
            </a:tbl>
          </a:graphicData>
        </a:graphic>
      </p:graphicFrame>
    </p:spTree>
    <p:extLst>
      <p:ext uri="{BB962C8B-B14F-4D97-AF65-F5344CB8AC3E}">
        <p14:creationId xmlns:p14="http://schemas.microsoft.com/office/powerpoint/2010/main" val="2554918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Agenda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28AD21D9-5142-47BA-BA14-40344FDE71A6}"/>
              </a:ext>
            </a:extLst>
          </p:cNvPr>
          <p:cNvSpPr/>
          <p:nvPr/>
        </p:nvSpPr>
        <p:spPr>
          <a:xfrm>
            <a:off x="-42204" y="741983"/>
            <a:ext cx="6239021" cy="1077218"/>
          </a:xfrm>
          <a:prstGeom prst="rect">
            <a:avLst/>
          </a:prstGeom>
        </p:spPr>
        <p:txBody>
          <a:bodyPr wrap="square">
            <a:spAutoFit/>
          </a:bodyPr>
          <a:lstStyle/>
          <a:p>
            <a:pPr lvl="2" algn="ctr"/>
            <a:r>
              <a:rPr lang="pt-BR" sz="3200" b="1" dirty="0">
                <a:solidFill>
                  <a:srgbClr val="0070C0"/>
                </a:solidFill>
              </a:rPr>
              <a:t>Cronograma de Ações para o Primeiro Semestre do 2020</a:t>
            </a:r>
            <a:endParaRPr lang="pt-BR" sz="3200" b="1" dirty="0"/>
          </a:p>
        </p:txBody>
      </p:sp>
      <p:sp>
        <p:nvSpPr>
          <p:cNvPr id="2" name="CaixaDeTexto 1">
            <a:extLst>
              <a:ext uri="{FF2B5EF4-FFF2-40B4-BE49-F238E27FC236}">
                <a16:creationId xmlns:a16="http://schemas.microsoft.com/office/drawing/2014/main" id="{F6F364BD-8BED-4CE1-BD48-B12A9832C6D7}"/>
              </a:ext>
            </a:extLst>
          </p:cNvPr>
          <p:cNvSpPr txBox="1"/>
          <p:nvPr/>
        </p:nvSpPr>
        <p:spPr>
          <a:xfrm>
            <a:off x="196094" y="2041346"/>
            <a:ext cx="6084277" cy="2308324"/>
          </a:xfrm>
          <a:prstGeom prst="rect">
            <a:avLst/>
          </a:prstGeom>
          <a:noFill/>
        </p:spPr>
        <p:txBody>
          <a:bodyPr wrap="square" rtlCol="0">
            <a:spAutoFit/>
          </a:bodyPr>
          <a:lstStyle/>
          <a:p>
            <a:pPr marL="457200" indent="-457200">
              <a:buFont typeface="Arial" panose="020B0604020202020204" pitchFamily="34" charset="0"/>
              <a:buChar char="•"/>
            </a:pPr>
            <a:r>
              <a:rPr lang="pt-BR" sz="2400" b="1" dirty="0"/>
              <a:t>As ações do Painel de Gestão, não concluídas, automaticamente passam para 2020.</a:t>
            </a:r>
          </a:p>
          <a:p>
            <a:pPr marL="457200" indent="-457200">
              <a:buFont typeface="Arial" panose="020B0604020202020204" pitchFamily="34" charset="0"/>
              <a:buChar char="•"/>
            </a:pPr>
            <a:r>
              <a:rPr lang="pt-BR" sz="2400" b="1" dirty="0"/>
              <a:t>Poderão ser incluídas novas ações.</a:t>
            </a:r>
          </a:p>
          <a:p>
            <a:pPr marL="457200" indent="-457200">
              <a:buFont typeface="Arial" panose="020B0604020202020204" pitchFamily="34" charset="0"/>
              <a:buChar char="•"/>
            </a:pPr>
            <a:r>
              <a:rPr lang="pt-BR" sz="2400" b="1" dirty="0"/>
              <a:t>O Painel de Gestão 2020 terá uma coluna a mais: “indicador de transformação”.</a:t>
            </a:r>
          </a:p>
        </p:txBody>
      </p:sp>
    </p:spTree>
    <p:extLst>
      <p:ext uri="{BB962C8B-B14F-4D97-AF65-F5344CB8AC3E}">
        <p14:creationId xmlns:p14="http://schemas.microsoft.com/office/powerpoint/2010/main" val="393190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Agenda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3C045E2-30DE-4AE4-8DFA-7D1C760FA39E}"/>
              </a:ext>
            </a:extLst>
          </p:cNvPr>
          <p:cNvPicPr>
            <a:picLocks noChangeAspect="1"/>
          </p:cNvPicPr>
          <p:nvPr/>
        </p:nvPicPr>
        <p:blipFill>
          <a:blip r:embed="rId3"/>
          <a:stretch>
            <a:fillRect/>
          </a:stretch>
        </p:blipFill>
        <p:spPr>
          <a:xfrm>
            <a:off x="84406" y="739958"/>
            <a:ext cx="6580302" cy="2768265"/>
          </a:xfrm>
          <a:prstGeom prst="rect">
            <a:avLst/>
          </a:prstGeom>
        </p:spPr>
      </p:pic>
      <p:pic>
        <p:nvPicPr>
          <p:cNvPr id="3" name="Imagem 2">
            <a:extLst>
              <a:ext uri="{FF2B5EF4-FFF2-40B4-BE49-F238E27FC236}">
                <a16:creationId xmlns:a16="http://schemas.microsoft.com/office/drawing/2014/main" id="{687B38CD-CF89-4739-A119-F4A22DF7F1CB}"/>
              </a:ext>
            </a:extLst>
          </p:cNvPr>
          <p:cNvPicPr>
            <a:picLocks noChangeAspect="1"/>
          </p:cNvPicPr>
          <p:nvPr/>
        </p:nvPicPr>
        <p:blipFill>
          <a:blip r:embed="rId4"/>
          <a:stretch>
            <a:fillRect/>
          </a:stretch>
        </p:blipFill>
        <p:spPr>
          <a:xfrm>
            <a:off x="144676" y="3574882"/>
            <a:ext cx="1310629" cy="281856"/>
          </a:xfrm>
          <a:prstGeom prst="rect">
            <a:avLst/>
          </a:prstGeom>
        </p:spPr>
      </p:pic>
      <p:pic>
        <p:nvPicPr>
          <p:cNvPr id="4" name="Imagem 3">
            <a:extLst>
              <a:ext uri="{FF2B5EF4-FFF2-40B4-BE49-F238E27FC236}">
                <a16:creationId xmlns:a16="http://schemas.microsoft.com/office/drawing/2014/main" id="{2DDB8683-75B2-474A-98C6-69757A60C998}"/>
              </a:ext>
            </a:extLst>
          </p:cNvPr>
          <p:cNvPicPr>
            <a:picLocks noChangeAspect="1"/>
          </p:cNvPicPr>
          <p:nvPr/>
        </p:nvPicPr>
        <p:blipFill>
          <a:blip r:embed="rId5"/>
          <a:stretch>
            <a:fillRect/>
          </a:stretch>
        </p:blipFill>
        <p:spPr>
          <a:xfrm>
            <a:off x="1479558" y="3574882"/>
            <a:ext cx="859660" cy="281856"/>
          </a:xfrm>
          <a:prstGeom prst="rect">
            <a:avLst/>
          </a:prstGeom>
        </p:spPr>
      </p:pic>
      <p:pic>
        <p:nvPicPr>
          <p:cNvPr id="9" name="Imagem 8">
            <a:extLst>
              <a:ext uri="{FF2B5EF4-FFF2-40B4-BE49-F238E27FC236}">
                <a16:creationId xmlns:a16="http://schemas.microsoft.com/office/drawing/2014/main" id="{DC66BC3A-3691-4DBB-B8CD-B8141859646D}"/>
              </a:ext>
            </a:extLst>
          </p:cNvPr>
          <p:cNvPicPr>
            <a:picLocks noChangeAspect="1"/>
          </p:cNvPicPr>
          <p:nvPr/>
        </p:nvPicPr>
        <p:blipFill>
          <a:blip r:embed="rId6"/>
          <a:stretch>
            <a:fillRect/>
          </a:stretch>
        </p:blipFill>
        <p:spPr>
          <a:xfrm>
            <a:off x="2369841" y="3574882"/>
            <a:ext cx="697593" cy="288902"/>
          </a:xfrm>
          <a:prstGeom prst="rect">
            <a:avLst/>
          </a:prstGeom>
        </p:spPr>
      </p:pic>
      <p:pic>
        <p:nvPicPr>
          <p:cNvPr id="10" name="Imagem 9">
            <a:extLst>
              <a:ext uri="{FF2B5EF4-FFF2-40B4-BE49-F238E27FC236}">
                <a16:creationId xmlns:a16="http://schemas.microsoft.com/office/drawing/2014/main" id="{1BD506E6-4A1B-46D8-835A-85974DC0BDF6}"/>
              </a:ext>
            </a:extLst>
          </p:cNvPr>
          <p:cNvPicPr>
            <a:picLocks noChangeAspect="1"/>
          </p:cNvPicPr>
          <p:nvPr/>
        </p:nvPicPr>
        <p:blipFill>
          <a:blip r:embed="rId7"/>
          <a:stretch>
            <a:fillRect/>
          </a:stretch>
        </p:blipFill>
        <p:spPr>
          <a:xfrm>
            <a:off x="3098057" y="3562647"/>
            <a:ext cx="2064593" cy="317088"/>
          </a:xfrm>
          <a:prstGeom prst="rect">
            <a:avLst/>
          </a:prstGeom>
        </p:spPr>
      </p:pic>
      <p:pic>
        <p:nvPicPr>
          <p:cNvPr id="11" name="Imagem 10">
            <a:extLst>
              <a:ext uri="{FF2B5EF4-FFF2-40B4-BE49-F238E27FC236}">
                <a16:creationId xmlns:a16="http://schemas.microsoft.com/office/drawing/2014/main" id="{F1D58169-F91F-460F-9DCC-1387B5D77C96}"/>
              </a:ext>
            </a:extLst>
          </p:cNvPr>
          <p:cNvPicPr>
            <a:picLocks noChangeAspect="1"/>
          </p:cNvPicPr>
          <p:nvPr/>
        </p:nvPicPr>
        <p:blipFill>
          <a:blip r:embed="rId8"/>
          <a:stretch>
            <a:fillRect/>
          </a:stretch>
        </p:blipFill>
        <p:spPr>
          <a:xfrm>
            <a:off x="5193273" y="3576740"/>
            <a:ext cx="972402" cy="302995"/>
          </a:xfrm>
          <a:prstGeom prst="rect">
            <a:avLst/>
          </a:prstGeom>
        </p:spPr>
      </p:pic>
      <p:pic>
        <p:nvPicPr>
          <p:cNvPr id="12" name="Imagem 11">
            <a:extLst>
              <a:ext uri="{FF2B5EF4-FFF2-40B4-BE49-F238E27FC236}">
                <a16:creationId xmlns:a16="http://schemas.microsoft.com/office/drawing/2014/main" id="{8756D445-00AC-4C65-9796-E93D118961B2}"/>
              </a:ext>
            </a:extLst>
          </p:cNvPr>
          <p:cNvPicPr>
            <a:picLocks noChangeAspect="1"/>
          </p:cNvPicPr>
          <p:nvPr/>
        </p:nvPicPr>
        <p:blipFill>
          <a:blip r:embed="rId9"/>
          <a:stretch>
            <a:fillRect/>
          </a:stretch>
        </p:blipFill>
        <p:spPr>
          <a:xfrm>
            <a:off x="1961898" y="3930443"/>
            <a:ext cx="2667027" cy="379896"/>
          </a:xfrm>
          <a:prstGeom prst="rect">
            <a:avLst/>
          </a:prstGeom>
        </p:spPr>
      </p:pic>
    </p:spTree>
    <p:extLst>
      <p:ext uri="{BB962C8B-B14F-4D97-AF65-F5344CB8AC3E}">
        <p14:creationId xmlns:p14="http://schemas.microsoft.com/office/powerpoint/2010/main" val="1155873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Pauta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18307558-3612-44BC-B141-CB35AE1057AF}"/>
              </a:ext>
            </a:extLst>
          </p:cNvPr>
          <p:cNvGraphicFramePr>
            <a:graphicFrameLocks noGrp="1"/>
          </p:cNvGraphicFramePr>
          <p:nvPr>
            <p:extLst>
              <p:ext uri="{D42A27DB-BD31-4B8C-83A1-F6EECF244321}">
                <p14:modId xmlns:p14="http://schemas.microsoft.com/office/powerpoint/2010/main" val="2641034500"/>
              </p:ext>
            </p:extLst>
          </p:nvPr>
        </p:nvGraphicFramePr>
        <p:xfrm>
          <a:off x="119575" y="1109097"/>
          <a:ext cx="6604782" cy="2565400"/>
        </p:xfrm>
        <a:graphic>
          <a:graphicData uri="http://schemas.openxmlformats.org/drawingml/2006/table">
            <a:tbl>
              <a:tblPr firstRow="1" bandRow="1">
                <a:tableStyleId>{5C22544A-7EE6-4342-B048-85BDC9FD1C3A}</a:tableStyleId>
              </a:tblPr>
              <a:tblGrid>
                <a:gridCol w="1513906">
                  <a:extLst>
                    <a:ext uri="{9D8B030D-6E8A-4147-A177-3AD203B41FA5}">
                      <a16:colId xmlns:a16="http://schemas.microsoft.com/office/drawing/2014/main" val="378822786"/>
                    </a:ext>
                  </a:extLst>
                </a:gridCol>
                <a:gridCol w="3443391">
                  <a:extLst>
                    <a:ext uri="{9D8B030D-6E8A-4147-A177-3AD203B41FA5}">
                      <a16:colId xmlns:a16="http://schemas.microsoft.com/office/drawing/2014/main" val="3497201847"/>
                    </a:ext>
                  </a:extLst>
                </a:gridCol>
                <a:gridCol w="1647485">
                  <a:extLst>
                    <a:ext uri="{9D8B030D-6E8A-4147-A177-3AD203B41FA5}">
                      <a16:colId xmlns:a16="http://schemas.microsoft.com/office/drawing/2014/main" val="3643613288"/>
                    </a:ext>
                  </a:extLst>
                </a:gridCol>
              </a:tblGrid>
              <a:tr h="0">
                <a:tc>
                  <a:txBody>
                    <a:bodyPr/>
                    <a:lstStyle/>
                    <a:p>
                      <a:pPr algn="ctr"/>
                      <a:r>
                        <a:rPr lang="pt-BR" sz="1800" dirty="0"/>
                        <a:t>HORÁRIO</a:t>
                      </a:r>
                    </a:p>
                  </a:txBody>
                  <a:tcPr/>
                </a:tc>
                <a:tc>
                  <a:txBody>
                    <a:bodyPr/>
                    <a:lstStyle/>
                    <a:p>
                      <a:pPr algn="ctr"/>
                      <a:r>
                        <a:rPr lang="pt-BR" sz="1800" dirty="0"/>
                        <a:t>PAUTA</a:t>
                      </a:r>
                    </a:p>
                  </a:txBody>
                  <a:tcPr/>
                </a:tc>
                <a:tc>
                  <a:txBody>
                    <a:bodyPr/>
                    <a:lstStyle/>
                    <a:p>
                      <a:pPr algn="ctr"/>
                      <a:r>
                        <a:rPr lang="pt-BR" sz="1800" dirty="0"/>
                        <a:t>RESPONSÁVEL</a:t>
                      </a:r>
                    </a:p>
                  </a:txBody>
                  <a:tcPr/>
                </a:tc>
                <a:extLst>
                  <a:ext uri="{0D108BD9-81ED-4DB2-BD59-A6C34878D82A}">
                    <a16:rowId xmlns:a16="http://schemas.microsoft.com/office/drawing/2014/main" val="1591139381"/>
                  </a:ext>
                </a:extLst>
              </a:tr>
              <a:tr h="370840">
                <a:tc>
                  <a:txBody>
                    <a:bodyPr/>
                    <a:lstStyle/>
                    <a:p>
                      <a:r>
                        <a:rPr lang="pt-BR" sz="1600" dirty="0">
                          <a:solidFill>
                            <a:schemeClr val="bg1">
                              <a:lumMod val="65000"/>
                            </a:schemeClr>
                          </a:solidFill>
                        </a:rPr>
                        <a:t>14:45 às 15:45</a:t>
                      </a:r>
                    </a:p>
                  </a:txBody>
                  <a:tcPr anchor="ctr"/>
                </a:tc>
                <a:tc>
                  <a:txBody>
                    <a:bodyPr/>
                    <a:lstStyle/>
                    <a:p>
                      <a:r>
                        <a:rPr lang="pt-BR" sz="1800" dirty="0">
                          <a:solidFill>
                            <a:schemeClr val="bg1">
                              <a:lumMod val="65000"/>
                            </a:schemeClr>
                          </a:solidFill>
                        </a:rPr>
                        <a:t>Apresentação dos planos de ação do Painel de Gestão à Vista (prestação de contas)</a:t>
                      </a:r>
                    </a:p>
                  </a:txBody>
                  <a:tcPr anchor="ctr"/>
                </a:tc>
                <a:tc>
                  <a:txBody>
                    <a:bodyPr/>
                    <a:lstStyle/>
                    <a:p>
                      <a:r>
                        <a:rPr lang="pt-BR" sz="1600" dirty="0">
                          <a:solidFill>
                            <a:schemeClr val="bg1">
                              <a:lumMod val="65000"/>
                            </a:schemeClr>
                          </a:solidFill>
                        </a:rPr>
                        <a:t>Coordenadores dos Comitês Temáticos</a:t>
                      </a:r>
                    </a:p>
                  </a:txBody>
                  <a:tcPr anchor="ctr"/>
                </a:tc>
                <a:extLst>
                  <a:ext uri="{0D108BD9-81ED-4DB2-BD59-A6C34878D82A}">
                    <a16:rowId xmlns:a16="http://schemas.microsoft.com/office/drawing/2014/main" val="540829949"/>
                  </a:ext>
                </a:extLst>
              </a:tr>
              <a:tr h="370840">
                <a:tc>
                  <a:txBody>
                    <a:bodyPr/>
                    <a:lstStyle/>
                    <a:p>
                      <a:r>
                        <a:rPr lang="pt-BR" sz="1600" dirty="0">
                          <a:solidFill>
                            <a:schemeClr val="bg1">
                              <a:lumMod val="65000"/>
                            </a:schemeClr>
                          </a:solidFill>
                        </a:rPr>
                        <a:t>15:45 às 16:30</a:t>
                      </a:r>
                    </a:p>
                  </a:txBody>
                  <a:tcPr anchor="ctr"/>
                </a:tc>
                <a:tc>
                  <a:txBody>
                    <a:bodyPr/>
                    <a:lstStyle/>
                    <a:p>
                      <a:r>
                        <a:rPr lang="pt-BR" sz="1800" dirty="0">
                          <a:solidFill>
                            <a:schemeClr val="bg1">
                              <a:lumMod val="65000"/>
                            </a:schemeClr>
                          </a:solidFill>
                        </a:rPr>
                        <a:t>Apresentação do cronograma de ações para o primeiro semestre 2020</a:t>
                      </a:r>
                    </a:p>
                  </a:txBody>
                  <a:tcPr anchor="ctr"/>
                </a:tc>
                <a:tc>
                  <a:txBody>
                    <a:bodyPr/>
                    <a:lstStyle/>
                    <a:p>
                      <a:r>
                        <a:rPr lang="pt-BR" sz="1600" dirty="0">
                          <a:solidFill>
                            <a:schemeClr val="bg1">
                              <a:lumMod val="65000"/>
                            </a:schemeClr>
                          </a:solidFill>
                        </a:rPr>
                        <a:t>Mario Doria e </a:t>
                      </a:r>
                      <a:r>
                        <a:rPr lang="pt-BR" sz="1600" dirty="0" err="1">
                          <a:solidFill>
                            <a:schemeClr val="bg1">
                              <a:lumMod val="65000"/>
                            </a:schemeClr>
                          </a:solidFill>
                        </a:rPr>
                        <a:t>Amberson</a:t>
                      </a:r>
                      <a:r>
                        <a:rPr lang="pt-BR" sz="1600" dirty="0">
                          <a:solidFill>
                            <a:schemeClr val="bg1">
                              <a:lumMod val="65000"/>
                            </a:schemeClr>
                          </a:solidFill>
                        </a:rPr>
                        <a:t> Bezerra da Silva</a:t>
                      </a:r>
                    </a:p>
                  </a:txBody>
                  <a:tcPr anchor="ctr"/>
                </a:tc>
                <a:extLst>
                  <a:ext uri="{0D108BD9-81ED-4DB2-BD59-A6C34878D82A}">
                    <a16:rowId xmlns:a16="http://schemas.microsoft.com/office/drawing/2014/main" val="1373575128"/>
                  </a:ext>
                </a:extLst>
              </a:tr>
              <a:tr h="370840">
                <a:tc>
                  <a:txBody>
                    <a:bodyPr/>
                    <a:lstStyle/>
                    <a:p>
                      <a:r>
                        <a:rPr lang="pt-BR" sz="1600" dirty="0"/>
                        <a:t>16:30 às 17:00</a:t>
                      </a:r>
                    </a:p>
                  </a:txBody>
                  <a:tcPr anchor="ctr"/>
                </a:tc>
                <a:tc>
                  <a:txBody>
                    <a:bodyPr/>
                    <a:lstStyle/>
                    <a:p>
                      <a:r>
                        <a:rPr lang="pt-BR" sz="1800" dirty="0"/>
                        <a:t>Assuntos Gerais e Encerramento</a:t>
                      </a:r>
                    </a:p>
                  </a:txBody>
                  <a:tcPr anchor="ctr"/>
                </a:tc>
                <a:tc>
                  <a:txBody>
                    <a:bodyPr/>
                    <a:lstStyle/>
                    <a:p>
                      <a:r>
                        <a:rPr lang="pt-BR" sz="1600" dirty="0"/>
                        <a:t>Plenária</a:t>
                      </a:r>
                    </a:p>
                  </a:txBody>
                  <a:tcPr anchor="ctr"/>
                </a:tc>
                <a:extLst>
                  <a:ext uri="{0D108BD9-81ED-4DB2-BD59-A6C34878D82A}">
                    <a16:rowId xmlns:a16="http://schemas.microsoft.com/office/drawing/2014/main" val="3898769289"/>
                  </a:ext>
                </a:extLst>
              </a:tr>
            </a:tbl>
          </a:graphicData>
        </a:graphic>
      </p:graphicFrame>
    </p:spTree>
    <p:extLst>
      <p:ext uri="{BB962C8B-B14F-4D97-AF65-F5344CB8AC3E}">
        <p14:creationId xmlns:p14="http://schemas.microsoft.com/office/powerpoint/2010/main" val="807850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1FD90556-9DAF-47E7-9148-BFEEC459A784}"/>
              </a:ext>
            </a:extLst>
          </p:cNvPr>
          <p:cNvPicPr>
            <a:picLocks noChangeAspect="1"/>
          </p:cNvPicPr>
          <p:nvPr/>
        </p:nvPicPr>
        <p:blipFill>
          <a:blip r:embed="rId2"/>
          <a:stretch>
            <a:fillRect/>
          </a:stretch>
        </p:blipFill>
        <p:spPr>
          <a:xfrm>
            <a:off x="0" y="0"/>
            <a:ext cx="1747545" cy="599302"/>
          </a:xfrm>
          <a:prstGeom prst="rect">
            <a:avLst/>
          </a:prstGeom>
        </p:spPr>
      </p:pic>
      <p:sp>
        <p:nvSpPr>
          <p:cNvPr id="13" name="Retângulo 12">
            <a:extLst>
              <a:ext uri="{FF2B5EF4-FFF2-40B4-BE49-F238E27FC236}">
                <a16:creationId xmlns:a16="http://schemas.microsoft.com/office/drawing/2014/main" id="{6E4C9414-C2F5-42ED-AD21-ECB12AF7C011}"/>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14" name="Conector reto 13">
            <a:extLst>
              <a:ext uri="{FF2B5EF4-FFF2-40B4-BE49-F238E27FC236}">
                <a16:creationId xmlns:a16="http://schemas.microsoft.com/office/drawing/2014/main" id="{5DF5A1DE-EAAD-4BD4-9FCD-C49C0E4D94BC}"/>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Espaço Reservado para Conteúdo 4">
            <a:extLst>
              <a:ext uri="{FF2B5EF4-FFF2-40B4-BE49-F238E27FC236}">
                <a16:creationId xmlns:a16="http://schemas.microsoft.com/office/drawing/2014/main" id="{7F73F831-183B-4D40-9BF0-F03C02F9F894}"/>
              </a:ext>
            </a:extLst>
          </p:cNvPr>
          <p:cNvSpPr>
            <a:spLocks noGrp="1"/>
          </p:cNvSpPr>
          <p:nvPr/>
        </p:nvSpPr>
        <p:spPr>
          <a:xfrm>
            <a:off x="0" y="807723"/>
            <a:ext cx="6858000" cy="369739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sz="3400" b="1" dirty="0">
                <a:cs typeface="Segoe UI" charset="0"/>
              </a:rPr>
              <a:t>OBRIGADO !</a:t>
            </a: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sz="4000" b="1" dirty="0">
              <a:cs typeface="Segoe UI" charset="0"/>
            </a:endParaRP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sz="3400" b="1" dirty="0">
                <a:cs typeface="Segoe UI" charset="0"/>
              </a:rPr>
              <a:t>Fórum Permanente das Microempresas e Empresas de Pequeno Porte do Estado do Paraná – FOPEME</a:t>
            </a: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b="1" dirty="0">
              <a:cs typeface="Segoe UI" charset="0"/>
            </a:endParaRP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b="1" dirty="0">
                <a:cs typeface="Segoe UI" charset="0"/>
              </a:rPr>
              <a:t>Secretaria Técnica</a:t>
            </a: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b="1" dirty="0">
              <a:latin typeface="Calibri" pitchFamily="32" charset="0"/>
              <a:cs typeface="Segoe UI" charset="0"/>
            </a:endParaRP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b="1" dirty="0">
              <a:latin typeface="Calibri" pitchFamily="32" charset="0"/>
              <a:cs typeface="Segoe UI" charset="0"/>
            </a:endParaRP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b="1" dirty="0">
                <a:latin typeface="Calibri" pitchFamily="32" charset="0"/>
                <a:cs typeface="Segoe UI" charset="0"/>
              </a:rPr>
              <a:t>                                  www.fopeme.pr.gov.br </a:t>
            </a:r>
            <a:endParaRPr lang="pt-BR" dirty="0">
              <a:solidFill>
                <a:srgbClr val="002060"/>
              </a:solidFill>
            </a:endParaRPr>
          </a:p>
        </p:txBody>
      </p:sp>
    </p:spTree>
    <p:extLst>
      <p:ext uri="{BB962C8B-B14F-4D97-AF65-F5344CB8AC3E}">
        <p14:creationId xmlns:p14="http://schemas.microsoft.com/office/powerpoint/2010/main" val="16709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Pauta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18307558-3612-44BC-B141-CB35AE1057AF}"/>
              </a:ext>
            </a:extLst>
          </p:cNvPr>
          <p:cNvGraphicFramePr>
            <a:graphicFrameLocks noGrp="1"/>
          </p:cNvGraphicFramePr>
          <p:nvPr>
            <p:extLst>
              <p:ext uri="{D42A27DB-BD31-4B8C-83A1-F6EECF244321}">
                <p14:modId xmlns:p14="http://schemas.microsoft.com/office/powerpoint/2010/main" val="3564281918"/>
              </p:ext>
            </p:extLst>
          </p:nvPr>
        </p:nvGraphicFramePr>
        <p:xfrm>
          <a:off x="119575" y="1109097"/>
          <a:ext cx="6604782" cy="2565400"/>
        </p:xfrm>
        <a:graphic>
          <a:graphicData uri="http://schemas.openxmlformats.org/drawingml/2006/table">
            <a:tbl>
              <a:tblPr firstRow="1" bandRow="1">
                <a:tableStyleId>{5C22544A-7EE6-4342-B048-85BDC9FD1C3A}</a:tableStyleId>
              </a:tblPr>
              <a:tblGrid>
                <a:gridCol w="1513906">
                  <a:extLst>
                    <a:ext uri="{9D8B030D-6E8A-4147-A177-3AD203B41FA5}">
                      <a16:colId xmlns:a16="http://schemas.microsoft.com/office/drawing/2014/main" val="378822786"/>
                    </a:ext>
                  </a:extLst>
                </a:gridCol>
                <a:gridCol w="3443391">
                  <a:extLst>
                    <a:ext uri="{9D8B030D-6E8A-4147-A177-3AD203B41FA5}">
                      <a16:colId xmlns:a16="http://schemas.microsoft.com/office/drawing/2014/main" val="3497201847"/>
                    </a:ext>
                  </a:extLst>
                </a:gridCol>
                <a:gridCol w="1647485">
                  <a:extLst>
                    <a:ext uri="{9D8B030D-6E8A-4147-A177-3AD203B41FA5}">
                      <a16:colId xmlns:a16="http://schemas.microsoft.com/office/drawing/2014/main" val="3643613288"/>
                    </a:ext>
                  </a:extLst>
                </a:gridCol>
              </a:tblGrid>
              <a:tr h="0">
                <a:tc>
                  <a:txBody>
                    <a:bodyPr/>
                    <a:lstStyle/>
                    <a:p>
                      <a:pPr algn="ctr"/>
                      <a:r>
                        <a:rPr lang="pt-BR" sz="1800" dirty="0"/>
                        <a:t>HORÁRIO</a:t>
                      </a:r>
                    </a:p>
                  </a:txBody>
                  <a:tcPr/>
                </a:tc>
                <a:tc>
                  <a:txBody>
                    <a:bodyPr/>
                    <a:lstStyle/>
                    <a:p>
                      <a:pPr algn="ctr"/>
                      <a:r>
                        <a:rPr lang="pt-BR" sz="1800" dirty="0"/>
                        <a:t>PAUTA</a:t>
                      </a:r>
                    </a:p>
                  </a:txBody>
                  <a:tcPr/>
                </a:tc>
                <a:tc>
                  <a:txBody>
                    <a:bodyPr/>
                    <a:lstStyle/>
                    <a:p>
                      <a:pPr algn="ctr"/>
                      <a:r>
                        <a:rPr lang="pt-BR" sz="1800" dirty="0"/>
                        <a:t>RESPONSÁVEL</a:t>
                      </a:r>
                    </a:p>
                  </a:txBody>
                  <a:tcPr/>
                </a:tc>
                <a:extLst>
                  <a:ext uri="{0D108BD9-81ED-4DB2-BD59-A6C34878D82A}">
                    <a16:rowId xmlns:a16="http://schemas.microsoft.com/office/drawing/2014/main" val="1591139381"/>
                  </a:ext>
                </a:extLst>
              </a:tr>
              <a:tr h="370840">
                <a:tc>
                  <a:txBody>
                    <a:bodyPr/>
                    <a:lstStyle/>
                    <a:p>
                      <a:r>
                        <a:rPr lang="pt-BR" sz="1600" dirty="0"/>
                        <a:t>14:45 às 15:45</a:t>
                      </a:r>
                    </a:p>
                  </a:txBody>
                  <a:tcPr anchor="ctr"/>
                </a:tc>
                <a:tc>
                  <a:txBody>
                    <a:bodyPr/>
                    <a:lstStyle/>
                    <a:p>
                      <a:r>
                        <a:rPr lang="pt-BR" sz="1800" dirty="0"/>
                        <a:t>Apresentação dos planos de ação do Painel de Gestão à Vista (prestação de contas)</a:t>
                      </a:r>
                    </a:p>
                  </a:txBody>
                  <a:tcPr anchor="ctr"/>
                </a:tc>
                <a:tc>
                  <a:txBody>
                    <a:bodyPr/>
                    <a:lstStyle/>
                    <a:p>
                      <a:r>
                        <a:rPr lang="pt-BR" sz="1600" dirty="0"/>
                        <a:t>Coordenadores dos Comitês Temáticos</a:t>
                      </a:r>
                    </a:p>
                  </a:txBody>
                  <a:tcPr anchor="ctr"/>
                </a:tc>
                <a:extLst>
                  <a:ext uri="{0D108BD9-81ED-4DB2-BD59-A6C34878D82A}">
                    <a16:rowId xmlns:a16="http://schemas.microsoft.com/office/drawing/2014/main" val="540829949"/>
                  </a:ext>
                </a:extLst>
              </a:tr>
              <a:tr h="370840">
                <a:tc>
                  <a:txBody>
                    <a:bodyPr/>
                    <a:lstStyle/>
                    <a:p>
                      <a:r>
                        <a:rPr lang="pt-BR" sz="1600" dirty="0"/>
                        <a:t>15:45 às 16:30</a:t>
                      </a:r>
                    </a:p>
                  </a:txBody>
                  <a:tcPr anchor="ctr"/>
                </a:tc>
                <a:tc>
                  <a:txBody>
                    <a:bodyPr/>
                    <a:lstStyle/>
                    <a:p>
                      <a:r>
                        <a:rPr lang="pt-BR" sz="1800" dirty="0"/>
                        <a:t>Apresentação do cronograma de ações para o primeiro semestre 2020</a:t>
                      </a:r>
                    </a:p>
                  </a:txBody>
                  <a:tcPr anchor="ctr"/>
                </a:tc>
                <a:tc>
                  <a:txBody>
                    <a:bodyPr/>
                    <a:lstStyle/>
                    <a:p>
                      <a:r>
                        <a:rPr lang="pt-BR" sz="1600" dirty="0"/>
                        <a:t>Mario Doria e </a:t>
                      </a:r>
                      <a:r>
                        <a:rPr lang="pt-BR" sz="1600" dirty="0" err="1"/>
                        <a:t>Amberson</a:t>
                      </a:r>
                      <a:r>
                        <a:rPr lang="pt-BR" sz="1600" dirty="0"/>
                        <a:t> Bezerra da Silva</a:t>
                      </a:r>
                    </a:p>
                  </a:txBody>
                  <a:tcPr anchor="ctr"/>
                </a:tc>
                <a:extLst>
                  <a:ext uri="{0D108BD9-81ED-4DB2-BD59-A6C34878D82A}">
                    <a16:rowId xmlns:a16="http://schemas.microsoft.com/office/drawing/2014/main" val="1373575128"/>
                  </a:ext>
                </a:extLst>
              </a:tr>
              <a:tr h="370840">
                <a:tc>
                  <a:txBody>
                    <a:bodyPr/>
                    <a:lstStyle/>
                    <a:p>
                      <a:r>
                        <a:rPr lang="pt-BR" sz="1600" dirty="0"/>
                        <a:t>16:30 às 17:00</a:t>
                      </a:r>
                    </a:p>
                  </a:txBody>
                  <a:tcPr anchor="ctr"/>
                </a:tc>
                <a:tc>
                  <a:txBody>
                    <a:bodyPr/>
                    <a:lstStyle/>
                    <a:p>
                      <a:r>
                        <a:rPr lang="pt-BR" sz="1800" dirty="0"/>
                        <a:t>Assuntos Gerais e Encerramento</a:t>
                      </a:r>
                    </a:p>
                  </a:txBody>
                  <a:tcPr anchor="ctr"/>
                </a:tc>
                <a:tc>
                  <a:txBody>
                    <a:bodyPr/>
                    <a:lstStyle/>
                    <a:p>
                      <a:r>
                        <a:rPr lang="pt-BR" sz="1600" dirty="0"/>
                        <a:t>Plenária</a:t>
                      </a:r>
                    </a:p>
                  </a:txBody>
                  <a:tcPr anchor="ctr"/>
                </a:tc>
                <a:extLst>
                  <a:ext uri="{0D108BD9-81ED-4DB2-BD59-A6C34878D82A}">
                    <a16:rowId xmlns:a16="http://schemas.microsoft.com/office/drawing/2014/main" val="3898769289"/>
                  </a:ext>
                </a:extLst>
              </a:tr>
            </a:tbl>
          </a:graphicData>
        </a:graphic>
      </p:graphicFrame>
    </p:spTree>
    <p:extLst>
      <p:ext uri="{BB962C8B-B14F-4D97-AF65-F5344CB8AC3E}">
        <p14:creationId xmlns:p14="http://schemas.microsoft.com/office/powerpoint/2010/main" val="294285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Agenda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28AD21D9-5142-47BA-BA14-40344FDE71A6}"/>
              </a:ext>
            </a:extLst>
          </p:cNvPr>
          <p:cNvSpPr/>
          <p:nvPr/>
        </p:nvSpPr>
        <p:spPr>
          <a:xfrm>
            <a:off x="161777" y="1942726"/>
            <a:ext cx="6239021" cy="2246769"/>
          </a:xfrm>
          <a:prstGeom prst="rect">
            <a:avLst/>
          </a:prstGeom>
        </p:spPr>
        <p:txBody>
          <a:bodyPr wrap="square">
            <a:spAutoFit/>
          </a:bodyPr>
          <a:lstStyle/>
          <a:p>
            <a:pPr lvl="2" algn="ctr"/>
            <a:r>
              <a:rPr lang="pt-BR" sz="2800" b="1" dirty="0">
                <a:solidFill>
                  <a:srgbClr val="0070C0"/>
                </a:solidFill>
              </a:rPr>
              <a:t>Comitê Temático</a:t>
            </a:r>
          </a:p>
          <a:p>
            <a:pPr lvl="2" algn="ctr"/>
            <a:r>
              <a:rPr lang="pt-BR" sz="2800" b="1" dirty="0">
                <a:solidFill>
                  <a:srgbClr val="0070C0"/>
                </a:solidFill>
              </a:rPr>
              <a:t>Racionalização Legal e Burocrática</a:t>
            </a:r>
          </a:p>
          <a:p>
            <a:pPr lvl="2" algn="ctr"/>
            <a:endParaRPr lang="pt-BR" sz="2800" b="1" dirty="0">
              <a:solidFill>
                <a:srgbClr val="0070C0"/>
              </a:solidFill>
            </a:endParaRPr>
          </a:p>
          <a:p>
            <a:pPr algn="ctr"/>
            <a:endParaRPr lang="pt-BR" sz="2800" b="1" dirty="0">
              <a:solidFill>
                <a:srgbClr val="0070C0"/>
              </a:solidFill>
            </a:endParaRPr>
          </a:p>
          <a:p>
            <a:pPr algn="ctr"/>
            <a:endParaRPr lang="pt-BR" sz="2800" b="1" dirty="0"/>
          </a:p>
        </p:txBody>
      </p:sp>
    </p:spTree>
    <p:extLst>
      <p:ext uri="{BB962C8B-B14F-4D97-AF65-F5344CB8AC3E}">
        <p14:creationId xmlns:p14="http://schemas.microsoft.com/office/powerpoint/2010/main" val="69802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1594" y="98758"/>
            <a:ext cx="4656406" cy="4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Demandas da Secretaria Técnica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550762DF-5FF1-412C-B22E-B1703D7E93A3}"/>
              </a:ext>
            </a:extLst>
          </p:cNvPr>
          <p:cNvSpPr/>
          <p:nvPr/>
        </p:nvSpPr>
        <p:spPr>
          <a:xfrm>
            <a:off x="0" y="711800"/>
            <a:ext cx="6858000" cy="3416320"/>
          </a:xfrm>
          <a:prstGeom prst="rect">
            <a:avLst/>
          </a:prstGeom>
        </p:spPr>
        <p:txBody>
          <a:bodyPr wrap="square">
            <a:spAutoFit/>
          </a:bodyPr>
          <a:lstStyle/>
          <a:p>
            <a:pPr marL="285750" indent="-285750">
              <a:buFont typeface="Arial" panose="020B0604020202020204" pitchFamily="34" charset="0"/>
              <a:buChar char="•"/>
            </a:pPr>
            <a:r>
              <a:rPr lang="pt-BR" sz="1800" b="1" dirty="0"/>
              <a:t>Simplificar o processo de abertura, alteração e baixa de empresas nos órgãos licenciadores estaduais, adequando à Lei Complementar Federal 123/06 e Lei Complementar Estadual 163/13: Junta Comercial do Paraná, Vigilância Sanitária do Paraná, Corpo de Bombeiros, Prefeituras, Instituto Ambiental do Paraná, Receita Estadual e Receita Federal.</a:t>
            </a:r>
          </a:p>
          <a:p>
            <a:pPr marL="285750" indent="-285750">
              <a:buFont typeface="Arial" panose="020B0604020202020204" pitchFamily="34" charset="0"/>
              <a:buChar char="•"/>
            </a:pPr>
            <a:r>
              <a:rPr lang="pt-BR" sz="1800" b="1" dirty="0"/>
              <a:t>Apoiar municípios para aprimorar os atendimentos realizados na Sala do Empreendedor, estabelecendo termos de parceria visando promover programas de capacitação, oferta de linhas de créditos estaduais, apoio ao associativismo, entre outros.</a:t>
            </a:r>
          </a:p>
          <a:p>
            <a:pPr marL="285750" indent="-285750">
              <a:buFont typeface="Arial" panose="020B0604020202020204" pitchFamily="34" charset="0"/>
              <a:buChar char="•"/>
            </a:pPr>
            <a:r>
              <a:rPr lang="pt-BR" sz="1800" b="1" dirty="0"/>
              <a:t>Incluir no sistema integrador a renovação online das licenças previas (Saúde, Meio Ambiente </a:t>
            </a:r>
            <a:r>
              <a:rPr lang="pt-BR" sz="1800" b="1" dirty="0" err="1"/>
              <a:t>etc</a:t>
            </a:r>
            <a:r>
              <a:rPr lang="pt-BR" sz="1800" b="1" dirty="0"/>
              <a:t>) via Empresa Fácil.</a:t>
            </a:r>
          </a:p>
        </p:txBody>
      </p:sp>
      <p:sp>
        <p:nvSpPr>
          <p:cNvPr id="10" name="Retângulo 9">
            <a:extLst>
              <a:ext uri="{FF2B5EF4-FFF2-40B4-BE49-F238E27FC236}">
                <a16:creationId xmlns:a16="http://schemas.microsoft.com/office/drawing/2014/main" id="{6F9C09EB-2A19-4D44-8BEF-C9B0B067DE6A}"/>
              </a:ext>
            </a:extLst>
          </p:cNvPr>
          <p:cNvSpPr/>
          <p:nvPr/>
        </p:nvSpPr>
        <p:spPr>
          <a:xfrm>
            <a:off x="1650610" y="4198414"/>
            <a:ext cx="4947138" cy="707886"/>
          </a:xfrm>
          <a:prstGeom prst="rect">
            <a:avLst/>
          </a:prstGeom>
        </p:spPr>
        <p:txBody>
          <a:bodyPr wrap="square">
            <a:spAutoFit/>
          </a:bodyPr>
          <a:lstStyle/>
          <a:p>
            <a:r>
              <a:rPr lang="pt-BR" sz="2000" dirty="0"/>
              <a:t>Serão tratados na próxima Reunião do Subcomitê do CGSIM</a:t>
            </a:r>
          </a:p>
        </p:txBody>
      </p:sp>
      <p:pic>
        <p:nvPicPr>
          <p:cNvPr id="11" name="Imagem 10">
            <a:extLst>
              <a:ext uri="{FF2B5EF4-FFF2-40B4-BE49-F238E27FC236}">
                <a16:creationId xmlns:a16="http://schemas.microsoft.com/office/drawing/2014/main" id="{1752BBFB-3D09-48ED-B90E-14E54BE8AEA6}"/>
              </a:ext>
            </a:extLst>
          </p:cNvPr>
          <p:cNvPicPr>
            <a:picLocks noChangeAspect="1"/>
          </p:cNvPicPr>
          <p:nvPr/>
        </p:nvPicPr>
        <p:blipFill>
          <a:blip r:embed="rId3"/>
          <a:stretch>
            <a:fillRect/>
          </a:stretch>
        </p:blipFill>
        <p:spPr>
          <a:xfrm>
            <a:off x="167311" y="4109965"/>
            <a:ext cx="1373102" cy="918062"/>
          </a:xfrm>
          <a:prstGeom prst="rect">
            <a:avLst/>
          </a:prstGeom>
        </p:spPr>
      </p:pic>
    </p:spTree>
    <p:extLst>
      <p:ext uri="{BB962C8B-B14F-4D97-AF65-F5344CB8AC3E}">
        <p14:creationId xmlns:p14="http://schemas.microsoft.com/office/powerpoint/2010/main" val="402949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Racionalização Legal e Burocrática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2818817"/>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711800"/>
            <a:ext cx="6682153" cy="1938992"/>
          </a:xfrm>
          <a:prstGeom prst="rect">
            <a:avLst/>
          </a:prstGeom>
        </p:spPr>
        <p:txBody>
          <a:bodyPr wrap="square">
            <a:spAutoFit/>
          </a:bodyPr>
          <a:lstStyle/>
          <a:p>
            <a:pPr marL="285750" indent="-285750">
              <a:buFont typeface="Arial" panose="020B0604020202020204" pitchFamily="34" charset="0"/>
              <a:buChar char="•"/>
            </a:pPr>
            <a:r>
              <a:rPr lang="pt-BR" sz="2000" b="1" dirty="0"/>
              <a:t>Fomentar a criação e legislação que possa gerar negócios conjuntos (Centrais de Negócios, Sociedade de Propósito Específico).</a:t>
            </a:r>
          </a:p>
          <a:p>
            <a:pPr lvl="2"/>
            <a:r>
              <a:rPr lang="pt-BR" sz="2000" b="1" u="sng" dirty="0">
                <a:solidFill>
                  <a:srgbClr val="0070C0"/>
                </a:solidFill>
              </a:rPr>
              <a:t>Entrega:</a:t>
            </a:r>
            <a:r>
              <a:rPr lang="pt-BR" sz="2000" b="1" dirty="0">
                <a:solidFill>
                  <a:srgbClr val="0070C0"/>
                </a:solidFill>
              </a:rPr>
              <a:t> Ter 1 Legislação de incentivo para negócios conjuntos elaborada (a partir da regulamentação federal) – Prazo: out / 2019 – Resp.: Ercílio</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7746" y="2763245"/>
            <a:ext cx="4842944" cy="1631216"/>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b="1" dirty="0"/>
              <a:t>A regulamentação da Sociedade de Propósito Específico está tramitando no Congresso Nacional.</a:t>
            </a:r>
          </a:p>
          <a:p>
            <a:endParaRPr lang="pt-BR" sz="2000" dirty="0"/>
          </a:p>
        </p:txBody>
      </p:sp>
    </p:spTree>
    <p:extLst>
      <p:ext uri="{BB962C8B-B14F-4D97-AF65-F5344CB8AC3E}">
        <p14:creationId xmlns:p14="http://schemas.microsoft.com/office/powerpoint/2010/main" val="273952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Agenda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28AD21D9-5142-47BA-BA14-40344FDE71A6}"/>
              </a:ext>
            </a:extLst>
          </p:cNvPr>
          <p:cNvSpPr/>
          <p:nvPr/>
        </p:nvSpPr>
        <p:spPr>
          <a:xfrm>
            <a:off x="161777" y="1942726"/>
            <a:ext cx="6239021" cy="2246769"/>
          </a:xfrm>
          <a:prstGeom prst="rect">
            <a:avLst/>
          </a:prstGeom>
        </p:spPr>
        <p:txBody>
          <a:bodyPr wrap="square">
            <a:spAutoFit/>
          </a:bodyPr>
          <a:lstStyle/>
          <a:p>
            <a:pPr lvl="2" algn="ctr"/>
            <a:r>
              <a:rPr lang="pt-BR" sz="2800" b="1" dirty="0">
                <a:solidFill>
                  <a:srgbClr val="0070C0"/>
                </a:solidFill>
              </a:rPr>
              <a:t>Comitê Temático</a:t>
            </a:r>
          </a:p>
          <a:p>
            <a:pPr lvl="2" algn="ctr"/>
            <a:r>
              <a:rPr lang="pt-BR" sz="2800" b="1" dirty="0">
                <a:solidFill>
                  <a:srgbClr val="0070C0"/>
                </a:solidFill>
              </a:rPr>
              <a:t>Tecnologia e Inovação</a:t>
            </a:r>
          </a:p>
          <a:p>
            <a:pPr lvl="2" algn="ctr"/>
            <a:endParaRPr lang="pt-BR" sz="2800" b="1" dirty="0">
              <a:solidFill>
                <a:srgbClr val="0070C0"/>
              </a:solidFill>
            </a:endParaRPr>
          </a:p>
          <a:p>
            <a:pPr algn="ctr"/>
            <a:endParaRPr lang="pt-BR" sz="2800" b="1" dirty="0">
              <a:solidFill>
                <a:srgbClr val="0070C0"/>
              </a:solidFill>
            </a:endParaRPr>
          </a:p>
          <a:p>
            <a:pPr algn="ctr"/>
            <a:endParaRPr lang="pt-BR" sz="2800" b="1" dirty="0"/>
          </a:p>
        </p:txBody>
      </p:sp>
    </p:spTree>
    <p:extLst>
      <p:ext uri="{BB962C8B-B14F-4D97-AF65-F5344CB8AC3E}">
        <p14:creationId xmlns:p14="http://schemas.microsoft.com/office/powerpoint/2010/main" val="1847951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208628" y="-63023"/>
            <a:ext cx="4656406" cy="7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Comitê Temático: Tecnologia e Inovação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E441150C-BCFA-490B-B50D-D3C327CE9D67}"/>
              </a:ext>
            </a:extLst>
          </p:cNvPr>
          <p:cNvPicPr>
            <a:picLocks noChangeAspect="1"/>
          </p:cNvPicPr>
          <p:nvPr/>
        </p:nvPicPr>
        <p:blipFill>
          <a:blip r:embed="rId3"/>
          <a:stretch>
            <a:fillRect/>
          </a:stretch>
        </p:blipFill>
        <p:spPr>
          <a:xfrm>
            <a:off x="167310" y="2678132"/>
            <a:ext cx="1525465" cy="1019933"/>
          </a:xfrm>
          <a:prstGeom prst="rect">
            <a:avLst/>
          </a:prstGeom>
        </p:spPr>
      </p:pic>
      <p:sp>
        <p:nvSpPr>
          <p:cNvPr id="8" name="Retângulo 7">
            <a:extLst>
              <a:ext uri="{FF2B5EF4-FFF2-40B4-BE49-F238E27FC236}">
                <a16:creationId xmlns:a16="http://schemas.microsoft.com/office/drawing/2014/main" id="{550762DF-5FF1-412C-B22E-B1703D7E93A3}"/>
              </a:ext>
            </a:extLst>
          </p:cNvPr>
          <p:cNvSpPr/>
          <p:nvPr/>
        </p:nvSpPr>
        <p:spPr>
          <a:xfrm>
            <a:off x="84406" y="718834"/>
            <a:ext cx="6682153" cy="1938992"/>
          </a:xfrm>
          <a:prstGeom prst="rect">
            <a:avLst/>
          </a:prstGeom>
        </p:spPr>
        <p:txBody>
          <a:bodyPr wrap="square">
            <a:spAutoFit/>
          </a:bodyPr>
          <a:lstStyle/>
          <a:p>
            <a:pPr marL="285750" indent="-285750">
              <a:buFont typeface="Arial" panose="020B0604020202020204" pitchFamily="34" charset="0"/>
              <a:buChar char="•"/>
            </a:pPr>
            <a:r>
              <a:rPr lang="pt-BR" sz="2000" b="1" dirty="0"/>
              <a:t>Implementar nos municípios programas que favoreçam o estreitamento das relações Universidades / Instituição de Ciência e Tecnologia - Empresas fortalecendo o tripé educação - fomento - inovação.</a:t>
            </a:r>
          </a:p>
          <a:p>
            <a:pPr lvl="2"/>
            <a:r>
              <a:rPr lang="pt-BR" sz="2000" b="1" u="sng" dirty="0">
                <a:solidFill>
                  <a:srgbClr val="0070C0"/>
                </a:solidFill>
              </a:rPr>
              <a:t>Entrega:</a:t>
            </a:r>
            <a:r>
              <a:rPr lang="pt-BR" sz="2000" b="1" dirty="0">
                <a:solidFill>
                  <a:srgbClr val="0070C0"/>
                </a:solidFill>
              </a:rPr>
              <a:t> Ter 1 modelo de Acordo de Cooperação – Prazo: </a:t>
            </a:r>
            <a:r>
              <a:rPr lang="pt-BR" sz="2000" b="1" dirty="0" err="1">
                <a:solidFill>
                  <a:srgbClr val="0070C0"/>
                </a:solidFill>
              </a:rPr>
              <a:t>nov</a:t>
            </a:r>
            <a:r>
              <a:rPr lang="pt-BR" sz="2000" b="1" dirty="0">
                <a:solidFill>
                  <a:srgbClr val="0070C0"/>
                </a:solidFill>
              </a:rPr>
              <a:t> / 2019 – Resp.: Paulo Parreira</a:t>
            </a:r>
            <a:endParaRPr lang="pt-BR" sz="2000" b="1" dirty="0"/>
          </a:p>
        </p:txBody>
      </p:sp>
      <p:sp>
        <p:nvSpPr>
          <p:cNvPr id="3" name="Retângulo 2">
            <a:extLst>
              <a:ext uri="{FF2B5EF4-FFF2-40B4-BE49-F238E27FC236}">
                <a16:creationId xmlns:a16="http://schemas.microsoft.com/office/drawing/2014/main" id="{678F8C97-8BDA-4DCF-9053-B9112E01B414}"/>
              </a:ext>
            </a:extLst>
          </p:cNvPr>
          <p:cNvSpPr/>
          <p:nvPr/>
        </p:nvSpPr>
        <p:spPr>
          <a:xfrm>
            <a:off x="1847746" y="2629594"/>
            <a:ext cx="4842944" cy="2554545"/>
          </a:xfrm>
          <a:prstGeom prst="rect">
            <a:avLst/>
          </a:prstGeom>
        </p:spPr>
        <p:txBody>
          <a:bodyPr wrap="square">
            <a:spAutoFit/>
          </a:bodyPr>
          <a:lstStyle/>
          <a:p>
            <a:r>
              <a:rPr lang="pt-BR" sz="2000" b="1" dirty="0"/>
              <a:t>ACOMPANHAMENTO</a:t>
            </a:r>
          </a:p>
          <a:p>
            <a:pPr marL="342900" indent="-342900">
              <a:buFont typeface="Arial" panose="020B0604020202020204" pitchFamily="34" charset="0"/>
              <a:buChar char="•"/>
            </a:pPr>
            <a:r>
              <a:rPr lang="pt-BR" sz="2000" b="1" dirty="0"/>
              <a:t>Desenho da rede estadual de ciência e tecnologia, com protótipo nas Universidades Estaduais do Paraná, onde haverá uma única porta de entrada dos empresários para acessar as diversas vocações de pesquisa do ecossistema de inovação.</a:t>
            </a:r>
            <a:endParaRPr lang="pt-BR" sz="2000" dirty="0"/>
          </a:p>
        </p:txBody>
      </p:sp>
    </p:spTree>
    <p:extLst>
      <p:ext uri="{BB962C8B-B14F-4D97-AF65-F5344CB8AC3E}">
        <p14:creationId xmlns:p14="http://schemas.microsoft.com/office/powerpoint/2010/main" val="2091890040"/>
      </p:ext>
    </p:extLst>
  </p:cSld>
  <p:clrMapOvr>
    <a:masterClrMapping/>
  </p:clrMapOvr>
</p:sld>
</file>

<file path=ppt/theme/theme1.xml><?xml version="1.0" encoding="utf-8"?>
<a:theme xmlns:a="http://schemas.openxmlformats.org/drawingml/2006/main" name="2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30382</TotalTime>
  <Words>2147</Words>
  <Application>Microsoft Office PowerPoint</Application>
  <PresentationFormat>Personalizar</PresentationFormat>
  <Paragraphs>268</Paragraphs>
  <Slides>37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37</vt:i4>
      </vt:variant>
    </vt:vector>
  </HeadingPairs>
  <TitlesOfParts>
    <vt:vector size="41" baseType="lpstr">
      <vt:lpstr>Arial</vt:lpstr>
      <vt:lpstr>Calibri</vt:lpstr>
      <vt:lpstr>Calibri Light</vt:lpstr>
      <vt:lpstr>20_Office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User8</dc:creator>
  <cp:lastModifiedBy>Paulo Freitas</cp:lastModifiedBy>
  <cp:revision>1966</cp:revision>
  <cp:lastPrinted>2017-01-10T15:38:52Z</cp:lastPrinted>
  <dcterms:created xsi:type="dcterms:W3CDTF">2014-12-15T13:46:29Z</dcterms:created>
  <dcterms:modified xsi:type="dcterms:W3CDTF">2019-11-20T04:32:41Z</dcterms:modified>
</cp:coreProperties>
</file>