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27"/>
  </p:notesMasterIdLst>
  <p:handoutMasterIdLst>
    <p:handoutMasterId r:id="rId28"/>
  </p:handoutMasterIdLst>
  <p:sldIdLst>
    <p:sldId id="342" r:id="rId2"/>
    <p:sldId id="340" r:id="rId3"/>
    <p:sldId id="343" r:id="rId4"/>
    <p:sldId id="363" r:id="rId5"/>
    <p:sldId id="364" r:id="rId6"/>
    <p:sldId id="344" r:id="rId7"/>
    <p:sldId id="361" r:id="rId8"/>
    <p:sldId id="362" r:id="rId9"/>
    <p:sldId id="345" r:id="rId10"/>
    <p:sldId id="346" r:id="rId11"/>
    <p:sldId id="347" r:id="rId12"/>
    <p:sldId id="348" r:id="rId13"/>
    <p:sldId id="349" r:id="rId14"/>
    <p:sldId id="350" r:id="rId15"/>
    <p:sldId id="351" r:id="rId16"/>
    <p:sldId id="352" r:id="rId17"/>
    <p:sldId id="353" r:id="rId18"/>
    <p:sldId id="354" r:id="rId19"/>
    <p:sldId id="355" r:id="rId20"/>
    <p:sldId id="356" r:id="rId21"/>
    <p:sldId id="357" r:id="rId22"/>
    <p:sldId id="358" r:id="rId23"/>
    <p:sldId id="359" r:id="rId24"/>
    <p:sldId id="360" r:id="rId25"/>
    <p:sldId id="320" r:id="rId26"/>
  </p:sldIdLst>
  <p:sldSz cx="6858000" cy="5143500"/>
  <p:notesSz cx="6797675" cy="9928225"/>
  <p:defaultTextStyle>
    <a:defPPr>
      <a:defRPr lang="pt-B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6" userDrawn="1">
          <p15:clr>
            <a:srgbClr val="A4A3A4"/>
          </p15:clr>
        </p15:guide>
        <p15:guide id="43" orient="horz" pos="146" userDrawn="1">
          <p15:clr>
            <a:srgbClr val="A4A3A4"/>
          </p15:clr>
        </p15:guide>
        <p15:guide id="45" orient="horz" pos="32" userDrawn="1">
          <p15:clr>
            <a:srgbClr val="A4A3A4"/>
          </p15:clr>
        </p15:guide>
        <p15:guide id="46" pos="96" userDrawn="1">
          <p15:clr>
            <a:srgbClr val="A4A3A4"/>
          </p15:clr>
        </p15:guide>
        <p15:guide id="52" pos="4224" userDrawn="1">
          <p15:clr>
            <a:srgbClr val="A4A3A4"/>
          </p15:clr>
        </p15:guide>
        <p15:guide id="54" pos="187" userDrawn="1">
          <p15:clr>
            <a:srgbClr val="A4A3A4"/>
          </p15:clr>
        </p15:guide>
        <p15:guide id="62" pos="4315" userDrawn="1">
          <p15:clr>
            <a:srgbClr val="A4A3A4"/>
          </p15:clr>
        </p15:guide>
        <p15:guide id="63" orient="horz" pos="32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ana Correia Monteiro" initials="JCM" lastIdx="10" clrIdx="0"/>
  <p:cmAuthor id="2" name="Renata da Silva Vilar" initials="RdSV" lastIdx="168" clrIdx="1"/>
  <p:cmAuthor id="3" name="Erika Kuchauskas Mariano da Silva" initials="EKMdS" lastIdx="3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5A4A"/>
    <a:srgbClr val="378979"/>
    <a:srgbClr val="DDDDD6"/>
    <a:srgbClr val="5B9BD5"/>
    <a:srgbClr val="DC5F4C"/>
    <a:srgbClr val="CFE4E0"/>
    <a:srgbClr val="595959"/>
    <a:srgbClr val="A6A7A1"/>
    <a:srgbClr val="953321"/>
    <a:srgbClr val="6423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F1CDCF-3EA0-4A1C-84C5-552E868EBD74}" v="7" dt="2019-10-14T19:28:29.1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7" autoAdjust="0"/>
    <p:restoredTop sz="89868" autoAdjust="0"/>
  </p:normalViewPr>
  <p:slideViewPr>
    <p:cSldViewPr snapToGrid="0" showGuides="1">
      <p:cViewPr varScale="1">
        <p:scale>
          <a:sx n="109" d="100"/>
          <a:sy n="109" d="100"/>
        </p:scale>
        <p:origin x="1306" y="91"/>
      </p:cViewPr>
      <p:guideLst>
        <p:guide/>
        <p:guide orient="horz" pos="146"/>
        <p:guide orient="horz" pos="32"/>
        <p:guide pos="96"/>
        <p:guide pos="4224"/>
        <p:guide pos="187"/>
        <p:guide pos="4315"/>
        <p:guide orient="horz" pos="3240"/>
      </p:guideLst>
    </p:cSldViewPr>
  </p:slideViewPr>
  <p:outlineViewPr>
    <p:cViewPr>
      <p:scale>
        <a:sx n="33" d="100"/>
        <a:sy n="33" d="100"/>
      </p:scale>
      <p:origin x="0" y="-4032"/>
    </p:cViewPr>
  </p:outlin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o Freitas" userId="7ed694069727a3fb" providerId="LiveId" clId="{F83078A3-7C83-4BC9-B3E3-97B3778175B9}"/>
    <pc:docChg chg="undo custSel addSld modSld">
      <pc:chgData name="Paulo Freitas" userId="7ed694069727a3fb" providerId="LiveId" clId="{F83078A3-7C83-4BC9-B3E3-97B3778175B9}" dt="2019-10-14T19:41:30.035" v="831" actId="1035"/>
      <pc:docMkLst>
        <pc:docMk/>
      </pc:docMkLst>
      <pc:sldChg chg="addSp delSp modSp">
        <pc:chgData name="Paulo Freitas" userId="7ed694069727a3fb" providerId="LiveId" clId="{F83078A3-7C83-4BC9-B3E3-97B3778175B9}" dt="2019-10-14T19:20:57.451" v="11" actId="20577"/>
        <pc:sldMkLst>
          <pc:docMk/>
          <pc:sldMk cId="1650888503" sldId="342"/>
        </pc:sldMkLst>
        <pc:spChg chg="add del mod">
          <ac:chgData name="Paulo Freitas" userId="7ed694069727a3fb" providerId="LiveId" clId="{F83078A3-7C83-4BC9-B3E3-97B3778175B9}" dt="2019-10-14T19:20:43.938" v="1" actId="478"/>
          <ac:spMkLst>
            <pc:docMk/>
            <pc:sldMk cId="1650888503" sldId="342"/>
            <ac:spMk id="3" creationId="{016B8793-7D0D-48B3-B025-89D845C0A6E0}"/>
          </ac:spMkLst>
        </pc:spChg>
        <pc:spChg chg="del">
          <ac:chgData name="Paulo Freitas" userId="7ed694069727a3fb" providerId="LiveId" clId="{F83078A3-7C83-4BC9-B3E3-97B3778175B9}" dt="2019-10-14T19:20:39.807" v="0" actId="478"/>
          <ac:spMkLst>
            <pc:docMk/>
            <pc:sldMk cId="1650888503" sldId="342"/>
            <ac:spMk id="5" creationId="{00000000-0000-0000-0000-000000000000}"/>
          </ac:spMkLst>
        </pc:spChg>
        <pc:spChg chg="add mod">
          <ac:chgData name="Paulo Freitas" userId="7ed694069727a3fb" providerId="LiveId" clId="{F83078A3-7C83-4BC9-B3E3-97B3778175B9}" dt="2019-10-14T19:20:57.451" v="11" actId="20577"/>
          <ac:spMkLst>
            <pc:docMk/>
            <pc:sldMk cId="1650888503" sldId="342"/>
            <ac:spMk id="7" creationId="{650E3F4E-66B5-431B-8B04-FBFCAD987335}"/>
          </ac:spMkLst>
        </pc:spChg>
      </pc:sldChg>
      <pc:sldChg chg="modSp">
        <pc:chgData name="Paulo Freitas" userId="7ed694069727a3fb" providerId="LiveId" clId="{F83078A3-7C83-4BC9-B3E3-97B3778175B9}" dt="2019-10-14T19:22:09.691" v="29" actId="20577"/>
        <pc:sldMkLst>
          <pc:docMk/>
          <pc:sldMk cId="4029491803" sldId="343"/>
        </pc:sldMkLst>
        <pc:spChg chg="mod">
          <ac:chgData name="Paulo Freitas" userId="7ed694069727a3fb" providerId="LiveId" clId="{F83078A3-7C83-4BC9-B3E3-97B3778175B9}" dt="2019-10-14T19:22:09.691" v="29" actId="20577"/>
          <ac:spMkLst>
            <pc:docMk/>
            <pc:sldMk cId="4029491803" sldId="343"/>
            <ac:spMk id="10" creationId="{6F9C09EB-2A19-4D44-8BEF-C9B0B067DE6A}"/>
          </ac:spMkLst>
        </pc:spChg>
      </pc:sldChg>
      <pc:sldChg chg="modSp">
        <pc:chgData name="Paulo Freitas" userId="7ed694069727a3fb" providerId="LiveId" clId="{F83078A3-7C83-4BC9-B3E3-97B3778175B9}" dt="2019-10-14T19:41:30.035" v="831" actId="1035"/>
        <pc:sldMkLst>
          <pc:docMk/>
          <pc:sldMk cId="3794370380" sldId="344"/>
        </pc:sldMkLst>
        <pc:spChg chg="mod">
          <ac:chgData name="Paulo Freitas" userId="7ed694069727a3fb" providerId="LiveId" clId="{F83078A3-7C83-4BC9-B3E3-97B3778175B9}" dt="2019-10-14T19:41:30.035" v="831" actId="1035"/>
          <ac:spMkLst>
            <pc:docMk/>
            <pc:sldMk cId="3794370380" sldId="344"/>
            <ac:spMk id="12" creationId="{85266C2F-7C90-41B5-AE56-EA1304623F6F}"/>
          </ac:spMkLst>
        </pc:spChg>
        <pc:picChg chg="mod">
          <ac:chgData name="Paulo Freitas" userId="7ed694069727a3fb" providerId="LiveId" clId="{F83078A3-7C83-4BC9-B3E3-97B3778175B9}" dt="2019-10-14T19:41:30.035" v="831" actId="1035"/>
          <ac:picMkLst>
            <pc:docMk/>
            <pc:sldMk cId="3794370380" sldId="344"/>
            <ac:picMk id="11" creationId="{5CDCABC5-1197-4D66-96A7-C63C8E44539B}"/>
          </ac:picMkLst>
        </pc:picChg>
      </pc:sldChg>
      <pc:sldChg chg="addSp modSp">
        <pc:chgData name="Paulo Freitas" userId="7ed694069727a3fb" providerId="LiveId" clId="{F83078A3-7C83-4BC9-B3E3-97B3778175B9}" dt="2019-10-14T19:34:54.990" v="515" actId="1035"/>
        <pc:sldMkLst>
          <pc:docMk/>
          <pc:sldMk cId="3522684472" sldId="363"/>
        </pc:sldMkLst>
        <pc:spChg chg="mod">
          <ac:chgData name="Paulo Freitas" userId="7ed694069727a3fb" providerId="LiveId" clId="{F83078A3-7C83-4BC9-B3E3-97B3778175B9}" dt="2019-10-14T19:29:12.028" v="455" actId="20577"/>
          <ac:spMkLst>
            <pc:docMk/>
            <pc:sldMk cId="3522684472" sldId="363"/>
            <ac:spMk id="3" creationId="{678F8C97-8BDA-4DCF-9053-B9112E01B414}"/>
          </ac:spMkLst>
        </pc:spChg>
        <pc:spChg chg="add mod">
          <ac:chgData name="Paulo Freitas" userId="7ed694069727a3fb" providerId="LiveId" clId="{F83078A3-7C83-4BC9-B3E3-97B3778175B9}" dt="2019-10-14T19:34:54.990" v="515" actId="1035"/>
          <ac:spMkLst>
            <pc:docMk/>
            <pc:sldMk cId="3522684472" sldId="363"/>
            <ac:spMk id="9" creationId="{ADFD17DC-5743-4830-BE09-64EF05BC333D}"/>
          </ac:spMkLst>
        </pc:spChg>
      </pc:sldChg>
      <pc:sldChg chg="delSp modSp add">
        <pc:chgData name="Paulo Freitas" userId="7ed694069727a3fb" providerId="LiveId" clId="{F83078A3-7C83-4BC9-B3E3-97B3778175B9}" dt="2019-10-14T19:37:32.033" v="565" actId="1035"/>
        <pc:sldMkLst>
          <pc:docMk/>
          <pc:sldMk cId="2705980633" sldId="364"/>
        </pc:sldMkLst>
        <pc:spChg chg="mod">
          <ac:chgData name="Paulo Freitas" userId="7ed694069727a3fb" providerId="LiveId" clId="{F83078A3-7C83-4BC9-B3E3-97B3778175B9}" dt="2019-10-14T19:37:32.033" v="565" actId="1035"/>
          <ac:spMkLst>
            <pc:docMk/>
            <pc:sldMk cId="2705980633" sldId="364"/>
            <ac:spMk id="3" creationId="{678F8C97-8BDA-4DCF-9053-B9112E01B414}"/>
          </ac:spMkLst>
        </pc:spChg>
        <pc:spChg chg="del">
          <ac:chgData name="Paulo Freitas" userId="7ed694069727a3fb" providerId="LiveId" clId="{F83078A3-7C83-4BC9-B3E3-97B3778175B9}" dt="2019-10-14T19:27:09.015" v="207" actId="478"/>
          <ac:spMkLst>
            <pc:docMk/>
            <pc:sldMk cId="2705980633" sldId="364"/>
            <ac:spMk id="8" creationId="{550762DF-5FF1-412C-B22E-B1703D7E93A3}"/>
          </ac:spMkLst>
        </pc:spChg>
        <pc:spChg chg="del">
          <ac:chgData name="Paulo Freitas" userId="7ed694069727a3fb" providerId="LiveId" clId="{F83078A3-7C83-4BC9-B3E3-97B3778175B9}" dt="2019-10-14T19:27:15.712" v="208" actId="478"/>
          <ac:spMkLst>
            <pc:docMk/>
            <pc:sldMk cId="2705980633" sldId="364"/>
            <ac:spMk id="9" creationId="{ADFD17DC-5743-4830-BE09-64EF05BC333D}"/>
          </ac:spMkLst>
        </pc:spChg>
        <pc:picChg chg="del">
          <ac:chgData name="Paulo Freitas" userId="7ed694069727a3fb" providerId="LiveId" clId="{F83078A3-7C83-4BC9-B3E3-97B3778175B9}" dt="2019-10-14T19:27:17.171" v="209" actId="478"/>
          <ac:picMkLst>
            <pc:docMk/>
            <pc:sldMk cId="2705980633" sldId="364"/>
            <ac:picMk id="2" creationId="{E441150C-BCFA-490B-B50D-D3C327CE9D67}"/>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77424373-9474-4B8B-B54F-3CDC6970FA47}" type="datetimeFigureOut">
              <a:rPr lang="pt-BR" smtClean="0"/>
              <a:t>14/10/2019</a:t>
            </a:fld>
            <a:endParaRPr lang="pt-BR"/>
          </a:p>
        </p:txBody>
      </p:sp>
      <p:sp>
        <p:nvSpPr>
          <p:cNvPr id="4" name="Espaço Reservado para Rodapé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C373FC87-DB7E-45C8-95F2-230581687BC9}" type="slidenum">
              <a:rPr lang="pt-BR" smtClean="0"/>
              <a:t>‹nº›</a:t>
            </a:fld>
            <a:endParaRPr lang="pt-BR"/>
          </a:p>
        </p:txBody>
      </p:sp>
    </p:spTree>
    <p:extLst>
      <p:ext uri="{BB962C8B-B14F-4D97-AF65-F5344CB8AC3E}">
        <p14:creationId xmlns:p14="http://schemas.microsoft.com/office/powerpoint/2010/main" val="1965557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0302694-BC10-4057-87B9-4B62F7076DA1}" type="datetimeFigureOut">
              <a:rPr lang="pt-BR" smtClean="0"/>
              <a:t>14/10/2019</a:t>
            </a:fld>
            <a:endParaRPr lang="pt-BR"/>
          </a:p>
        </p:txBody>
      </p:sp>
      <p:sp>
        <p:nvSpPr>
          <p:cNvPr id="4" name="Espaço Reservado para Imagem de Slid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A85D915-6812-4277-BA9F-FAA20581E9DC}" type="slidenum">
              <a:rPr lang="pt-BR" smtClean="0"/>
              <a:t>‹nº›</a:t>
            </a:fld>
            <a:endParaRPr lang="pt-BR"/>
          </a:p>
        </p:txBody>
      </p:sp>
    </p:spTree>
    <p:extLst>
      <p:ext uri="{BB962C8B-B14F-4D97-AF65-F5344CB8AC3E}">
        <p14:creationId xmlns:p14="http://schemas.microsoft.com/office/powerpoint/2010/main" val="186913111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841772"/>
            <a:ext cx="58293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2701528"/>
            <a:ext cx="51435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14/10/2019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pic>
        <p:nvPicPr>
          <p:cNvPr id="9" name="Imagem 8">
            <a:extLst>
              <a:ext uri="{FF2B5EF4-FFF2-40B4-BE49-F238E27FC236}">
                <a16:creationId xmlns:a16="http://schemas.microsoft.com/office/drawing/2014/main" id="{94D45951-4530-4C63-93B2-16B451955464}"/>
              </a:ext>
            </a:extLst>
          </p:cNvPr>
          <p:cNvPicPr>
            <a:picLocks noChangeAspect="1"/>
          </p:cNvPicPr>
          <p:nvPr userDrawn="1"/>
        </p:nvPicPr>
        <p:blipFill>
          <a:blip r:embed="rId2"/>
          <a:stretch>
            <a:fillRect/>
          </a:stretch>
        </p:blipFill>
        <p:spPr>
          <a:xfrm>
            <a:off x="4378036" y="4717418"/>
            <a:ext cx="2466109" cy="426081"/>
          </a:xfrm>
          <a:prstGeom prst="rect">
            <a:avLst/>
          </a:prstGeom>
        </p:spPr>
      </p:pic>
    </p:spTree>
    <p:extLst>
      <p:ext uri="{BB962C8B-B14F-4D97-AF65-F5344CB8AC3E}">
        <p14:creationId xmlns:p14="http://schemas.microsoft.com/office/powerpoint/2010/main" val="936190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14/10/2019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2799125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273846"/>
            <a:ext cx="1478756"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9" y="273846"/>
            <a:ext cx="4350544"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14/10/2019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4269181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14/10/2019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pic>
        <p:nvPicPr>
          <p:cNvPr id="7" name="Imagem 6">
            <a:extLst>
              <a:ext uri="{FF2B5EF4-FFF2-40B4-BE49-F238E27FC236}">
                <a16:creationId xmlns:a16="http://schemas.microsoft.com/office/drawing/2014/main" id="{2CCCCCE9-0B0C-4D7E-851F-BF2197C9E189}"/>
              </a:ext>
            </a:extLst>
          </p:cNvPr>
          <p:cNvPicPr>
            <a:picLocks noChangeAspect="1"/>
          </p:cNvPicPr>
          <p:nvPr userDrawn="1"/>
        </p:nvPicPr>
        <p:blipFill>
          <a:blip r:embed="rId2"/>
          <a:stretch>
            <a:fillRect/>
          </a:stretch>
        </p:blipFill>
        <p:spPr>
          <a:xfrm>
            <a:off x="4484544" y="4726998"/>
            <a:ext cx="2345748" cy="405286"/>
          </a:xfrm>
          <a:prstGeom prst="rect">
            <a:avLst/>
          </a:prstGeom>
        </p:spPr>
      </p:pic>
    </p:spTree>
    <p:extLst>
      <p:ext uri="{BB962C8B-B14F-4D97-AF65-F5344CB8AC3E}">
        <p14:creationId xmlns:p14="http://schemas.microsoft.com/office/powerpoint/2010/main" val="3170792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1282307"/>
            <a:ext cx="5915025"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7" y="3442099"/>
            <a:ext cx="5915025" cy="1125140"/>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14/10/2019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926574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1369219"/>
            <a:ext cx="291465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1369219"/>
            <a:ext cx="291465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5C98CD-4008-4D12-8816-035C6DDF6F1B}" type="datetimeFigureOut">
              <a:rPr lang="pt-BR" smtClean="0">
                <a:solidFill>
                  <a:prstClr val="black">
                    <a:tint val="75000"/>
                  </a:prstClr>
                </a:solidFill>
              </a:rPr>
              <a:pPr/>
              <a:t>14/10/2019</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89972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273845"/>
            <a:ext cx="5915025"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1260872"/>
            <a:ext cx="2901255" cy="617934"/>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1878807"/>
            <a:ext cx="2901255"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4" y="1260872"/>
            <a:ext cx="2915543" cy="617934"/>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1878807"/>
            <a:ext cx="2915543"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5C98CD-4008-4D12-8816-035C6DDF6F1B}" type="datetimeFigureOut">
              <a:rPr lang="pt-BR" smtClean="0">
                <a:solidFill>
                  <a:prstClr val="black">
                    <a:tint val="75000"/>
                  </a:prstClr>
                </a:solidFill>
              </a:rPr>
              <a:pPr/>
              <a:t>14/10/2019</a:t>
            </a:fld>
            <a:endParaRPr lang="pt-BR">
              <a:solidFill>
                <a:prstClr val="black">
                  <a:tint val="75000"/>
                </a:prstClr>
              </a:solidFill>
            </a:endParaRPr>
          </a:p>
        </p:txBody>
      </p:sp>
      <p:sp>
        <p:nvSpPr>
          <p:cNvPr id="8" name="Footer Placeholder 7"/>
          <p:cNvSpPr>
            <a:spLocks noGrp="1"/>
          </p:cNvSpPr>
          <p:nvPr>
            <p:ph type="ftr" sz="quarter" idx="11"/>
          </p:nvPr>
        </p:nvSpPr>
        <p:spPr/>
        <p:txBody>
          <a:bodyPr/>
          <a:lstStyle/>
          <a:p>
            <a:endParaRPr lang="pt-BR">
              <a:solidFill>
                <a:prstClr val="black">
                  <a:tint val="75000"/>
                </a:prstClr>
              </a:solidFill>
            </a:endParaRPr>
          </a:p>
        </p:txBody>
      </p:sp>
      <p:sp>
        <p:nvSpPr>
          <p:cNvPr id="9" name="Slide Number Placeholder 8"/>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705753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5C98CD-4008-4D12-8816-035C6DDF6F1B}" type="datetimeFigureOut">
              <a:rPr lang="pt-BR" smtClean="0">
                <a:solidFill>
                  <a:prstClr val="black">
                    <a:tint val="75000"/>
                  </a:prstClr>
                </a:solidFill>
              </a:rPr>
              <a:pPr/>
              <a:t>14/10/2019</a:t>
            </a:fld>
            <a:endParaRPr lang="pt-BR">
              <a:solidFill>
                <a:prstClr val="black">
                  <a:tint val="75000"/>
                </a:prstClr>
              </a:solidFill>
            </a:endParaRPr>
          </a:p>
        </p:txBody>
      </p:sp>
      <p:sp>
        <p:nvSpPr>
          <p:cNvPr id="4" name="Footer Placeholder 3"/>
          <p:cNvSpPr>
            <a:spLocks noGrp="1"/>
          </p:cNvSpPr>
          <p:nvPr>
            <p:ph type="ftr" sz="quarter" idx="11"/>
          </p:nvPr>
        </p:nvSpPr>
        <p:spPr/>
        <p:txBody>
          <a:bodyPr/>
          <a:lstStyle/>
          <a:p>
            <a:endParaRPr lang="pt-BR">
              <a:solidFill>
                <a:prstClr val="black">
                  <a:tint val="75000"/>
                </a:prstClr>
              </a:solidFill>
            </a:endParaRPr>
          </a:p>
        </p:txBody>
      </p:sp>
      <p:sp>
        <p:nvSpPr>
          <p:cNvPr id="5" name="Slide Number Placeholder 4"/>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744722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C98CD-4008-4D12-8816-035C6DDF6F1B}" type="datetimeFigureOut">
              <a:rPr lang="pt-BR" smtClean="0">
                <a:solidFill>
                  <a:prstClr val="black">
                    <a:tint val="75000"/>
                  </a:prstClr>
                </a:solidFill>
              </a:rPr>
              <a:pPr/>
              <a:t>14/10/2019</a:t>
            </a:fld>
            <a:endParaRPr lang="pt-BR">
              <a:solidFill>
                <a:prstClr val="black">
                  <a:tint val="75000"/>
                </a:prstClr>
              </a:solidFill>
            </a:endParaRPr>
          </a:p>
        </p:txBody>
      </p:sp>
      <p:sp>
        <p:nvSpPr>
          <p:cNvPr id="3" name="Footer Placeholder 2"/>
          <p:cNvSpPr>
            <a:spLocks noGrp="1"/>
          </p:cNvSpPr>
          <p:nvPr>
            <p:ph type="ftr" sz="quarter" idx="11"/>
          </p:nvPr>
        </p:nvSpPr>
        <p:spPr/>
        <p:txBody>
          <a:bodyPr/>
          <a:lstStyle/>
          <a:p>
            <a:endParaRPr lang="pt-BR">
              <a:solidFill>
                <a:prstClr val="black">
                  <a:tint val="75000"/>
                </a:prstClr>
              </a:solidFill>
            </a:endParaRPr>
          </a:p>
        </p:txBody>
      </p:sp>
      <p:sp>
        <p:nvSpPr>
          <p:cNvPr id="4" name="Slide Number Placeholder 3"/>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2160371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342900"/>
            <a:ext cx="2211884"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4" y="740572"/>
            <a:ext cx="3471863"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1543052"/>
            <a:ext cx="2211884" cy="2858691"/>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95C98CD-4008-4D12-8816-035C6DDF6F1B}" type="datetimeFigureOut">
              <a:rPr lang="pt-BR" smtClean="0">
                <a:solidFill>
                  <a:prstClr val="black">
                    <a:tint val="75000"/>
                  </a:prstClr>
                </a:solidFill>
              </a:rPr>
              <a:pPr/>
              <a:t>14/10/2019</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572499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342900"/>
            <a:ext cx="2211884"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4" y="740572"/>
            <a:ext cx="3471863" cy="3655219"/>
          </a:xfrm>
        </p:spPr>
        <p:txBody>
          <a:bodyPr anchor="t"/>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1543052"/>
            <a:ext cx="2211884" cy="2858691"/>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95C98CD-4008-4D12-8816-035C6DDF6F1B}" type="datetimeFigureOut">
              <a:rPr lang="pt-BR" smtClean="0">
                <a:solidFill>
                  <a:prstClr val="black">
                    <a:tint val="75000"/>
                  </a:prstClr>
                </a:solidFill>
              </a:rPr>
              <a:pPr/>
              <a:t>14/10/2019</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968335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273845"/>
            <a:ext cx="5915025"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1369219"/>
            <a:ext cx="5915025"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4767264"/>
            <a:ext cx="154305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A95C98CD-4008-4D12-8816-035C6DDF6F1B}" type="datetimeFigureOut">
              <a:rPr lang="pt-BR" smtClean="0">
                <a:solidFill>
                  <a:prstClr val="black">
                    <a:tint val="75000"/>
                  </a:prstClr>
                </a:solidFill>
              </a:rPr>
              <a:pPr/>
              <a:t>14/10/2019</a:t>
            </a:fld>
            <a:endParaRPr lang="pt-BR">
              <a:solidFill>
                <a:prstClr val="black">
                  <a:tint val="75000"/>
                </a:prstClr>
              </a:solidFill>
            </a:endParaRPr>
          </a:p>
        </p:txBody>
      </p:sp>
      <p:sp>
        <p:nvSpPr>
          <p:cNvPr id="5" name="Footer Placeholder 4"/>
          <p:cNvSpPr>
            <a:spLocks noGrp="1"/>
          </p:cNvSpPr>
          <p:nvPr>
            <p:ph type="ftr" sz="quarter" idx="3"/>
          </p:nvPr>
        </p:nvSpPr>
        <p:spPr>
          <a:xfrm>
            <a:off x="2271713" y="4767264"/>
            <a:ext cx="2314575"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solidFill>
                <a:prstClr val="black">
                  <a:tint val="75000"/>
                </a:prstClr>
              </a:solidFill>
            </a:endParaRPr>
          </a:p>
        </p:txBody>
      </p:sp>
      <p:sp>
        <p:nvSpPr>
          <p:cNvPr id="6" name="Slide Number Placeholder 5"/>
          <p:cNvSpPr>
            <a:spLocks noGrp="1"/>
          </p:cNvSpPr>
          <p:nvPr>
            <p:ph type="sldNum" sz="quarter" idx="4"/>
          </p:nvPr>
        </p:nvSpPr>
        <p:spPr>
          <a:xfrm>
            <a:off x="4843463" y="4767264"/>
            <a:ext cx="154305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591970457"/>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4BE8D0F5-135F-42DC-8ACD-3AC35297FF1C}"/>
              </a:ext>
            </a:extLst>
          </p:cNvPr>
          <p:cNvPicPr>
            <a:picLocks noChangeAspect="1"/>
          </p:cNvPicPr>
          <p:nvPr/>
        </p:nvPicPr>
        <p:blipFill>
          <a:blip r:embed="rId2" cstate="print"/>
          <a:stretch>
            <a:fillRect/>
          </a:stretch>
        </p:blipFill>
        <p:spPr>
          <a:xfrm>
            <a:off x="148135" y="345348"/>
            <a:ext cx="4293478" cy="723621"/>
          </a:xfrm>
          <a:prstGeom prst="rect">
            <a:avLst/>
          </a:prstGeom>
        </p:spPr>
      </p:pic>
      <p:sp>
        <p:nvSpPr>
          <p:cNvPr id="6" name="Retângulo 5">
            <a:extLst>
              <a:ext uri="{FF2B5EF4-FFF2-40B4-BE49-F238E27FC236}">
                <a16:creationId xmlns:a16="http://schemas.microsoft.com/office/drawing/2014/main" id="{72D9AB45-263C-4377-8E43-D04863CD002E}"/>
              </a:ext>
            </a:extLst>
          </p:cNvPr>
          <p:cNvSpPr>
            <a:spLocks noChangeAspect="1"/>
          </p:cNvSpPr>
          <p:nvPr/>
        </p:nvSpPr>
        <p:spPr>
          <a:xfrm rot="20622771">
            <a:off x="3663460" y="511062"/>
            <a:ext cx="2483684" cy="294312"/>
          </a:xfrm>
          <a:prstGeom prst="rect">
            <a:avLst/>
          </a:prstGeom>
          <a:noFill/>
        </p:spPr>
        <p:txBody>
          <a:bodyPr wrap="square" lIns="51435" tIns="25718" rIns="51435" bIns="25718">
            <a:spAutoFit/>
          </a:bodyPr>
          <a:lstStyle/>
          <a:p>
            <a:pPr algn="ctr"/>
            <a:r>
              <a:rPr lang="pt-BR" sz="1575" b="1"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sp>
        <p:nvSpPr>
          <p:cNvPr id="7" name="Espaço Reservado para Conteúdo 4">
            <a:extLst>
              <a:ext uri="{FF2B5EF4-FFF2-40B4-BE49-F238E27FC236}">
                <a16:creationId xmlns:a16="http://schemas.microsoft.com/office/drawing/2014/main" id="{650E3F4E-66B5-431B-8B04-FBFCAD987335}"/>
              </a:ext>
            </a:extLst>
          </p:cNvPr>
          <p:cNvSpPr>
            <a:spLocks noGrp="1"/>
          </p:cNvSpPr>
          <p:nvPr>
            <p:ph idx="1"/>
          </p:nvPr>
        </p:nvSpPr>
        <p:spPr>
          <a:xfrm>
            <a:off x="265527" y="1324402"/>
            <a:ext cx="6172200" cy="3064119"/>
          </a:xfrm>
        </p:spPr>
        <p:txBody>
          <a:bodyPr>
            <a:noAutofit/>
          </a:bodyPr>
          <a:lstStyle/>
          <a:p>
            <a:pPr algn="ctr" eaLnBrk="0">
              <a:lnSpc>
                <a:spcPct val="100000"/>
              </a:lnSpc>
              <a:spcBef>
                <a:spcPts val="306"/>
              </a:spcBef>
              <a:spcAft>
                <a:spcPts val="657"/>
              </a:spcAft>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r>
              <a:rPr lang="en-US" sz="2700" b="1" dirty="0">
                <a:solidFill>
                  <a:srgbClr val="002060"/>
                </a:solidFill>
                <a:latin typeface="Calibri" panose="020F0502020204030204" pitchFamily="34" charset="0"/>
                <a:cs typeface="Arial" panose="020B0604020202020204" pitchFamily="34" charset="0"/>
              </a:rPr>
              <a:t>4ª REUNIÃO DO GAT – GRUPO DE ASSESSORAMENTO TÉCNICO</a:t>
            </a:r>
            <a:endParaRPr lang="pt-BR" sz="2700" b="1" dirty="0">
              <a:solidFill>
                <a:srgbClr val="002060"/>
              </a:solidFill>
              <a:latin typeface="Calibri" panose="020F0502020204030204" pitchFamily="34" charset="0"/>
              <a:cs typeface="Arial" panose="020B0604020202020204" pitchFamily="34" charset="0"/>
            </a:endParaRPr>
          </a:p>
          <a:p>
            <a:pPr algn="ctr" eaLnBrk="0">
              <a:lnSpc>
                <a:spcPct val="75000"/>
              </a:lnSpc>
              <a:spcBef>
                <a:spcPts val="306"/>
              </a:spcBef>
              <a:spcAft>
                <a:spcPts val="657"/>
              </a:spcAft>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endParaRPr lang="pt-BR" sz="2700" b="1" dirty="0">
              <a:solidFill>
                <a:srgbClr val="002060"/>
              </a:solidFill>
              <a:latin typeface="Calibri" panose="020F0502020204030204" pitchFamily="34" charset="0"/>
              <a:cs typeface="Arial" panose="020B0604020202020204" pitchFamily="34" charset="0"/>
            </a:endParaRPr>
          </a:p>
          <a:p>
            <a:pPr algn="ctr" eaLnBrk="0">
              <a:lnSpc>
                <a:spcPct val="75000"/>
              </a:lnSpc>
              <a:spcBef>
                <a:spcPts val="306"/>
              </a:spcBef>
              <a:spcAft>
                <a:spcPts val="657"/>
              </a:spcAft>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r>
              <a:rPr lang="pt-BR" sz="2700" b="1" dirty="0">
                <a:solidFill>
                  <a:srgbClr val="002060"/>
                </a:solidFill>
                <a:latin typeface="Calibri" panose="020F0502020204030204" pitchFamily="34" charset="0"/>
                <a:cs typeface="Arial" panose="020B0604020202020204" pitchFamily="34" charset="0"/>
              </a:rPr>
              <a:t>11/11/2019</a:t>
            </a:r>
          </a:p>
          <a:p>
            <a:pPr algn="ctr" eaLnBrk="0">
              <a:lnSpc>
                <a:spcPct val="75000"/>
              </a:lnSpc>
              <a:spcBef>
                <a:spcPts val="306"/>
              </a:spcBef>
              <a:spcAft>
                <a:spcPts val="657"/>
              </a:spcAft>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endParaRPr lang="pt-BR" sz="2700" b="1" dirty="0">
              <a:solidFill>
                <a:srgbClr val="002060"/>
              </a:solidFill>
              <a:latin typeface="Calibri" panose="020F0502020204030204" pitchFamily="34" charset="0"/>
              <a:cs typeface="Arial" panose="020B0604020202020204" pitchFamily="34" charset="0"/>
            </a:endParaRPr>
          </a:p>
          <a:p>
            <a:pPr algn="ctr" eaLnBrk="0">
              <a:lnSpc>
                <a:spcPct val="75000"/>
              </a:lnSpc>
              <a:spcBef>
                <a:spcPts val="306"/>
              </a:spcBef>
              <a:spcAft>
                <a:spcPts val="657"/>
              </a:spcAft>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r>
              <a:rPr lang="pt-BR" sz="2700" b="1" dirty="0">
                <a:solidFill>
                  <a:srgbClr val="002060"/>
                </a:solidFill>
                <a:latin typeface="Calibri" panose="020F0502020204030204" pitchFamily="34" charset="0"/>
                <a:cs typeface="Arial" panose="020B0604020202020204" pitchFamily="34" charset="0"/>
              </a:rPr>
              <a:t>CURITIBA – PR</a:t>
            </a:r>
          </a:p>
          <a:p>
            <a:pPr algn="ctr" eaLnBrk="0">
              <a:lnSpc>
                <a:spcPct val="75000"/>
              </a:lnSpc>
              <a:spcBef>
                <a:spcPts val="306"/>
              </a:spcBef>
              <a:spcAft>
                <a:spcPts val="657"/>
              </a:spcAft>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endParaRPr lang="pt-BR" sz="2700" b="1" dirty="0">
              <a:solidFill>
                <a:srgbClr val="002060"/>
              </a:solidFill>
              <a:latin typeface="Calibri" panose="020F0502020204030204" pitchFamily="34" charset="0"/>
              <a:cs typeface="Arial" panose="020B0604020202020204" pitchFamily="34" charset="0"/>
            </a:endParaRPr>
          </a:p>
          <a:p>
            <a:pPr algn="ctr">
              <a:lnSpc>
                <a:spcPct val="75000"/>
              </a:lnSpc>
              <a:spcBef>
                <a:spcPts val="230"/>
              </a:spcBef>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endParaRPr lang="pt-BR" sz="2700" b="1" dirty="0">
              <a:solidFill>
                <a:srgbClr val="002060"/>
              </a:solidFill>
              <a:latin typeface="Calibri" panose="020F0502020204030204" pitchFamily="34" charset="0"/>
              <a:cs typeface="Arial" panose="020B0604020202020204" pitchFamily="34" charset="0"/>
            </a:endParaRPr>
          </a:p>
          <a:p>
            <a:pPr algn="ctr">
              <a:lnSpc>
                <a:spcPct val="75000"/>
              </a:lnSpc>
              <a:spcBef>
                <a:spcPts val="230"/>
              </a:spcBef>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endParaRPr lang="pt-BR" sz="2700" b="1" dirty="0">
              <a:solidFill>
                <a:srgbClr val="002060"/>
              </a:solidFill>
              <a:latin typeface="Calibri" panose="020F0502020204030204" pitchFamily="34" charset="0"/>
              <a:cs typeface="Arial" panose="020B0604020202020204" pitchFamily="34" charset="0"/>
            </a:endParaRPr>
          </a:p>
          <a:p>
            <a:pPr algn="ctr">
              <a:lnSpc>
                <a:spcPct val="75000"/>
              </a:lnSpc>
              <a:spcBef>
                <a:spcPts val="230"/>
              </a:spcBef>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endParaRPr lang="pt-BR" sz="2700" b="1" dirty="0">
              <a:solidFill>
                <a:srgbClr val="002060"/>
              </a:solidFill>
              <a:latin typeface="Calibri" panose="020F0502020204030204" pitchFamily="34" charset="0"/>
              <a:cs typeface="Arial" panose="020B0604020202020204" pitchFamily="34" charset="0"/>
            </a:endParaRPr>
          </a:p>
          <a:p>
            <a:pPr algn="ctr">
              <a:lnSpc>
                <a:spcPct val="75000"/>
              </a:lnSpc>
              <a:spcBef>
                <a:spcPts val="230"/>
              </a:spcBef>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endParaRPr lang="pt-BR" sz="2700" b="1" dirty="0">
              <a:solidFill>
                <a:srgbClr val="002060"/>
              </a:solidFill>
              <a:latin typeface="Calibri" panose="020F0502020204030204" pitchFamily="34" charset="0"/>
              <a:cs typeface="Arial" panose="020B0604020202020204" pitchFamily="34" charset="0"/>
            </a:endParaRPr>
          </a:p>
          <a:p>
            <a:pPr>
              <a:buNone/>
            </a:pPr>
            <a:endParaRPr lang="pt-BR" sz="2250" dirty="0">
              <a:solidFill>
                <a:srgbClr val="002060"/>
              </a:solidFill>
              <a:latin typeface="Calibri" panose="020F0502020204030204" pitchFamily="34" charset="0"/>
            </a:endParaRPr>
          </a:p>
        </p:txBody>
      </p:sp>
    </p:spTree>
    <p:extLst>
      <p:ext uri="{BB962C8B-B14F-4D97-AF65-F5344CB8AC3E}">
        <p14:creationId xmlns:p14="http://schemas.microsoft.com/office/powerpoint/2010/main" val="1650888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tângulo 7">
            <a:extLst>
              <a:ext uri="{FF2B5EF4-FFF2-40B4-BE49-F238E27FC236}">
                <a16:creationId xmlns:a16="http://schemas.microsoft.com/office/drawing/2014/main" id="{192E129A-E3DA-412D-B1A1-6045224A108C}"/>
              </a:ext>
            </a:extLst>
          </p:cNvPr>
          <p:cNvSpPr/>
          <p:nvPr/>
        </p:nvSpPr>
        <p:spPr>
          <a:xfrm>
            <a:off x="0" y="775106"/>
            <a:ext cx="6858000" cy="2862322"/>
          </a:xfrm>
          <a:prstGeom prst="rect">
            <a:avLst/>
          </a:prstGeom>
        </p:spPr>
        <p:txBody>
          <a:bodyPr wrap="square">
            <a:spAutoFit/>
          </a:bodyPr>
          <a:lstStyle/>
          <a:p>
            <a:pPr marL="285750" indent="-285750">
              <a:buFont typeface="Arial" panose="020B0604020202020204" pitchFamily="34" charset="0"/>
              <a:buChar char="•"/>
            </a:pPr>
            <a:r>
              <a:rPr lang="pt-BR" sz="2000" b="1" dirty="0"/>
              <a:t>Sistematizar a participação entre o FOPEME e os Comitês Territoriais e vice-versa.</a:t>
            </a:r>
          </a:p>
          <a:p>
            <a:pPr lvl="2"/>
            <a:r>
              <a:rPr lang="pt-BR" sz="2000" b="1" u="sng" dirty="0">
                <a:solidFill>
                  <a:srgbClr val="0070C0"/>
                </a:solidFill>
              </a:rPr>
              <a:t>Entrega:</a:t>
            </a:r>
            <a:r>
              <a:rPr lang="pt-BR" sz="2000" b="1" dirty="0">
                <a:solidFill>
                  <a:srgbClr val="0070C0"/>
                </a:solidFill>
              </a:rPr>
              <a:t> Ter 1 processo de participação entre FOPEME e os Comitês Territoriais e vice-versa mapeado e sistematizado – Prazo: dez / 2019</a:t>
            </a:r>
          </a:p>
          <a:p>
            <a:pPr lvl="2"/>
            <a:endParaRPr lang="pt-BR" sz="2000" b="1" dirty="0">
              <a:solidFill>
                <a:srgbClr val="0070C0"/>
              </a:solidFill>
            </a:endParaRPr>
          </a:p>
          <a:p>
            <a:pPr lvl="2"/>
            <a:endParaRPr lang="pt-BR" sz="2000" b="1" dirty="0">
              <a:solidFill>
                <a:srgbClr val="0070C0"/>
              </a:solidFill>
            </a:endParaRPr>
          </a:p>
          <a:p>
            <a:endParaRPr lang="pt-BR" sz="2000" b="1" dirty="0">
              <a:solidFill>
                <a:srgbClr val="0070C0"/>
              </a:solidFill>
            </a:endParaRPr>
          </a:p>
          <a:p>
            <a:endParaRPr lang="pt-BR" sz="2000" b="1" dirty="0"/>
          </a:p>
        </p:txBody>
      </p:sp>
      <p:sp>
        <p:nvSpPr>
          <p:cNvPr id="9" name="Rectangle 7">
            <a:extLst>
              <a:ext uri="{FF2B5EF4-FFF2-40B4-BE49-F238E27FC236}">
                <a16:creationId xmlns:a16="http://schemas.microsoft.com/office/drawing/2014/main" id="{36544C9C-70F9-4909-BF04-C1F122A21EB5}"/>
              </a:ext>
            </a:extLst>
          </p:cNvPr>
          <p:cNvSpPr>
            <a:spLocks noChangeArrowheads="1"/>
          </p:cNvSpPr>
          <p:nvPr/>
        </p:nvSpPr>
        <p:spPr bwMode="auto">
          <a:xfrm>
            <a:off x="2201594" y="98758"/>
            <a:ext cx="4656406" cy="454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Demandas da Secretaria Técnica</a:t>
            </a:r>
          </a:p>
        </p:txBody>
      </p:sp>
      <p:pic>
        <p:nvPicPr>
          <p:cNvPr id="11" name="Imagem 10">
            <a:extLst>
              <a:ext uri="{FF2B5EF4-FFF2-40B4-BE49-F238E27FC236}">
                <a16:creationId xmlns:a16="http://schemas.microsoft.com/office/drawing/2014/main" id="{43335307-423F-4C7C-BE89-30D57DBE3080}"/>
              </a:ext>
            </a:extLst>
          </p:cNvPr>
          <p:cNvPicPr>
            <a:picLocks noChangeAspect="1"/>
          </p:cNvPicPr>
          <p:nvPr/>
        </p:nvPicPr>
        <p:blipFill>
          <a:blip r:embed="rId3"/>
          <a:stretch>
            <a:fillRect/>
          </a:stretch>
        </p:blipFill>
        <p:spPr>
          <a:xfrm>
            <a:off x="167310" y="2621884"/>
            <a:ext cx="1525465" cy="1019933"/>
          </a:xfrm>
          <a:prstGeom prst="rect">
            <a:avLst/>
          </a:prstGeom>
        </p:spPr>
      </p:pic>
      <p:sp>
        <p:nvSpPr>
          <p:cNvPr id="12" name="Retângulo 11">
            <a:extLst>
              <a:ext uri="{FF2B5EF4-FFF2-40B4-BE49-F238E27FC236}">
                <a16:creationId xmlns:a16="http://schemas.microsoft.com/office/drawing/2014/main" id="{AAC08A25-0D27-42F4-9B61-A6B6D9087FBE}"/>
              </a:ext>
            </a:extLst>
          </p:cNvPr>
          <p:cNvSpPr/>
          <p:nvPr/>
        </p:nvSpPr>
        <p:spPr>
          <a:xfrm>
            <a:off x="1847745" y="2566312"/>
            <a:ext cx="4931379" cy="707886"/>
          </a:xfrm>
          <a:prstGeom prst="rect">
            <a:avLst/>
          </a:prstGeom>
        </p:spPr>
        <p:txBody>
          <a:bodyPr wrap="square">
            <a:spAutoFit/>
          </a:bodyPr>
          <a:lstStyle/>
          <a:p>
            <a:r>
              <a:rPr lang="pt-BR" sz="2000" b="1" dirty="0"/>
              <a:t>ACOMPANHAMENTO</a:t>
            </a:r>
          </a:p>
          <a:p>
            <a:pPr marL="342900" indent="-342900">
              <a:buFont typeface="Arial" panose="020B0604020202020204" pitchFamily="34" charset="0"/>
              <a:buChar char="•"/>
            </a:pPr>
            <a:r>
              <a:rPr lang="pt-BR" sz="2000" dirty="0"/>
              <a:t>R</a:t>
            </a:r>
          </a:p>
        </p:txBody>
      </p:sp>
    </p:spTree>
    <p:extLst>
      <p:ext uri="{BB962C8B-B14F-4D97-AF65-F5344CB8AC3E}">
        <p14:creationId xmlns:p14="http://schemas.microsoft.com/office/powerpoint/2010/main" val="4198668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Agenda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898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Agenda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8021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Agenda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7326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Agenda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2870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Agenda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937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Agenda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4818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Agenda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2624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Agenda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7870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Agenda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0060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Pauta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graphicFrame>
        <p:nvGraphicFramePr>
          <p:cNvPr id="4" name="Tabela 3">
            <a:extLst>
              <a:ext uri="{FF2B5EF4-FFF2-40B4-BE49-F238E27FC236}">
                <a16:creationId xmlns:a16="http://schemas.microsoft.com/office/drawing/2014/main" id="{18307558-3612-44BC-B141-CB35AE1057AF}"/>
              </a:ext>
            </a:extLst>
          </p:cNvPr>
          <p:cNvGraphicFramePr>
            <a:graphicFrameLocks noGrp="1"/>
          </p:cNvGraphicFramePr>
          <p:nvPr>
            <p:extLst>
              <p:ext uri="{D42A27DB-BD31-4B8C-83A1-F6EECF244321}">
                <p14:modId xmlns:p14="http://schemas.microsoft.com/office/powerpoint/2010/main" val="3855841280"/>
              </p:ext>
            </p:extLst>
          </p:nvPr>
        </p:nvGraphicFramePr>
        <p:xfrm>
          <a:off x="119575" y="961383"/>
          <a:ext cx="6604782" cy="3632200"/>
        </p:xfrm>
        <a:graphic>
          <a:graphicData uri="http://schemas.openxmlformats.org/drawingml/2006/table">
            <a:tbl>
              <a:tblPr firstRow="1" bandRow="1">
                <a:tableStyleId>{5C22544A-7EE6-4342-B048-85BDC9FD1C3A}</a:tableStyleId>
              </a:tblPr>
              <a:tblGrid>
                <a:gridCol w="1513906">
                  <a:extLst>
                    <a:ext uri="{9D8B030D-6E8A-4147-A177-3AD203B41FA5}">
                      <a16:colId xmlns:a16="http://schemas.microsoft.com/office/drawing/2014/main" val="378822786"/>
                    </a:ext>
                  </a:extLst>
                </a:gridCol>
                <a:gridCol w="3443391">
                  <a:extLst>
                    <a:ext uri="{9D8B030D-6E8A-4147-A177-3AD203B41FA5}">
                      <a16:colId xmlns:a16="http://schemas.microsoft.com/office/drawing/2014/main" val="3497201847"/>
                    </a:ext>
                  </a:extLst>
                </a:gridCol>
                <a:gridCol w="1647485">
                  <a:extLst>
                    <a:ext uri="{9D8B030D-6E8A-4147-A177-3AD203B41FA5}">
                      <a16:colId xmlns:a16="http://schemas.microsoft.com/office/drawing/2014/main" val="3643613288"/>
                    </a:ext>
                  </a:extLst>
                </a:gridCol>
              </a:tblGrid>
              <a:tr h="0">
                <a:tc>
                  <a:txBody>
                    <a:bodyPr/>
                    <a:lstStyle/>
                    <a:p>
                      <a:pPr algn="ctr"/>
                      <a:r>
                        <a:rPr lang="pt-BR" sz="1800" dirty="0"/>
                        <a:t>HORÁRIO</a:t>
                      </a:r>
                    </a:p>
                  </a:txBody>
                  <a:tcPr/>
                </a:tc>
                <a:tc>
                  <a:txBody>
                    <a:bodyPr/>
                    <a:lstStyle/>
                    <a:p>
                      <a:pPr algn="ctr"/>
                      <a:r>
                        <a:rPr lang="pt-BR" sz="1800" dirty="0"/>
                        <a:t>PAUTA</a:t>
                      </a:r>
                    </a:p>
                  </a:txBody>
                  <a:tcPr/>
                </a:tc>
                <a:tc>
                  <a:txBody>
                    <a:bodyPr/>
                    <a:lstStyle/>
                    <a:p>
                      <a:pPr algn="ctr"/>
                      <a:r>
                        <a:rPr lang="pt-BR" sz="1800" dirty="0"/>
                        <a:t>RESPONSÁVEL</a:t>
                      </a:r>
                    </a:p>
                  </a:txBody>
                  <a:tcPr/>
                </a:tc>
                <a:extLst>
                  <a:ext uri="{0D108BD9-81ED-4DB2-BD59-A6C34878D82A}">
                    <a16:rowId xmlns:a16="http://schemas.microsoft.com/office/drawing/2014/main" val="1591139381"/>
                  </a:ext>
                </a:extLst>
              </a:tr>
              <a:tr h="370840">
                <a:tc>
                  <a:txBody>
                    <a:bodyPr/>
                    <a:lstStyle/>
                    <a:p>
                      <a:r>
                        <a:rPr lang="pt-BR" sz="1600" dirty="0"/>
                        <a:t>13:30 às 14:00</a:t>
                      </a:r>
                    </a:p>
                  </a:txBody>
                  <a:tcPr anchor="ctr"/>
                </a:tc>
                <a:tc>
                  <a:txBody>
                    <a:bodyPr/>
                    <a:lstStyle/>
                    <a:p>
                      <a:r>
                        <a:rPr lang="pt-BR" sz="1800" dirty="0"/>
                        <a:t>Abertura e apresentação do novo Diretor de Desenvolvimento Econômico da SEPL – Rodrigo Martins</a:t>
                      </a:r>
                    </a:p>
                  </a:txBody>
                  <a:tcPr anchor="ctr"/>
                </a:tc>
                <a:tc>
                  <a:txBody>
                    <a:bodyPr/>
                    <a:lstStyle/>
                    <a:p>
                      <a:r>
                        <a:rPr lang="pt-BR" sz="1600" dirty="0"/>
                        <a:t>Valdemar Bernardo Jorge</a:t>
                      </a:r>
                    </a:p>
                  </a:txBody>
                  <a:tcPr anchor="ctr"/>
                </a:tc>
                <a:extLst>
                  <a:ext uri="{0D108BD9-81ED-4DB2-BD59-A6C34878D82A}">
                    <a16:rowId xmlns:a16="http://schemas.microsoft.com/office/drawing/2014/main" val="540829949"/>
                  </a:ext>
                </a:extLst>
              </a:tr>
              <a:tr h="370840">
                <a:tc>
                  <a:txBody>
                    <a:bodyPr/>
                    <a:lstStyle/>
                    <a:p>
                      <a:r>
                        <a:rPr lang="pt-BR" sz="1600" dirty="0"/>
                        <a:t>14:00 às 16:00</a:t>
                      </a:r>
                    </a:p>
                  </a:txBody>
                  <a:tcPr anchor="ctr"/>
                </a:tc>
                <a:tc>
                  <a:txBody>
                    <a:bodyPr/>
                    <a:lstStyle/>
                    <a:p>
                      <a:r>
                        <a:rPr lang="pt-BR" sz="1800" dirty="0"/>
                        <a:t>Apresentação das Ações do CT Tecnologia e Inovação e Secretaria Técnica</a:t>
                      </a:r>
                    </a:p>
                  </a:txBody>
                  <a:tcPr anchor="ctr"/>
                </a:tc>
                <a:tc>
                  <a:txBody>
                    <a:bodyPr/>
                    <a:lstStyle/>
                    <a:p>
                      <a:r>
                        <a:rPr lang="pt-BR" sz="1600" dirty="0"/>
                        <a:t>Paulo Parreira, Gilberto Lima, Marcos </a:t>
                      </a:r>
                      <a:r>
                        <a:rPr lang="pt-BR" sz="1600" dirty="0" err="1"/>
                        <a:t>Thiesen</a:t>
                      </a:r>
                      <a:r>
                        <a:rPr lang="pt-BR" sz="1600" dirty="0"/>
                        <a:t> e </a:t>
                      </a:r>
                      <a:r>
                        <a:rPr lang="pt-BR" sz="1600" dirty="0" err="1"/>
                        <a:t>Amberson</a:t>
                      </a:r>
                      <a:r>
                        <a:rPr lang="pt-BR" sz="1600" dirty="0"/>
                        <a:t> Silva</a:t>
                      </a:r>
                    </a:p>
                  </a:txBody>
                  <a:tcPr anchor="ctr"/>
                </a:tc>
                <a:extLst>
                  <a:ext uri="{0D108BD9-81ED-4DB2-BD59-A6C34878D82A}">
                    <a16:rowId xmlns:a16="http://schemas.microsoft.com/office/drawing/2014/main" val="1373575128"/>
                  </a:ext>
                </a:extLst>
              </a:tr>
              <a:tr h="370840">
                <a:tc>
                  <a:txBody>
                    <a:bodyPr/>
                    <a:lstStyle/>
                    <a:p>
                      <a:r>
                        <a:rPr lang="pt-BR" sz="1600" dirty="0"/>
                        <a:t>16:00 às 16:30</a:t>
                      </a:r>
                    </a:p>
                  </a:txBody>
                  <a:tcPr anchor="ctr"/>
                </a:tc>
                <a:tc>
                  <a:txBody>
                    <a:bodyPr/>
                    <a:lstStyle/>
                    <a:p>
                      <a:r>
                        <a:rPr lang="pt-BR" sz="1800" dirty="0"/>
                        <a:t>Apresentação dos Eventos do FOMENTA</a:t>
                      </a:r>
                    </a:p>
                  </a:txBody>
                  <a:tcPr anchor="ctr"/>
                </a:tc>
                <a:tc>
                  <a:txBody>
                    <a:bodyPr/>
                    <a:lstStyle/>
                    <a:p>
                      <a:r>
                        <a:rPr lang="pt-BR" sz="1600" dirty="0"/>
                        <a:t>Mario Doria</a:t>
                      </a:r>
                    </a:p>
                  </a:txBody>
                  <a:tcPr anchor="ctr"/>
                </a:tc>
                <a:extLst>
                  <a:ext uri="{0D108BD9-81ED-4DB2-BD59-A6C34878D82A}">
                    <a16:rowId xmlns:a16="http://schemas.microsoft.com/office/drawing/2014/main" val="3898769289"/>
                  </a:ext>
                </a:extLst>
              </a:tr>
              <a:tr h="370840">
                <a:tc>
                  <a:txBody>
                    <a:bodyPr/>
                    <a:lstStyle/>
                    <a:p>
                      <a:r>
                        <a:rPr lang="pt-BR" sz="1600" dirty="0"/>
                        <a:t>16:30 às 17:00</a:t>
                      </a:r>
                    </a:p>
                  </a:txBody>
                  <a:tcPr anchor="ctr"/>
                </a:tc>
                <a:tc>
                  <a:txBody>
                    <a:bodyPr/>
                    <a:lstStyle/>
                    <a:p>
                      <a:r>
                        <a:rPr lang="pt-BR" sz="1800" dirty="0"/>
                        <a:t>Assuntos Gerais</a:t>
                      </a:r>
                    </a:p>
                  </a:txBody>
                  <a:tcPr anchor="ctr"/>
                </a:tc>
                <a:tc>
                  <a:txBody>
                    <a:bodyPr/>
                    <a:lstStyle/>
                    <a:p>
                      <a:endParaRPr lang="pt-BR" sz="1800" dirty="0"/>
                    </a:p>
                  </a:txBody>
                  <a:tcPr/>
                </a:tc>
                <a:extLst>
                  <a:ext uri="{0D108BD9-81ED-4DB2-BD59-A6C34878D82A}">
                    <a16:rowId xmlns:a16="http://schemas.microsoft.com/office/drawing/2014/main" val="4112569736"/>
                  </a:ext>
                </a:extLst>
              </a:tr>
            </a:tbl>
          </a:graphicData>
        </a:graphic>
      </p:graphicFrame>
    </p:spTree>
    <p:extLst>
      <p:ext uri="{BB962C8B-B14F-4D97-AF65-F5344CB8AC3E}">
        <p14:creationId xmlns:p14="http://schemas.microsoft.com/office/powerpoint/2010/main" val="4257956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Agenda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88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Agenda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34654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Agenda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9346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Agenda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0077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Agenda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753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m 11">
            <a:extLst>
              <a:ext uri="{FF2B5EF4-FFF2-40B4-BE49-F238E27FC236}">
                <a16:creationId xmlns:a16="http://schemas.microsoft.com/office/drawing/2014/main" id="{1FD90556-9DAF-47E7-9148-BFEEC459A784}"/>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6E4C9414-C2F5-42ED-AD21-ECB12AF7C011}"/>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5DF5A1DE-EAAD-4BD4-9FCD-C49C0E4D94BC}"/>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9" name="Espaço Reservado para Conteúdo 4">
            <a:extLst>
              <a:ext uri="{FF2B5EF4-FFF2-40B4-BE49-F238E27FC236}">
                <a16:creationId xmlns:a16="http://schemas.microsoft.com/office/drawing/2014/main" id="{7F73F831-183B-4D40-9BF0-F03C02F9F894}"/>
              </a:ext>
            </a:extLst>
          </p:cNvPr>
          <p:cNvSpPr>
            <a:spLocks noGrp="1"/>
          </p:cNvSpPr>
          <p:nvPr/>
        </p:nvSpPr>
        <p:spPr>
          <a:xfrm>
            <a:off x="0" y="807723"/>
            <a:ext cx="6858000" cy="369739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sz="3400" b="1" dirty="0">
                <a:cs typeface="Segoe UI" charset="0"/>
              </a:rPr>
              <a:t>OBRIGADO !</a:t>
            </a: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sz="4000" b="1" dirty="0">
              <a:cs typeface="Segoe UI" charset="0"/>
            </a:endParaRP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sz="3400" b="1" dirty="0">
                <a:cs typeface="Segoe UI" charset="0"/>
              </a:rPr>
              <a:t>Fórum Permanente das Microempresas e Empresas de Pequeno Porte do Estado do Paraná – FOPEME</a:t>
            </a: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b="1" dirty="0">
              <a:cs typeface="Segoe UI" charset="0"/>
            </a:endParaRP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b="1" dirty="0">
                <a:cs typeface="Segoe UI" charset="0"/>
              </a:rPr>
              <a:t>Secretaria Técnica</a:t>
            </a: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b="1" dirty="0">
              <a:latin typeface="Calibri" pitchFamily="32" charset="0"/>
              <a:cs typeface="Segoe UI" charset="0"/>
            </a:endParaRPr>
          </a:p>
          <a:p>
            <a:pP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b="1" dirty="0">
              <a:latin typeface="Calibri" pitchFamily="32" charset="0"/>
              <a:cs typeface="Segoe UI" charset="0"/>
            </a:endParaRPr>
          </a:p>
          <a:p>
            <a:pP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b="1" dirty="0">
                <a:latin typeface="Calibri" pitchFamily="32" charset="0"/>
                <a:cs typeface="Segoe UI" charset="0"/>
              </a:rPr>
              <a:t>                                  www.fopeme.pr.gov.br </a:t>
            </a:r>
            <a:endParaRPr lang="pt-BR" dirty="0">
              <a:solidFill>
                <a:srgbClr val="002060"/>
              </a:solidFill>
            </a:endParaRPr>
          </a:p>
        </p:txBody>
      </p:sp>
    </p:spTree>
    <p:extLst>
      <p:ext uri="{BB962C8B-B14F-4D97-AF65-F5344CB8AC3E}">
        <p14:creationId xmlns:p14="http://schemas.microsoft.com/office/powerpoint/2010/main" val="167095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201594" y="98758"/>
            <a:ext cx="4656406" cy="454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Demandas da Secretaria Técnica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tângulo 7">
            <a:extLst>
              <a:ext uri="{FF2B5EF4-FFF2-40B4-BE49-F238E27FC236}">
                <a16:creationId xmlns:a16="http://schemas.microsoft.com/office/drawing/2014/main" id="{550762DF-5FF1-412C-B22E-B1703D7E93A3}"/>
              </a:ext>
            </a:extLst>
          </p:cNvPr>
          <p:cNvSpPr/>
          <p:nvPr/>
        </p:nvSpPr>
        <p:spPr>
          <a:xfrm>
            <a:off x="0" y="711800"/>
            <a:ext cx="6858000" cy="3416320"/>
          </a:xfrm>
          <a:prstGeom prst="rect">
            <a:avLst/>
          </a:prstGeom>
        </p:spPr>
        <p:txBody>
          <a:bodyPr wrap="square">
            <a:spAutoFit/>
          </a:bodyPr>
          <a:lstStyle/>
          <a:p>
            <a:pPr marL="285750" indent="-285750">
              <a:buFont typeface="Arial" panose="020B0604020202020204" pitchFamily="34" charset="0"/>
              <a:buChar char="•"/>
            </a:pPr>
            <a:r>
              <a:rPr lang="pt-BR" sz="1800" b="1" dirty="0"/>
              <a:t>Simplificar o processo de abertura, alteração e baixa de empresas nos órgãos licenciadores estaduais, adequando à Lei Complementar Federal 123/06 e Lei Complementar Estadual 163/13: Junta Comercial do Paraná, Vigilância Sanitária do Paraná, Corpo de Bombeiros, Prefeituras, Instituto Ambiental do Paraná, Receita Estadual e Receita Federal.</a:t>
            </a:r>
          </a:p>
          <a:p>
            <a:pPr marL="285750" indent="-285750">
              <a:buFont typeface="Arial" panose="020B0604020202020204" pitchFamily="34" charset="0"/>
              <a:buChar char="•"/>
            </a:pPr>
            <a:r>
              <a:rPr lang="pt-BR" sz="1800" b="1" dirty="0"/>
              <a:t>Apoiar municípios para aprimorar os atendimentos realizados na Sala do Empreendedor, estabelecendo termos de parceria visando promover programas de capacitação, oferta de linhas de créditos estaduais, apoio ao associativismo, entre outros.</a:t>
            </a:r>
          </a:p>
          <a:p>
            <a:pPr marL="285750" indent="-285750">
              <a:buFont typeface="Arial" panose="020B0604020202020204" pitchFamily="34" charset="0"/>
              <a:buChar char="•"/>
            </a:pPr>
            <a:r>
              <a:rPr lang="pt-BR" sz="1800" b="1" dirty="0"/>
              <a:t>Incluir no sistema integrador a renovação online das licenças previas (Saúde, Meio Ambiente </a:t>
            </a:r>
            <a:r>
              <a:rPr lang="pt-BR" sz="1800" b="1" dirty="0" err="1"/>
              <a:t>etc</a:t>
            </a:r>
            <a:r>
              <a:rPr lang="pt-BR" sz="1800" b="1" dirty="0"/>
              <a:t>) via Empresa Fácil.</a:t>
            </a:r>
          </a:p>
        </p:txBody>
      </p:sp>
      <p:sp>
        <p:nvSpPr>
          <p:cNvPr id="10" name="Retângulo 9">
            <a:extLst>
              <a:ext uri="{FF2B5EF4-FFF2-40B4-BE49-F238E27FC236}">
                <a16:creationId xmlns:a16="http://schemas.microsoft.com/office/drawing/2014/main" id="{6F9C09EB-2A19-4D44-8BEF-C9B0B067DE6A}"/>
              </a:ext>
            </a:extLst>
          </p:cNvPr>
          <p:cNvSpPr/>
          <p:nvPr/>
        </p:nvSpPr>
        <p:spPr>
          <a:xfrm>
            <a:off x="1650610" y="4198414"/>
            <a:ext cx="4947138" cy="707886"/>
          </a:xfrm>
          <a:prstGeom prst="rect">
            <a:avLst/>
          </a:prstGeom>
        </p:spPr>
        <p:txBody>
          <a:bodyPr wrap="square">
            <a:spAutoFit/>
          </a:bodyPr>
          <a:lstStyle/>
          <a:p>
            <a:r>
              <a:rPr lang="pt-BR" sz="2000" dirty="0"/>
              <a:t>Serão tratados na 6ª Reunião do Subcomitê do CGSIM em 11/11/2019</a:t>
            </a:r>
          </a:p>
        </p:txBody>
      </p:sp>
      <p:pic>
        <p:nvPicPr>
          <p:cNvPr id="11" name="Imagem 10">
            <a:extLst>
              <a:ext uri="{FF2B5EF4-FFF2-40B4-BE49-F238E27FC236}">
                <a16:creationId xmlns:a16="http://schemas.microsoft.com/office/drawing/2014/main" id="{1752BBFB-3D09-48ED-B90E-14E54BE8AEA6}"/>
              </a:ext>
            </a:extLst>
          </p:cNvPr>
          <p:cNvPicPr>
            <a:picLocks noChangeAspect="1"/>
          </p:cNvPicPr>
          <p:nvPr/>
        </p:nvPicPr>
        <p:blipFill>
          <a:blip r:embed="rId3"/>
          <a:stretch>
            <a:fillRect/>
          </a:stretch>
        </p:blipFill>
        <p:spPr>
          <a:xfrm>
            <a:off x="167311" y="4109965"/>
            <a:ext cx="1373102" cy="918062"/>
          </a:xfrm>
          <a:prstGeom prst="rect">
            <a:avLst/>
          </a:prstGeom>
        </p:spPr>
      </p:pic>
    </p:spTree>
    <p:extLst>
      <p:ext uri="{BB962C8B-B14F-4D97-AF65-F5344CB8AC3E}">
        <p14:creationId xmlns:p14="http://schemas.microsoft.com/office/powerpoint/2010/main" val="4029491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201594" y="98758"/>
            <a:ext cx="4656406" cy="454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Demandas da Secretaria Técnica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pic>
        <p:nvPicPr>
          <p:cNvPr id="2" name="Imagem 1">
            <a:extLst>
              <a:ext uri="{FF2B5EF4-FFF2-40B4-BE49-F238E27FC236}">
                <a16:creationId xmlns:a16="http://schemas.microsoft.com/office/drawing/2014/main" id="{E441150C-BCFA-490B-B50D-D3C327CE9D67}"/>
              </a:ext>
            </a:extLst>
          </p:cNvPr>
          <p:cNvPicPr>
            <a:picLocks noChangeAspect="1"/>
          </p:cNvPicPr>
          <p:nvPr/>
        </p:nvPicPr>
        <p:blipFill>
          <a:blip r:embed="rId3"/>
          <a:stretch>
            <a:fillRect/>
          </a:stretch>
        </p:blipFill>
        <p:spPr>
          <a:xfrm>
            <a:off x="167310" y="2607809"/>
            <a:ext cx="1525465" cy="1019933"/>
          </a:xfrm>
          <a:prstGeom prst="rect">
            <a:avLst/>
          </a:prstGeom>
        </p:spPr>
      </p:pic>
      <p:sp>
        <p:nvSpPr>
          <p:cNvPr id="8" name="Retângulo 7">
            <a:extLst>
              <a:ext uri="{FF2B5EF4-FFF2-40B4-BE49-F238E27FC236}">
                <a16:creationId xmlns:a16="http://schemas.microsoft.com/office/drawing/2014/main" id="{550762DF-5FF1-412C-B22E-B1703D7E93A3}"/>
              </a:ext>
            </a:extLst>
          </p:cNvPr>
          <p:cNvSpPr/>
          <p:nvPr/>
        </p:nvSpPr>
        <p:spPr>
          <a:xfrm>
            <a:off x="84406" y="711800"/>
            <a:ext cx="6682153" cy="1631216"/>
          </a:xfrm>
          <a:prstGeom prst="rect">
            <a:avLst/>
          </a:prstGeom>
        </p:spPr>
        <p:txBody>
          <a:bodyPr wrap="square">
            <a:spAutoFit/>
          </a:bodyPr>
          <a:lstStyle/>
          <a:p>
            <a:pPr marL="285750" indent="-285750">
              <a:buFont typeface="Arial" panose="020B0604020202020204" pitchFamily="34" charset="0"/>
              <a:buChar char="•"/>
            </a:pPr>
            <a:r>
              <a:rPr lang="pt-BR" sz="2000" b="1" dirty="0"/>
              <a:t>Acompanhar as Atualizações na Lei Complementar nº 163/2013, os pareceres jurídicos das Secretarias Envolvidas, PGE e Casa Civil.</a:t>
            </a:r>
          </a:p>
          <a:p>
            <a:pPr lvl="2"/>
            <a:r>
              <a:rPr lang="pt-BR" sz="2000" b="1" u="sng" dirty="0">
                <a:solidFill>
                  <a:srgbClr val="0070C0"/>
                </a:solidFill>
              </a:rPr>
              <a:t>Entrega:</a:t>
            </a:r>
            <a:r>
              <a:rPr lang="pt-BR" sz="2000" b="1" dirty="0">
                <a:solidFill>
                  <a:srgbClr val="0070C0"/>
                </a:solidFill>
              </a:rPr>
              <a:t> Ter a Lei Complementar 163/13 alterada – Prazo: </a:t>
            </a:r>
            <a:r>
              <a:rPr lang="pt-BR" sz="2000" b="1" dirty="0" err="1">
                <a:solidFill>
                  <a:srgbClr val="0070C0"/>
                </a:solidFill>
              </a:rPr>
              <a:t>nov</a:t>
            </a:r>
            <a:r>
              <a:rPr lang="pt-BR" sz="2000" b="1" dirty="0">
                <a:solidFill>
                  <a:srgbClr val="0070C0"/>
                </a:solidFill>
              </a:rPr>
              <a:t> / 2019</a:t>
            </a:r>
            <a:endParaRPr lang="pt-BR" sz="2000" b="1" dirty="0"/>
          </a:p>
        </p:txBody>
      </p:sp>
      <p:sp>
        <p:nvSpPr>
          <p:cNvPr id="3" name="Retângulo 2">
            <a:extLst>
              <a:ext uri="{FF2B5EF4-FFF2-40B4-BE49-F238E27FC236}">
                <a16:creationId xmlns:a16="http://schemas.microsoft.com/office/drawing/2014/main" id="{678F8C97-8BDA-4DCF-9053-B9112E01B414}"/>
              </a:ext>
            </a:extLst>
          </p:cNvPr>
          <p:cNvSpPr/>
          <p:nvPr/>
        </p:nvSpPr>
        <p:spPr>
          <a:xfrm>
            <a:off x="1847746" y="2552237"/>
            <a:ext cx="4842944" cy="1631216"/>
          </a:xfrm>
          <a:prstGeom prst="rect">
            <a:avLst/>
          </a:prstGeom>
        </p:spPr>
        <p:txBody>
          <a:bodyPr wrap="square">
            <a:spAutoFit/>
          </a:bodyPr>
          <a:lstStyle/>
          <a:p>
            <a:r>
              <a:rPr lang="pt-BR" sz="2000" b="1" dirty="0"/>
              <a:t>ACOMPANHAMENTO</a:t>
            </a:r>
          </a:p>
          <a:p>
            <a:r>
              <a:rPr lang="pt-BR" sz="2000" dirty="0"/>
              <a:t>Devolvido pelo dr. Eliseu da SEPL com as seguintes recomendações: </a:t>
            </a:r>
          </a:p>
          <a:p>
            <a:r>
              <a:rPr lang="pt-BR" sz="2000" dirty="0"/>
              <a:t>1) Formatar texto nos padrões adequados de Projeto de Lei, com a revisão total dos </a:t>
            </a:r>
          </a:p>
        </p:txBody>
      </p:sp>
      <p:sp>
        <p:nvSpPr>
          <p:cNvPr id="9" name="Retângulo 8">
            <a:extLst>
              <a:ext uri="{FF2B5EF4-FFF2-40B4-BE49-F238E27FC236}">
                <a16:creationId xmlns:a16="http://schemas.microsoft.com/office/drawing/2014/main" id="{ADFD17DC-5743-4830-BE09-64EF05BC333D}"/>
              </a:ext>
            </a:extLst>
          </p:cNvPr>
          <p:cNvSpPr/>
          <p:nvPr/>
        </p:nvSpPr>
        <p:spPr>
          <a:xfrm>
            <a:off x="167310" y="4057497"/>
            <a:ext cx="6356061" cy="707886"/>
          </a:xfrm>
          <a:prstGeom prst="rect">
            <a:avLst/>
          </a:prstGeom>
        </p:spPr>
        <p:txBody>
          <a:bodyPr wrap="square">
            <a:spAutoFit/>
          </a:bodyPr>
          <a:lstStyle/>
          <a:p>
            <a:r>
              <a:rPr lang="pt-BR" sz="2000" dirty="0"/>
              <a:t>documentos, linguagem e com a revisão estruturação dos artigos.                                                                                      </a:t>
            </a:r>
            <a:r>
              <a:rPr lang="pt-BR" sz="2000" b="1" dirty="0"/>
              <a:t>...</a:t>
            </a:r>
            <a:endParaRPr lang="pt-BR" sz="2000" dirty="0"/>
          </a:p>
        </p:txBody>
      </p:sp>
    </p:spTree>
    <p:extLst>
      <p:ext uri="{BB962C8B-B14F-4D97-AF65-F5344CB8AC3E}">
        <p14:creationId xmlns:p14="http://schemas.microsoft.com/office/powerpoint/2010/main" val="3522684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201594" y="98758"/>
            <a:ext cx="4656406" cy="454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Demandas da Secretaria Técnica</a:t>
            </a:r>
          </a:p>
        </p:txBody>
      </p:sp>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3" name="Retângulo 2">
            <a:extLst>
              <a:ext uri="{FF2B5EF4-FFF2-40B4-BE49-F238E27FC236}">
                <a16:creationId xmlns:a16="http://schemas.microsoft.com/office/drawing/2014/main" id="{678F8C97-8BDA-4DCF-9053-B9112E01B414}"/>
              </a:ext>
            </a:extLst>
          </p:cNvPr>
          <p:cNvSpPr/>
          <p:nvPr/>
        </p:nvSpPr>
        <p:spPr>
          <a:xfrm>
            <a:off x="103352" y="678251"/>
            <a:ext cx="6684310" cy="4093428"/>
          </a:xfrm>
          <a:prstGeom prst="rect">
            <a:avLst/>
          </a:prstGeom>
        </p:spPr>
        <p:txBody>
          <a:bodyPr wrap="square">
            <a:spAutoFit/>
          </a:bodyPr>
          <a:lstStyle/>
          <a:p>
            <a:r>
              <a:rPr lang="pt-BR" sz="2000" b="1" dirty="0"/>
              <a:t>... </a:t>
            </a:r>
          </a:p>
          <a:p>
            <a:r>
              <a:rPr lang="pt-BR" sz="2000" dirty="0"/>
              <a:t>2. Verificação prévia da compatibilidade do Projeto com as mudanças decorrentes da Lei Estadual n. 19.848/2019 e verificação de impacto em outras Secretarias, abrindo-se o diálogo com estas sobre as mudanças de regulamentação pretendidas.</a:t>
            </a:r>
          </a:p>
          <a:p>
            <a:r>
              <a:rPr lang="pt-BR" sz="2000" dirty="0"/>
              <a:t>3. Consulta (não técnica), porém formalizada, com a Sra. Maria Carmen e </a:t>
            </a:r>
            <a:r>
              <a:rPr lang="pt-BR" sz="2000" dirty="0" err="1"/>
              <a:t>Cleverson</a:t>
            </a:r>
            <a:r>
              <a:rPr lang="pt-BR" sz="2000" dirty="0"/>
              <a:t> Neri (SEAP/DEAM) sobre a pertinência e oportunidade das alterações pretendidas e eventuais acréscimos ou ajustes.</a:t>
            </a:r>
          </a:p>
          <a:p>
            <a:r>
              <a:rPr lang="pt-BR" sz="2000" dirty="0"/>
              <a:t>4. Ajuste dos aspectos redacionais debatidos com a PGE.</a:t>
            </a:r>
          </a:p>
          <a:p>
            <a:endParaRPr lang="pt-BR" sz="2000" dirty="0"/>
          </a:p>
          <a:p>
            <a:endParaRPr lang="pt-BR" sz="2000" dirty="0"/>
          </a:p>
        </p:txBody>
      </p:sp>
    </p:spTree>
    <p:extLst>
      <p:ext uri="{BB962C8B-B14F-4D97-AF65-F5344CB8AC3E}">
        <p14:creationId xmlns:p14="http://schemas.microsoft.com/office/powerpoint/2010/main" val="2705980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tângulo 7">
            <a:extLst>
              <a:ext uri="{FF2B5EF4-FFF2-40B4-BE49-F238E27FC236}">
                <a16:creationId xmlns:a16="http://schemas.microsoft.com/office/drawing/2014/main" id="{5F211F8A-8952-4479-A204-649230DA8A70}"/>
              </a:ext>
            </a:extLst>
          </p:cNvPr>
          <p:cNvSpPr/>
          <p:nvPr/>
        </p:nvSpPr>
        <p:spPr>
          <a:xfrm>
            <a:off x="154744" y="711800"/>
            <a:ext cx="6611815" cy="3477875"/>
          </a:xfrm>
          <a:prstGeom prst="rect">
            <a:avLst/>
          </a:prstGeom>
        </p:spPr>
        <p:txBody>
          <a:bodyPr wrap="square">
            <a:spAutoFit/>
          </a:bodyPr>
          <a:lstStyle/>
          <a:p>
            <a:pPr marL="285750" indent="-285750">
              <a:buFont typeface="Arial" panose="020B0604020202020204" pitchFamily="34" charset="0"/>
              <a:buChar char="•"/>
            </a:pPr>
            <a:r>
              <a:rPr lang="pt-BR" sz="2000" b="1" dirty="0"/>
              <a:t>Realizar Alterações e Atualizações no Decreto nº 2474/2015 (Compras Públicas pelo Estado do Paraná), após a revisão final pelo prof. Luiz Zanin, para posterior encaminhamento à SEAP e PGE.</a:t>
            </a:r>
          </a:p>
          <a:p>
            <a:pPr lvl="2"/>
            <a:r>
              <a:rPr lang="pt-BR" sz="2000" b="1" u="sng" dirty="0">
                <a:solidFill>
                  <a:srgbClr val="0070C0"/>
                </a:solidFill>
              </a:rPr>
              <a:t>Entrega:</a:t>
            </a:r>
            <a:r>
              <a:rPr lang="pt-BR" sz="2000" b="1" dirty="0">
                <a:solidFill>
                  <a:srgbClr val="0070C0"/>
                </a:solidFill>
              </a:rPr>
              <a:t> Ter o Decreto 2474/15 alterado, regulamentando o capítulo de Acesso a Mercados da Lei Complementar 163/13 – Prazo: </a:t>
            </a:r>
            <a:r>
              <a:rPr lang="pt-BR" sz="2000" b="1" dirty="0" err="1">
                <a:solidFill>
                  <a:srgbClr val="0070C0"/>
                </a:solidFill>
              </a:rPr>
              <a:t>nov</a:t>
            </a:r>
            <a:r>
              <a:rPr lang="pt-BR" sz="2000" b="1" dirty="0">
                <a:solidFill>
                  <a:srgbClr val="0070C0"/>
                </a:solidFill>
              </a:rPr>
              <a:t> / 2019</a:t>
            </a:r>
          </a:p>
          <a:p>
            <a:pPr lvl="2"/>
            <a:endParaRPr lang="pt-BR" sz="2000" b="1" dirty="0">
              <a:solidFill>
                <a:srgbClr val="0070C0"/>
              </a:solidFill>
            </a:endParaRPr>
          </a:p>
          <a:p>
            <a:pPr lvl="2"/>
            <a:endParaRPr lang="pt-BR" sz="2000" b="1" dirty="0">
              <a:solidFill>
                <a:srgbClr val="0070C0"/>
              </a:solidFill>
            </a:endParaRPr>
          </a:p>
          <a:p>
            <a:endParaRPr lang="pt-BR" sz="2000" b="1" dirty="0">
              <a:solidFill>
                <a:srgbClr val="0070C0"/>
              </a:solidFill>
            </a:endParaRPr>
          </a:p>
          <a:p>
            <a:endParaRPr lang="pt-BR" sz="2000" b="1" dirty="0"/>
          </a:p>
        </p:txBody>
      </p:sp>
      <p:sp>
        <p:nvSpPr>
          <p:cNvPr id="9" name="Rectangle 7">
            <a:extLst>
              <a:ext uri="{FF2B5EF4-FFF2-40B4-BE49-F238E27FC236}">
                <a16:creationId xmlns:a16="http://schemas.microsoft.com/office/drawing/2014/main" id="{A67639AC-DEDE-4E54-8A62-820E42DF226A}"/>
              </a:ext>
            </a:extLst>
          </p:cNvPr>
          <p:cNvSpPr>
            <a:spLocks noChangeArrowheads="1"/>
          </p:cNvSpPr>
          <p:nvPr/>
        </p:nvSpPr>
        <p:spPr bwMode="auto">
          <a:xfrm>
            <a:off x="2201594" y="98758"/>
            <a:ext cx="4656406" cy="454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Demandas da Secretaria Técnica</a:t>
            </a:r>
          </a:p>
        </p:txBody>
      </p:sp>
      <p:pic>
        <p:nvPicPr>
          <p:cNvPr id="11" name="Imagem 10">
            <a:extLst>
              <a:ext uri="{FF2B5EF4-FFF2-40B4-BE49-F238E27FC236}">
                <a16:creationId xmlns:a16="http://schemas.microsoft.com/office/drawing/2014/main" id="{5CDCABC5-1197-4D66-96A7-C63C8E44539B}"/>
              </a:ext>
            </a:extLst>
          </p:cNvPr>
          <p:cNvPicPr>
            <a:picLocks noChangeAspect="1"/>
          </p:cNvPicPr>
          <p:nvPr/>
        </p:nvPicPr>
        <p:blipFill>
          <a:blip r:embed="rId3"/>
          <a:stretch>
            <a:fillRect/>
          </a:stretch>
        </p:blipFill>
        <p:spPr>
          <a:xfrm>
            <a:off x="167310" y="3198665"/>
            <a:ext cx="1525465" cy="1019933"/>
          </a:xfrm>
          <a:prstGeom prst="rect">
            <a:avLst/>
          </a:prstGeom>
        </p:spPr>
      </p:pic>
      <p:sp>
        <p:nvSpPr>
          <p:cNvPr id="12" name="Retângulo 11">
            <a:extLst>
              <a:ext uri="{FF2B5EF4-FFF2-40B4-BE49-F238E27FC236}">
                <a16:creationId xmlns:a16="http://schemas.microsoft.com/office/drawing/2014/main" id="{85266C2F-7C90-41B5-AE56-EA1304623F6F}"/>
              </a:ext>
            </a:extLst>
          </p:cNvPr>
          <p:cNvSpPr/>
          <p:nvPr/>
        </p:nvSpPr>
        <p:spPr>
          <a:xfrm>
            <a:off x="1847745" y="3129025"/>
            <a:ext cx="4931379" cy="1938992"/>
          </a:xfrm>
          <a:prstGeom prst="rect">
            <a:avLst/>
          </a:prstGeom>
        </p:spPr>
        <p:txBody>
          <a:bodyPr wrap="square">
            <a:spAutoFit/>
          </a:bodyPr>
          <a:lstStyle/>
          <a:p>
            <a:r>
              <a:rPr lang="pt-BR" sz="2000" b="1" dirty="0"/>
              <a:t>ACOMPANHAMENTO</a:t>
            </a:r>
          </a:p>
          <a:p>
            <a:pPr marL="342900" indent="-342900">
              <a:buFont typeface="Arial" panose="020B0604020202020204" pitchFamily="34" charset="0"/>
              <a:buChar char="•"/>
            </a:pPr>
            <a:r>
              <a:rPr lang="pt-BR" sz="2000" dirty="0"/>
              <a:t>Já estão sendo efetuadas as alterações no Decreto;</a:t>
            </a:r>
          </a:p>
          <a:p>
            <a:pPr marL="342900" indent="-342900">
              <a:buFont typeface="Arial" panose="020B0604020202020204" pitchFamily="34" charset="0"/>
              <a:buChar char="•"/>
            </a:pPr>
            <a:r>
              <a:rPr lang="pt-BR" sz="2000" dirty="0"/>
              <a:t>Teremos que aguardar a alteração da LC nº 163/2013, para então enviar ao Governador.</a:t>
            </a:r>
          </a:p>
        </p:txBody>
      </p:sp>
    </p:spTree>
    <p:extLst>
      <p:ext uri="{BB962C8B-B14F-4D97-AF65-F5344CB8AC3E}">
        <p14:creationId xmlns:p14="http://schemas.microsoft.com/office/powerpoint/2010/main" val="3794370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tângulo 7">
            <a:extLst>
              <a:ext uri="{FF2B5EF4-FFF2-40B4-BE49-F238E27FC236}">
                <a16:creationId xmlns:a16="http://schemas.microsoft.com/office/drawing/2014/main" id="{5F211F8A-8952-4479-A204-649230DA8A70}"/>
              </a:ext>
            </a:extLst>
          </p:cNvPr>
          <p:cNvSpPr/>
          <p:nvPr/>
        </p:nvSpPr>
        <p:spPr>
          <a:xfrm>
            <a:off x="154744" y="711800"/>
            <a:ext cx="6611815" cy="2246769"/>
          </a:xfrm>
          <a:prstGeom prst="rect">
            <a:avLst/>
          </a:prstGeom>
        </p:spPr>
        <p:txBody>
          <a:bodyPr wrap="square">
            <a:spAutoFit/>
          </a:bodyPr>
          <a:lstStyle/>
          <a:p>
            <a:pPr marL="285750" indent="-285750">
              <a:buFont typeface="Arial" panose="020B0604020202020204" pitchFamily="34" charset="0"/>
              <a:buChar char="•"/>
            </a:pPr>
            <a:r>
              <a:rPr lang="pt-BR" sz="2000" b="1" dirty="0"/>
              <a:t>Revisar e publicar no Diário Oficial do Estado, o novo Regimento Interno do Fopeme.</a:t>
            </a:r>
          </a:p>
          <a:p>
            <a:pPr lvl="2"/>
            <a:r>
              <a:rPr lang="pt-BR" sz="2000" b="1" u="sng" dirty="0">
                <a:solidFill>
                  <a:srgbClr val="0070C0"/>
                </a:solidFill>
              </a:rPr>
              <a:t>Entrega:</a:t>
            </a:r>
            <a:r>
              <a:rPr lang="pt-BR" sz="2000" b="1" dirty="0">
                <a:solidFill>
                  <a:srgbClr val="0070C0"/>
                </a:solidFill>
              </a:rPr>
              <a:t> Ter Regimento do FOPEME revisado e publicado – Prazo: out / 2019</a:t>
            </a:r>
          </a:p>
          <a:p>
            <a:pPr lvl="2"/>
            <a:endParaRPr lang="pt-BR" sz="2000" b="1" dirty="0">
              <a:solidFill>
                <a:srgbClr val="0070C0"/>
              </a:solidFill>
            </a:endParaRPr>
          </a:p>
          <a:p>
            <a:endParaRPr lang="pt-BR" sz="2000" b="1" dirty="0">
              <a:solidFill>
                <a:srgbClr val="0070C0"/>
              </a:solidFill>
            </a:endParaRPr>
          </a:p>
          <a:p>
            <a:endParaRPr lang="pt-BR" sz="2000" b="1" dirty="0"/>
          </a:p>
        </p:txBody>
      </p:sp>
      <p:sp>
        <p:nvSpPr>
          <p:cNvPr id="9" name="Rectangle 7">
            <a:extLst>
              <a:ext uri="{FF2B5EF4-FFF2-40B4-BE49-F238E27FC236}">
                <a16:creationId xmlns:a16="http://schemas.microsoft.com/office/drawing/2014/main" id="{A67639AC-DEDE-4E54-8A62-820E42DF226A}"/>
              </a:ext>
            </a:extLst>
          </p:cNvPr>
          <p:cNvSpPr>
            <a:spLocks noChangeArrowheads="1"/>
          </p:cNvSpPr>
          <p:nvPr/>
        </p:nvSpPr>
        <p:spPr bwMode="auto">
          <a:xfrm>
            <a:off x="2201594" y="98758"/>
            <a:ext cx="4656406" cy="454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Demandas da Secretaria Técnica</a:t>
            </a:r>
          </a:p>
        </p:txBody>
      </p:sp>
      <p:pic>
        <p:nvPicPr>
          <p:cNvPr id="11" name="Imagem 10">
            <a:extLst>
              <a:ext uri="{FF2B5EF4-FFF2-40B4-BE49-F238E27FC236}">
                <a16:creationId xmlns:a16="http://schemas.microsoft.com/office/drawing/2014/main" id="{0D0AF1FC-8D30-484B-9CAF-AE9DC4310CF0}"/>
              </a:ext>
            </a:extLst>
          </p:cNvPr>
          <p:cNvPicPr>
            <a:picLocks noChangeAspect="1"/>
          </p:cNvPicPr>
          <p:nvPr/>
        </p:nvPicPr>
        <p:blipFill>
          <a:blip r:embed="rId3"/>
          <a:stretch>
            <a:fillRect/>
          </a:stretch>
        </p:blipFill>
        <p:spPr>
          <a:xfrm>
            <a:off x="167310" y="2417899"/>
            <a:ext cx="1525465" cy="1019933"/>
          </a:xfrm>
          <a:prstGeom prst="rect">
            <a:avLst/>
          </a:prstGeom>
        </p:spPr>
      </p:pic>
      <p:sp>
        <p:nvSpPr>
          <p:cNvPr id="12" name="Retângulo 11">
            <a:extLst>
              <a:ext uri="{FF2B5EF4-FFF2-40B4-BE49-F238E27FC236}">
                <a16:creationId xmlns:a16="http://schemas.microsoft.com/office/drawing/2014/main" id="{23F4D9E8-890D-45E5-9113-CDB975AFDDCA}"/>
              </a:ext>
            </a:extLst>
          </p:cNvPr>
          <p:cNvSpPr/>
          <p:nvPr/>
        </p:nvSpPr>
        <p:spPr>
          <a:xfrm>
            <a:off x="1847745" y="2362327"/>
            <a:ext cx="4931379" cy="1323439"/>
          </a:xfrm>
          <a:prstGeom prst="rect">
            <a:avLst/>
          </a:prstGeom>
        </p:spPr>
        <p:txBody>
          <a:bodyPr wrap="square">
            <a:spAutoFit/>
          </a:bodyPr>
          <a:lstStyle/>
          <a:p>
            <a:r>
              <a:rPr lang="pt-BR" sz="2000" b="1" dirty="0"/>
              <a:t>ACOMPANHAMENTO</a:t>
            </a:r>
          </a:p>
          <a:p>
            <a:pPr marL="342900" indent="-342900">
              <a:buFont typeface="Arial" panose="020B0604020202020204" pitchFamily="34" charset="0"/>
              <a:buChar char="•"/>
            </a:pPr>
            <a:r>
              <a:rPr lang="pt-BR" sz="2000" dirty="0"/>
              <a:t>Regimento aprovado e tramitando via Protocolo para publicação no Diário Oficial do Estado.</a:t>
            </a:r>
          </a:p>
        </p:txBody>
      </p:sp>
    </p:spTree>
    <p:extLst>
      <p:ext uri="{BB962C8B-B14F-4D97-AF65-F5344CB8AC3E}">
        <p14:creationId xmlns:p14="http://schemas.microsoft.com/office/powerpoint/2010/main" val="1691791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tângulo 7">
            <a:extLst>
              <a:ext uri="{FF2B5EF4-FFF2-40B4-BE49-F238E27FC236}">
                <a16:creationId xmlns:a16="http://schemas.microsoft.com/office/drawing/2014/main" id="{8FAD78CD-0504-4B9B-8162-E6D5E2AB9D9F}"/>
              </a:ext>
            </a:extLst>
          </p:cNvPr>
          <p:cNvSpPr/>
          <p:nvPr/>
        </p:nvSpPr>
        <p:spPr>
          <a:xfrm>
            <a:off x="0" y="775106"/>
            <a:ext cx="6858000" cy="2246769"/>
          </a:xfrm>
          <a:prstGeom prst="rect">
            <a:avLst/>
          </a:prstGeom>
        </p:spPr>
        <p:txBody>
          <a:bodyPr wrap="square">
            <a:spAutoFit/>
          </a:bodyPr>
          <a:lstStyle/>
          <a:p>
            <a:pPr marL="285750" indent="-285750">
              <a:buFont typeface="Arial" panose="020B0604020202020204" pitchFamily="34" charset="0"/>
              <a:buChar char="•"/>
            </a:pPr>
            <a:r>
              <a:rPr lang="pt-BR" sz="2000" b="1" dirty="0"/>
              <a:t>Elaborar material de orientação sobre o FOPEME e o Portal Paranaense das </a:t>
            </a:r>
            <a:r>
              <a:rPr lang="pt-BR" sz="2000" b="1" dirty="0" err="1"/>
              <a:t>MPE's</a:t>
            </a:r>
            <a:r>
              <a:rPr lang="pt-BR" sz="2000" b="1" dirty="0"/>
              <a:t>.</a:t>
            </a:r>
          </a:p>
          <a:p>
            <a:pPr lvl="2"/>
            <a:r>
              <a:rPr lang="pt-BR" sz="2000" b="1" u="sng" dirty="0">
                <a:solidFill>
                  <a:srgbClr val="0070C0"/>
                </a:solidFill>
              </a:rPr>
              <a:t>Entrega:</a:t>
            </a:r>
            <a:r>
              <a:rPr lang="pt-BR" sz="2000" b="1" dirty="0">
                <a:solidFill>
                  <a:srgbClr val="0070C0"/>
                </a:solidFill>
              </a:rPr>
              <a:t> Ter 1 material orientativo sobre o FOPEME e o Portal Paranaense – Prazo: out / 2019</a:t>
            </a:r>
          </a:p>
          <a:p>
            <a:pPr lvl="2"/>
            <a:endParaRPr lang="pt-BR" sz="2000" b="1" dirty="0">
              <a:solidFill>
                <a:srgbClr val="0070C0"/>
              </a:solidFill>
            </a:endParaRPr>
          </a:p>
          <a:p>
            <a:pPr lvl="2"/>
            <a:endParaRPr lang="pt-BR" sz="2000" b="1" dirty="0">
              <a:solidFill>
                <a:srgbClr val="0070C0"/>
              </a:solidFill>
            </a:endParaRPr>
          </a:p>
          <a:p>
            <a:endParaRPr lang="pt-BR" sz="2000" b="1" dirty="0"/>
          </a:p>
        </p:txBody>
      </p:sp>
      <p:sp>
        <p:nvSpPr>
          <p:cNvPr id="9" name="Rectangle 7">
            <a:extLst>
              <a:ext uri="{FF2B5EF4-FFF2-40B4-BE49-F238E27FC236}">
                <a16:creationId xmlns:a16="http://schemas.microsoft.com/office/drawing/2014/main" id="{79577CB6-AE74-47D3-B6BC-0EA678512705}"/>
              </a:ext>
            </a:extLst>
          </p:cNvPr>
          <p:cNvSpPr>
            <a:spLocks noChangeArrowheads="1"/>
          </p:cNvSpPr>
          <p:nvPr/>
        </p:nvSpPr>
        <p:spPr bwMode="auto">
          <a:xfrm>
            <a:off x="2201594" y="98758"/>
            <a:ext cx="4656406" cy="454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Demandas da Secretaria Técnica</a:t>
            </a:r>
          </a:p>
        </p:txBody>
      </p:sp>
      <p:pic>
        <p:nvPicPr>
          <p:cNvPr id="11" name="Imagem 10">
            <a:extLst>
              <a:ext uri="{FF2B5EF4-FFF2-40B4-BE49-F238E27FC236}">
                <a16:creationId xmlns:a16="http://schemas.microsoft.com/office/drawing/2014/main" id="{5DFBBA00-15CA-41A1-A2C9-A136F72B577C}"/>
              </a:ext>
            </a:extLst>
          </p:cNvPr>
          <p:cNvPicPr>
            <a:picLocks noChangeAspect="1"/>
          </p:cNvPicPr>
          <p:nvPr/>
        </p:nvPicPr>
        <p:blipFill>
          <a:blip r:embed="rId3"/>
          <a:stretch>
            <a:fillRect/>
          </a:stretch>
        </p:blipFill>
        <p:spPr>
          <a:xfrm>
            <a:off x="167310" y="2417899"/>
            <a:ext cx="1525465" cy="1019933"/>
          </a:xfrm>
          <a:prstGeom prst="rect">
            <a:avLst/>
          </a:prstGeom>
        </p:spPr>
      </p:pic>
      <p:sp>
        <p:nvSpPr>
          <p:cNvPr id="12" name="Retângulo 11">
            <a:extLst>
              <a:ext uri="{FF2B5EF4-FFF2-40B4-BE49-F238E27FC236}">
                <a16:creationId xmlns:a16="http://schemas.microsoft.com/office/drawing/2014/main" id="{6F330BD9-63DC-4BA6-9451-9DF9F5840637}"/>
              </a:ext>
            </a:extLst>
          </p:cNvPr>
          <p:cNvSpPr/>
          <p:nvPr/>
        </p:nvSpPr>
        <p:spPr>
          <a:xfrm>
            <a:off x="1847745" y="2362327"/>
            <a:ext cx="4931379" cy="1323439"/>
          </a:xfrm>
          <a:prstGeom prst="rect">
            <a:avLst/>
          </a:prstGeom>
        </p:spPr>
        <p:txBody>
          <a:bodyPr wrap="square">
            <a:spAutoFit/>
          </a:bodyPr>
          <a:lstStyle/>
          <a:p>
            <a:r>
              <a:rPr lang="pt-BR" sz="2000" b="1" dirty="0"/>
              <a:t>ACOMPANHAMENTO</a:t>
            </a:r>
          </a:p>
          <a:p>
            <a:pPr marL="342900" indent="-342900">
              <a:buFont typeface="Arial" panose="020B0604020202020204" pitchFamily="34" charset="0"/>
              <a:buChar char="•"/>
            </a:pPr>
            <a:r>
              <a:rPr lang="pt-BR" sz="2000" dirty="0"/>
              <a:t>Folder do Fórum sendo impresso;</a:t>
            </a:r>
          </a:p>
          <a:p>
            <a:pPr marL="342900" indent="-342900">
              <a:buFont typeface="Arial" panose="020B0604020202020204" pitchFamily="34" charset="0"/>
              <a:buChar char="•"/>
            </a:pPr>
            <a:r>
              <a:rPr lang="pt-BR" sz="2000" dirty="0"/>
              <a:t>Cartilha do FOPEME escrita; em revisão</a:t>
            </a:r>
          </a:p>
          <a:p>
            <a:pPr marL="342900" indent="-342900">
              <a:buFont typeface="Arial" panose="020B0604020202020204" pitchFamily="34" charset="0"/>
              <a:buChar char="•"/>
            </a:pPr>
            <a:r>
              <a:rPr lang="pt-BR" sz="2000" dirty="0"/>
              <a:t>Folder e Cartilha do Portal da MPE, ....</a:t>
            </a:r>
          </a:p>
        </p:txBody>
      </p:sp>
    </p:spTree>
    <p:extLst>
      <p:ext uri="{BB962C8B-B14F-4D97-AF65-F5344CB8AC3E}">
        <p14:creationId xmlns:p14="http://schemas.microsoft.com/office/powerpoint/2010/main" val="3999386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tângulo 7">
            <a:extLst>
              <a:ext uri="{FF2B5EF4-FFF2-40B4-BE49-F238E27FC236}">
                <a16:creationId xmlns:a16="http://schemas.microsoft.com/office/drawing/2014/main" id="{8FAD78CD-0504-4B9B-8162-E6D5E2AB9D9F}"/>
              </a:ext>
            </a:extLst>
          </p:cNvPr>
          <p:cNvSpPr/>
          <p:nvPr/>
        </p:nvSpPr>
        <p:spPr>
          <a:xfrm>
            <a:off x="0" y="775106"/>
            <a:ext cx="6858000" cy="1938992"/>
          </a:xfrm>
          <a:prstGeom prst="rect">
            <a:avLst/>
          </a:prstGeom>
        </p:spPr>
        <p:txBody>
          <a:bodyPr wrap="square">
            <a:spAutoFit/>
          </a:bodyPr>
          <a:lstStyle/>
          <a:p>
            <a:pPr marL="285750" indent="-285750">
              <a:buFont typeface="Arial" panose="020B0604020202020204" pitchFamily="34" charset="0"/>
              <a:buChar char="•"/>
            </a:pPr>
            <a:r>
              <a:rPr lang="pt-BR" sz="2000" b="1" dirty="0"/>
              <a:t>Renovar o acordo entre Tribunal de Contas, FOPEME e SEBRAE/PR.</a:t>
            </a:r>
          </a:p>
          <a:p>
            <a:pPr lvl="2"/>
            <a:r>
              <a:rPr lang="pt-BR" sz="2000" b="1" u="sng" dirty="0">
                <a:solidFill>
                  <a:srgbClr val="0070C0"/>
                </a:solidFill>
              </a:rPr>
              <a:t>Entrega:</a:t>
            </a:r>
            <a:r>
              <a:rPr lang="pt-BR" sz="2000" b="1" dirty="0">
                <a:solidFill>
                  <a:srgbClr val="0070C0"/>
                </a:solidFill>
              </a:rPr>
              <a:t> Ter 1 Acordo de Cooperação revisado e renovado – Prazo: out / 2019</a:t>
            </a:r>
          </a:p>
          <a:p>
            <a:pPr lvl="2"/>
            <a:endParaRPr lang="pt-BR" sz="2000" b="1" dirty="0">
              <a:solidFill>
                <a:srgbClr val="0070C0"/>
              </a:solidFill>
            </a:endParaRPr>
          </a:p>
          <a:p>
            <a:endParaRPr lang="pt-BR" sz="2000" b="1" dirty="0"/>
          </a:p>
        </p:txBody>
      </p:sp>
      <p:sp>
        <p:nvSpPr>
          <p:cNvPr id="9" name="Rectangle 7">
            <a:extLst>
              <a:ext uri="{FF2B5EF4-FFF2-40B4-BE49-F238E27FC236}">
                <a16:creationId xmlns:a16="http://schemas.microsoft.com/office/drawing/2014/main" id="{79577CB6-AE74-47D3-B6BC-0EA678512705}"/>
              </a:ext>
            </a:extLst>
          </p:cNvPr>
          <p:cNvSpPr>
            <a:spLocks noChangeArrowheads="1"/>
          </p:cNvSpPr>
          <p:nvPr/>
        </p:nvSpPr>
        <p:spPr bwMode="auto">
          <a:xfrm>
            <a:off x="2201594" y="98758"/>
            <a:ext cx="4656406" cy="454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Demandas da Secretaria Técnica</a:t>
            </a:r>
          </a:p>
        </p:txBody>
      </p:sp>
      <p:pic>
        <p:nvPicPr>
          <p:cNvPr id="11" name="Imagem 10">
            <a:extLst>
              <a:ext uri="{FF2B5EF4-FFF2-40B4-BE49-F238E27FC236}">
                <a16:creationId xmlns:a16="http://schemas.microsoft.com/office/drawing/2014/main" id="{2D48C549-8551-4861-A071-3505B16D4A94}"/>
              </a:ext>
            </a:extLst>
          </p:cNvPr>
          <p:cNvPicPr>
            <a:picLocks noChangeAspect="1"/>
          </p:cNvPicPr>
          <p:nvPr/>
        </p:nvPicPr>
        <p:blipFill>
          <a:blip r:embed="rId3"/>
          <a:stretch>
            <a:fillRect/>
          </a:stretch>
        </p:blipFill>
        <p:spPr>
          <a:xfrm>
            <a:off x="167310" y="2417899"/>
            <a:ext cx="1525465" cy="1019933"/>
          </a:xfrm>
          <a:prstGeom prst="rect">
            <a:avLst/>
          </a:prstGeom>
        </p:spPr>
      </p:pic>
      <p:sp>
        <p:nvSpPr>
          <p:cNvPr id="12" name="Retângulo 11">
            <a:extLst>
              <a:ext uri="{FF2B5EF4-FFF2-40B4-BE49-F238E27FC236}">
                <a16:creationId xmlns:a16="http://schemas.microsoft.com/office/drawing/2014/main" id="{E29EAD28-92C7-4EBC-9B27-60126255B510}"/>
              </a:ext>
            </a:extLst>
          </p:cNvPr>
          <p:cNvSpPr/>
          <p:nvPr/>
        </p:nvSpPr>
        <p:spPr>
          <a:xfrm>
            <a:off x="1847745" y="2362327"/>
            <a:ext cx="4931379" cy="1015663"/>
          </a:xfrm>
          <a:prstGeom prst="rect">
            <a:avLst/>
          </a:prstGeom>
        </p:spPr>
        <p:txBody>
          <a:bodyPr wrap="square">
            <a:spAutoFit/>
          </a:bodyPr>
          <a:lstStyle/>
          <a:p>
            <a:r>
              <a:rPr lang="pt-BR" sz="2000" b="1" dirty="0"/>
              <a:t>ACOMPANHAMENTO</a:t>
            </a:r>
          </a:p>
          <a:p>
            <a:pPr marL="342900" indent="-342900">
              <a:buFont typeface="Arial" panose="020B0604020202020204" pitchFamily="34" charset="0"/>
              <a:buChar char="•"/>
            </a:pPr>
            <a:r>
              <a:rPr lang="pt-BR" sz="2000" dirty="0"/>
              <a:t>Redação do acordo concluída;</a:t>
            </a:r>
          </a:p>
          <a:p>
            <a:pPr marL="342900" indent="-342900">
              <a:buFont typeface="Arial" panose="020B0604020202020204" pitchFamily="34" charset="0"/>
              <a:buChar char="•"/>
            </a:pPr>
            <a:r>
              <a:rPr lang="pt-BR" sz="2000" dirty="0"/>
              <a:t>Aguardando agenda para assinatura</a:t>
            </a:r>
          </a:p>
        </p:txBody>
      </p:sp>
    </p:spTree>
    <p:extLst>
      <p:ext uri="{BB962C8B-B14F-4D97-AF65-F5344CB8AC3E}">
        <p14:creationId xmlns:p14="http://schemas.microsoft.com/office/powerpoint/2010/main" val="3636402328"/>
      </p:ext>
    </p:extLst>
  </p:cSld>
  <p:clrMapOvr>
    <a:masterClrMapping/>
  </p:clrMapOvr>
</p:sld>
</file>

<file path=ppt/theme/theme1.xml><?xml version="1.0" encoding="utf-8"?>
<a:theme xmlns:a="http://schemas.openxmlformats.org/drawingml/2006/main" name="20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26836</TotalTime>
  <Words>756</Words>
  <Application>Microsoft Office PowerPoint</Application>
  <PresentationFormat>Personalizar</PresentationFormat>
  <Paragraphs>123</Paragraphs>
  <Slides>25</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25</vt:i4>
      </vt:variant>
    </vt:vector>
  </HeadingPairs>
  <TitlesOfParts>
    <vt:vector size="29" baseType="lpstr">
      <vt:lpstr>Arial</vt:lpstr>
      <vt:lpstr>Calibri</vt:lpstr>
      <vt:lpstr>Calibri Light</vt:lpstr>
      <vt:lpstr>20_Office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User8</dc:creator>
  <cp:lastModifiedBy>Paulo Freitas</cp:lastModifiedBy>
  <cp:revision>1963</cp:revision>
  <cp:lastPrinted>2017-01-10T15:38:52Z</cp:lastPrinted>
  <dcterms:created xsi:type="dcterms:W3CDTF">2014-12-15T13:46:29Z</dcterms:created>
  <dcterms:modified xsi:type="dcterms:W3CDTF">2019-10-14T19:41:36Z</dcterms:modified>
</cp:coreProperties>
</file>