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8" r:id="rId2"/>
    <p:sldId id="351" r:id="rId3"/>
    <p:sldId id="287" r:id="rId4"/>
    <p:sldId id="348" r:id="rId5"/>
    <p:sldId id="356" r:id="rId6"/>
    <p:sldId id="352" r:id="rId7"/>
    <p:sldId id="345" r:id="rId8"/>
    <p:sldId id="354" r:id="rId9"/>
    <p:sldId id="357" r:id="rId10"/>
    <p:sldId id="358" r:id="rId11"/>
    <p:sldId id="347" r:id="rId12"/>
    <p:sldId id="335" r:id="rId13"/>
    <p:sldId id="273" r:id="rId14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07" autoAdjust="0"/>
  </p:normalViewPr>
  <p:slideViewPr>
    <p:cSldViewPr>
      <p:cViewPr varScale="1">
        <p:scale>
          <a:sx n="78" d="100"/>
          <a:sy n="78" d="100"/>
        </p:scale>
        <p:origin x="773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 Doria" userId="885ab2309d2c0d20" providerId="LiveId" clId="{EECF405F-9F52-494A-9A40-3F073F817BD4}"/>
    <pc:docChg chg="modSld">
      <pc:chgData name="Mario Doria" userId="885ab2309d2c0d20" providerId="LiveId" clId="{EECF405F-9F52-494A-9A40-3F073F817BD4}" dt="2019-06-12T16:16:18.299" v="24" actId="20577"/>
      <pc:docMkLst>
        <pc:docMk/>
      </pc:docMkLst>
      <pc:sldChg chg="modSp">
        <pc:chgData name="Mario Doria" userId="885ab2309d2c0d20" providerId="LiveId" clId="{EECF405F-9F52-494A-9A40-3F073F817BD4}" dt="2019-06-12T16:16:18.299" v="24" actId="20577"/>
        <pc:sldMkLst>
          <pc:docMk/>
          <pc:sldMk cId="452035688" sldId="354"/>
        </pc:sldMkLst>
        <pc:spChg chg="mod">
          <ac:chgData name="Mario Doria" userId="885ab2309d2c0d20" providerId="LiveId" clId="{EECF405F-9F52-494A-9A40-3F073F817BD4}" dt="2019-06-12T16:16:18.299" v="24" actId="20577"/>
          <ac:spMkLst>
            <pc:docMk/>
            <pc:sldMk cId="452035688" sldId="354"/>
            <ac:spMk id="2" creationId="{890E0A12-2C9A-472D-AA8F-DEBF3D4E2D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E7CA8-894E-433D-BF33-C9539A6C7DA1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586DA-A715-4EFF-BC05-C03EF4F91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42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3CF5758-1477-42A6-A379-26B9A9BE0A52}"/>
              </a:ext>
            </a:extLst>
          </p:cNvPr>
          <p:cNvSpPr txBox="1"/>
          <p:nvPr userDrawn="1"/>
        </p:nvSpPr>
        <p:spPr>
          <a:xfrm>
            <a:off x="8092792" y="6237312"/>
            <a:ext cx="3249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chemeClr val="accent3">
                    <a:lumMod val="75000"/>
                  </a:schemeClr>
                </a:solidFill>
              </a:rPr>
              <a:t>Secretaria do</a:t>
            </a:r>
          </a:p>
          <a:p>
            <a:pPr algn="r"/>
            <a:r>
              <a:rPr lang="pt-BR" sz="1400" dirty="0"/>
              <a:t>Planejamento e Projetos Estruturantes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D5C4C36-BEBB-4DF4-A63F-E87BB1FC9C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268" y="6237312"/>
            <a:ext cx="425552" cy="5232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63E7AAF-4329-4E10-96FF-DEC262945E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268" y="6237312"/>
            <a:ext cx="425552" cy="52322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A237850D-3565-4470-B2EF-E9970874D358}"/>
              </a:ext>
            </a:extLst>
          </p:cNvPr>
          <p:cNvSpPr txBox="1"/>
          <p:nvPr userDrawn="1"/>
        </p:nvSpPr>
        <p:spPr>
          <a:xfrm>
            <a:off x="8092792" y="6237312"/>
            <a:ext cx="3249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chemeClr val="accent3">
                    <a:lumMod val="75000"/>
                  </a:schemeClr>
                </a:solidFill>
              </a:rPr>
              <a:t>Secretaria do</a:t>
            </a:r>
          </a:p>
          <a:p>
            <a:pPr algn="r"/>
            <a:r>
              <a:rPr lang="pt-BR" sz="1400" dirty="0"/>
              <a:t>Planejamento e Projetos Estruturantes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B4D8B84-E688-4BF8-8ABA-8548B8655BE9}"/>
              </a:ext>
            </a:extLst>
          </p:cNvPr>
          <p:cNvSpPr txBox="1"/>
          <p:nvPr userDrawn="1"/>
        </p:nvSpPr>
        <p:spPr>
          <a:xfrm>
            <a:off x="8092792" y="6237312"/>
            <a:ext cx="3249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chemeClr val="accent3">
                    <a:lumMod val="75000"/>
                  </a:schemeClr>
                </a:solidFill>
              </a:rPr>
              <a:t>Secretaria do</a:t>
            </a:r>
          </a:p>
          <a:p>
            <a:pPr algn="r"/>
            <a:r>
              <a:rPr lang="pt-BR" sz="1400" dirty="0"/>
              <a:t>Planejamento e Projetos Estruturantes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18D6780-25F7-4AAE-8FAA-5560889AFD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268" y="6237312"/>
            <a:ext cx="425552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5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>
                <a:solidFill>
                  <a:srgbClr val="000000"/>
                </a:solidFill>
                <a:latin typeface="Calibri Light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>
                <a:solidFill>
                  <a:srgbClr val="8B8B8B"/>
                </a:solidFill>
                <a:latin typeface="Calibri"/>
              </a:rPr>
              <a:t>21/09/16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152965-7FCE-4D8D-91B7-72216E966EB1}" type="slidenum">
              <a:rPr lang="pt-BR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pme.pr.gov.br/" TargetMode="External"/><Relationship Id="rId2" Type="http://schemas.openxmlformats.org/officeDocument/2006/relationships/hyperlink" Target="http://www.sepl.pr.gov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portalpme.pr.gov.b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81128"/>
          </a:xfrm>
        </p:spPr>
        <p:txBody>
          <a:bodyPr>
            <a:noAutofit/>
          </a:bodyPr>
          <a:lstStyle/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54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21ª REUNIÃO EXTRAORDINÁRIA</a:t>
            </a: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12/06/2019</a:t>
            </a: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CURITIBA – PR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t-BR" sz="4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E8D0F5-135F-42DC-8ACD-3AC35297FF1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351" y="33671"/>
            <a:ext cx="7632849" cy="128643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2D9AB45-263C-4377-8E43-D04863CD002E}"/>
              </a:ext>
            </a:extLst>
          </p:cNvPr>
          <p:cNvSpPr>
            <a:spLocks noChangeAspect="1"/>
          </p:cNvSpPr>
          <p:nvPr/>
        </p:nvSpPr>
        <p:spPr>
          <a:xfrm rot="20622771">
            <a:off x="6512817" y="328275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  <p:extLst>
      <p:ext uri="{BB962C8B-B14F-4D97-AF65-F5344CB8AC3E}">
        <p14:creationId xmlns:p14="http://schemas.microsoft.com/office/powerpoint/2010/main" val="165088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1412776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2A5B9D5-4D29-48EE-967F-0B9C7D6FC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6098"/>
              </p:ext>
            </p:extLst>
          </p:nvPr>
        </p:nvGraphicFramePr>
        <p:xfrm>
          <a:off x="838200" y="1569139"/>
          <a:ext cx="10946432" cy="4524157"/>
        </p:xfrm>
        <a:graphic>
          <a:graphicData uri="http://schemas.openxmlformats.org/drawingml/2006/table">
            <a:tbl>
              <a:tblPr/>
              <a:tblGrid>
                <a:gridCol w="4508295">
                  <a:extLst>
                    <a:ext uri="{9D8B030D-6E8A-4147-A177-3AD203B41FA5}">
                      <a16:colId xmlns:a16="http://schemas.microsoft.com/office/drawing/2014/main" val="2820646459"/>
                    </a:ext>
                  </a:extLst>
                </a:gridCol>
                <a:gridCol w="6438137">
                  <a:extLst>
                    <a:ext uri="{9D8B030D-6E8A-4147-A177-3AD203B41FA5}">
                      <a16:colId xmlns:a16="http://schemas.microsoft.com/office/drawing/2014/main" val="224305543"/>
                    </a:ext>
                  </a:extLst>
                </a:gridCol>
              </a:tblGrid>
              <a:tr h="11270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42C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Proposta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42C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 Preliminares Mapeadas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7163"/>
                  </a:ext>
                </a:extLst>
              </a:tr>
              <a:tr h="3397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Estabelecer um amplo programa de capacitação / formação das micro e pequenas empresas e municípios, tais como: gestão da inovação, marco legal, fomento, elaboração de projetos e captação de recursos públicos e privados para inovação.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Comitê Temático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necessidade de definir programa e acordos de cooperação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alto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95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58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2420888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 dirty="0">
                <a:solidFill>
                  <a:srgbClr val="002060"/>
                </a:solidFill>
                <a:latin typeface="Calibri" panose="020F0502020204030204" pitchFamily="34" charset="0"/>
              </a:rPr>
              <a:t>ASSUNTOS GERAIS</a:t>
            </a:r>
            <a:endParaRPr lang="pt-BR" sz="4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  <p:extLst>
      <p:ext uri="{BB962C8B-B14F-4D97-AF65-F5344CB8AC3E}">
        <p14:creationId xmlns:p14="http://schemas.microsoft.com/office/powerpoint/2010/main" val="3911293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E959D2E6-9070-4860-B9C8-6408D19A0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5" y="250244"/>
            <a:ext cx="2160240" cy="729746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529483"/>
              </p:ext>
            </p:extLst>
          </p:nvPr>
        </p:nvGraphicFramePr>
        <p:xfrm>
          <a:off x="1847528" y="2932152"/>
          <a:ext cx="85284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2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41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REUNIÕES</a:t>
                      </a:r>
                      <a:r>
                        <a:rPr lang="pt-BR" sz="3200" baseline="0" dirty="0"/>
                        <a:t> ORDINÁRIAS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REUNIÕES PLENÁRIAS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41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28/08/2019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26/06/2019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41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30/10/2019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27/11/2019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343472" y="1844824"/>
            <a:ext cx="9453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Calibri" panose="020F0502020204030204" pitchFamily="34" charset="0"/>
              </a:rPr>
              <a:t>CALENDÁRIO PARA 2019 – PRÓXIMAS REUNIÕES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B365647-D400-4BFA-9C82-E2250109C388}"/>
              </a:ext>
            </a:extLst>
          </p:cNvPr>
          <p:cNvSpPr>
            <a:spLocks noChangeAspect="1"/>
          </p:cNvSpPr>
          <p:nvPr/>
        </p:nvSpPr>
        <p:spPr>
          <a:xfrm rot="20622771">
            <a:off x="1802761" y="299135"/>
            <a:ext cx="198126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  <p:extLst>
      <p:ext uri="{BB962C8B-B14F-4D97-AF65-F5344CB8AC3E}">
        <p14:creationId xmlns:p14="http://schemas.microsoft.com/office/powerpoint/2010/main" val="3853395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4">
            <a:extLst>
              <a:ext uri="{FF2B5EF4-FFF2-40B4-BE49-F238E27FC236}">
                <a16:creationId xmlns:a16="http://schemas.microsoft.com/office/drawing/2014/main" id="{5AD30324-49A5-4B5B-829D-2FD5EE4D3959}"/>
              </a:ext>
            </a:extLst>
          </p:cNvPr>
          <p:cNvSpPr>
            <a:spLocks noGrp="1"/>
          </p:cNvSpPr>
          <p:nvPr/>
        </p:nvSpPr>
        <p:spPr>
          <a:xfrm>
            <a:off x="767408" y="1202130"/>
            <a:ext cx="9001000" cy="22988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9600" b="1" dirty="0">
                <a:solidFill>
                  <a:srgbClr val="002060"/>
                </a:solidFill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96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9600" b="1" dirty="0">
                <a:solidFill>
                  <a:srgbClr val="002060"/>
                </a:solidFill>
                <a:cs typeface="Segoe UI" charset="0"/>
              </a:rPr>
              <a:t>Valdemar Bernardo Jorge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96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9600" b="1" dirty="0">
                <a:solidFill>
                  <a:srgbClr val="002060"/>
                </a:solidFill>
                <a:cs typeface="Segoe UI" charset="0"/>
              </a:rPr>
              <a:t>Presidente do Fórum Permanente das Microempresas e Empresas de Pequeno Porte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96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9600" b="1" dirty="0">
                <a:solidFill>
                  <a:srgbClr val="002060"/>
                </a:solidFill>
                <a:cs typeface="Segoe UI" charset="0"/>
              </a:rPr>
              <a:t>Secretário de Estado do Planejamento e Projetos Estruturantes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 lvl="4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FA6287C-B31C-4795-AE46-BA0B150FE3A3}"/>
              </a:ext>
            </a:extLst>
          </p:cNvPr>
          <p:cNvSpPr txBox="1"/>
          <p:nvPr/>
        </p:nvSpPr>
        <p:spPr>
          <a:xfrm>
            <a:off x="7896200" y="4416488"/>
            <a:ext cx="2905453" cy="153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  <a:hlinkClick r:id="rId2"/>
              </a:rPr>
              <a:t>www.sepl.pr.gov.br</a:t>
            </a:r>
            <a:r>
              <a:rPr lang="pt-BR" b="1" dirty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  <a:hlinkClick r:id="rId3"/>
              </a:rPr>
              <a:t>www.fopeme.pr.gov.br</a:t>
            </a:r>
            <a:r>
              <a:rPr lang="pt-BR" b="1" dirty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</a:rPr>
              <a:t>							              </a:t>
            </a:r>
            <a:r>
              <a:rPr lang="pt-BR" b="1" dirty="0">
                <a:solidFill>
                  <a:srgbClr val="002060"/>
                </a:solidFill>
                <a:cs typeface="Segoe UI" charset="0"/>
                <a:hlinkClick r:id="rId4"/>
              </a:rPr>
              <a:t>www.portalpme.pr.gov.br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9BC586A-6763-44BA-896E-A02F465336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45" y="250244"/>
            <a:ext cx="2160240" cy="72974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4DF99D1-1910-47C3-B562-D0E4C7EEB0AB}"/>
              </a:ext>
            </a:extLst>
          </p:cNvPr>
          <p:cNvSpPr>
            <a:spLocks noChangeAspect="1"/>
          </p:cNvSpPr>
          <p:nvPr/>
        </p:nvSpPr>
        <p:spPr>
          <a:xfrm rot="20622771">
            <a:off x="1802761" y="299135"/>
            <a:ext cx="198126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BE8D0F5-135F-42DC-8ACD-3AC35297FF1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351" y="33671"/>
            <a:ext cx="7632849" cy="128643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2D9AB45-263C-4377-8E43-D04863CD002E}"/>
              </a:ext>
            </a:extLst>
          </p:cNvPr>
          <p:cNvSpPr>
            <a:spLocks noChangeAspect="1"/>
          </p:cNvSpPr>
          <p:nvPr/>
        </p:nvSpPr>
        <p:spPr>
          <a:xfrm rot="20622771">
            <a:off x="6512817" y="328275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162B5CB-1FB1-405D-803F-D77BCB663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51262"/>
              </p:ext>
            </p:extLst>
          </p:nvPr>
        </p:nvGraphicFramePr>
        <p:xfrm>
          <a:off x="551384" y="1774211"/>
          <a:ext cx="10873206" cy="3974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4402">
                  <a:extLst>
                    <a:ext uri="{9D8B030D-6E8A-4147-A177-3AD203B41FA5}">
                      <a16:colId xmlns:a16="http://schemas.microsoft.com/office/drawing/2014/main" val="1225452898"/>
                    </a:ext>
                  </a:extLst>
                </a:gridCol>
                <a:gridCol w="3624402">
                  <a:extLst>
                    <a:ext uri="{9D8B030D-6E8A-4147-A177-3AD203B41FA5}">
                      <a16:colId xmlns:a16="http://schemas.microsoft.com/office/drawing/2014/main" val="4008532688"/>
                    </a:ext>
                  </a:extLst>
                </a:gridCol>
                <a:gridCol w="3624402">
                  <a:extLst>
                    <a:ext uri="{9D8B030D-6E8A-4147-A177-3AD203B41FA5}">
                      <a16:colId xmlns:a16="http://schemas.microsoft.com/office/drawing/2014/main" val="2696928619"/>
                    </a:ext>
                  </a:extLst>
                </a:gridCol>
              </a:tblGrid>
              <a:tr h="683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Horário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Pauta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Responsável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35669"/>
                  </a:ext>
                </a:extLst>
              </a:tr>
              <a:tr h="683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13:30 às 14:00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Abertura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Valdemar Bernardo Jorge</a:t>
                      </a:r>
                      <a:endParaRPr lang="pt-BR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2432681"/>
                  </a:ext>
                </a:extLst>
              </a:tr>
              <a:tr h="683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14:00 às 15:00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Apresentação das Ações 2019 do Comitê Temático Investimento, Financiamento e Crédito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André Porto - Fomento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Jonas </a:t>
                      </a:r>
                      <a:r>
                        <a:rPr lang="pt-BR" sz="2000" kern="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Bertão</a:t>
                      </a: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BR" sz="2000" kern="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Fampepar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0026305"/>
                  </a:ext>
                </a:extLst>
              </a:tr>
              <a:tr h="1010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15:00 às 16:00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kern="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Apresentação das Ações 2019 do Comitê Temático de Tecnologia e Inovação</a:t>
                      </a:r>
                      <a:endParaRPr lang="pt-BR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Prof. Sílvio Sampaio - SETI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P. Lima - </a:t>
                      </a:r>
                      <a:r>
                        <a:rPr lang="pt-BR" sz="2000" kern="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Tecpar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2000" kern="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Pupo</a:t>
                      </a: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kern="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- FIEP 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9577968"/>
                  </a:ext>
                </a:extLst>
              </a:tr>
              <a:tr h="683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16:00 às 17:00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kern="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Assuntos gerais e Encerramento</a:t>
                      </a:r>
                      <a:endParaRPr lang="pt-BR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Plenária</a:t>
                      </a:r>
                      <a:endParaRPr lang="pt-BR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8121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95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2564904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 dirty="0">
                <a:solidFill>
                  <a:srgbClr val="002060"/>
                </a:solidFill>
                <a:latin typeface="Calibri" panose="020F0502020204030204" pitchFamily="34" charset="0"/>
              </a:rPr>
              <a:t>APRESENTAÇÃO DO COMITÊ TEMÁTICO INVESTIMENTO, FINANCIAMENTO E CRÉDITO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  <p:extLst>
      <p:ext uri="{BB962C8B-B14F-4D97-AF65-F5344CB8AC3E}">
        <p14:creationId xmlns:p14="http://schemas.microsoft.com/office/powerpoint/2010/main" val="216926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D192CEF-064B-4968-88C5-AF9FB5316708}"/>
              </a:ext>
            </a:extLst>
          </p:cNvPr>
          <p:cNvSpPr/>
          <p:nvPr/>
        </p:nvSpPr>
        <p:spPr>
          <a:xfrm>
            <a:off x="1127448" y="1859340"/>
            <a:ext cx="97210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Comitê Temático - Investimento, Financiamento e Crédito</a:t>
            </a:r>
          </a:p>
          <a:p>
            <a:r>
              <a:rPr lang="pt-BR" sz="2400" dirty="0"/>
              <a:t>Destinado a identificar, analisar e propor medidas para facilitar o acesso das micro e pequenas empresas ao crédito bancário e outras fontes de financiamento</a:t>
            </a:r>
          </a:p>
          <a:p>
            <a:endParaRPr lang="pt-BR" sz="2400" dirty="0"/>
          </a:p>
          <a:p>
            <a:r>
              <a:rPr lang="pt-BR" sz="2400" dirty="0"/>
              <a:t>Coordenadores responsáveis deste Comitê Temático: </a:t>
            </a:r>
          </a:p>
          <a:p>
            <a:r>
              <a:rPr lang="pt-BR" sz="2400" dirty="0"/>
              <a:t>Governo: André Silva Porto (FOMENTO) e Alessandro </a:t>
            </a:r>
            <a:r>
              <a:rPr lang="pt-BR" sz="2400" dirty="0" err="1"/>
              <a:t>Baum</a:t>
            </a:r>
            <a:r>
              <a:rPr lang="pt-BR" sz="2400" dirty="0"/>
              <a:t> (BRDE)</a:t>
            </a:r>
          </a:p>
          <a:p>
            <a:r>
              <a:rPr lang="pt-BR" sz="2400" dirty="0"/>
              <a:t>Privado: Jonas </a:t>
            </a:r>
            <a:r>
              <a:rPr lang="pt-BR" sz="2400" dirty="0" err="1"/>
              <a:t>Bertão</a:t>
            </a:r>
            <a:r>
              <a:rPr lang="pt-BR" sz="2400" dirty="0"/>
              <a:t> (FAMPEPAR) e Ademir </a:t>
            </a:r>
            <a:r>
              <a:rPr lang="pt-BR" sz="2400" dirty="0" err="1"/>
              <a:t>Lodis</a:t>
            </a:r>
            <a:r>
              <a:rPr lang="pt-BR" sz="2400" dirty="0"/>
              <a:t> (FAMPEPAR)</a:t>
            </a:r>
          </a:p>
          <a:p>
            <a:r>
              <a:rPr lang="pt-BR" sz="2400" dirty="0"/>
              <a:t>Consultor: Flavio </a:t>
            </a:r>
            <a:r>
              <a:rPr lang="pt-BR" sz="2400" dirty="0" err="1"/>
              <a:t>Locatelli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0235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0D6EADE-0C4C-49C0-AD87-D4F899BDF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534438"/>
              </p:ext>
            </p:extLst>
          </p:nvPr>
        </p:nvGraphicFramePr>
        <p:xfrm>
          <a:off x="479376" y="1268760"/>
          <a:ext cx="11017224" cy="4896544"/>
        </p:xfrm>
        <a:graphic>
          <a:graphicData uri="http://schemas.openxmlformats.org/drawingml/2006/table">
            <a:tbl>
              <a:tblPr/>
              <a:tblGrid>
                <a:gridCol w="4537451">
                  <a:extLst>
                    <a:ext uri="{9D8B030D-6E8A-4147-A177-3AD203B41FA5}">
                      <a16:colId xmlns:a16="http://schemas.microsoft.com/office/drawing/2014/main" val="2663624769"/>
                    </a:ext>
                  </a:extLst>
                </a:gridCol>
                <a:gridCol w="6479773">
                  <a:extLst>
                    <a:ext uri="{9D8B030D-6E8A-4147-A177-3AD203B41FA5}">
                      <a16:colId xmlns:a16="http://schemas.microsoft.com/office/drawing/2014/main" val="3847201166"/>
                    </a:ext>
                  </a:extLst>
                </a:gridCol>
              </a:tblGrid>
              <a:tr h="6192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Proposta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 Preliminares Mapeadas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857622"/>
                  </a:ext>
                </a:extLst>
              </a:tr>
              <a:tr h="18666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Ampliar a parceria das Sociedade de Garantia de Crédito com Instituições Financeiras, Prefeituras e Associações.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Comitê Temático, SGC, Fomento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definir procedimentos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médio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648921"/>
                  </a:ext>
                </a:extLst>
              </a:tr>
              <a:tr h="24106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Acompanhar o Regramento do Fundo de Aval Garantidor das Microempresas e Empresas de Pequeno Porte do Paraná – FAG/PR, Fundo de Capital de Risco do Estado do Paraná – FCR/PR e o Fundo de Inovação das Microempresas e Empresas de Pequeno Porte do Paraná – FIME/PR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Fomento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definir regramento e obtenção de recursos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alto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20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4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4916C61-C448-4387-A3ED-1CC711CB4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47153"/>
              </p:ext>
            </p:extLst>
          </p:nvPr>
        </p:nvGraphicFramePr>
        <p:xfrm>
          <a:off x="838200" y="1825625"/>
          <a:ext cx="10082336" cy="4195663"/>
        </p:xfrm>
        <a:graphic>
          <a:graphicData uri="http://schemas.openxmlformats.org/drawingml/2006/table">
            <a:tbl>
              <a:tblPr/>
              <a:tblGrid>
                <a:gridCol w="4152417">
                  <a:extLst>
                    <a:ext uri="{9D8B030D-6E8A-4147-A177-3AD203B41FA5}">
                      <a16:colId xmlns:a16="http://schemas.microsoft.com/office/drawing/2014/main" val="883702427"/>
                    </a:ext>
                  </a:extLst>
                </a:gridCol>
                <a:gridCol w="5929919">
                  <a:extLst>
                    <a:ext uri="{9D8B030D-6E8A-4147-A177-3AD203B41FA5}">
                      <a16:colId xmlns:a16="http://schemas.microsoft.com/office/drawing/2014/main" val="2186042960"/>
                    </a:ext>
                  </a:extLst>
                </a:gridCol>
              </a:tblGrid>
              <a:tr h="10451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Proposta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 Preliminares Mapeadas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696269"/>
                  </a:ext>
                </a:extLst>
              </a:tr>
              <a:tr h="31504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Ampliar a política de microcrédito da Fomento Paraná.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Comitê Temático, Fomento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redefinir a política atual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alta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63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27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1412776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 dirty="0">
                <a:solidFill>
                  <a:srgbClr val="002060"/>
                </a:solidFill>
                <a:latin typeface="Calibri" panose="020F0502020204030204" pitchFamily="34" charset="0"/>
              </a:rPr>
              <a:t>APRESENTAÇÃO DO COMITÊ TEMÁTICO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4800" b="1" dirty="0">
                <a:solidFill>
                  <a:srgbClr val="002060"/>
                </a:solidFill>
                <a:latin typeface="Calibri" panose="020F0502020204030204" pitchFamily="34" charset="0"/>
              </a:rPr>
              <a:t> TECNOLOGIA E INOVAÇÃO</a:t>
            </a:r>
            <a:endParaRPr lang="pt-BR" sz="4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</p:spTree>
    <p:extLst>
      <p:ext uri="{BB962C8B-B14F-4D97-AF65-F5344CB8AC3E}">
        <p14:creationId xmlns:p14="http://schemas.microsoft.com/office/powerpoint/2010/main" val="417145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1412776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90E0A12-2C9A-472D-AA8F-DEBF3D4E2D9F}"/>
              </a:ext>
            </a:extLst>
          </p:cNvPr>
          <p:cNvSpPr/>
          <p:nvPr/>
        </p:nvSpPr>
        <p:spPr>
          <a:xfrm>
            <a:off x="767408" y="1690063"/>
            <a:ext cx="107291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185738" defTabSz="685800">
              <a:buFont typeface="Arial"/>
              <a:buChar char="•"/>
            </a:pPr>
            <a:r>
              <a:rPr lang="pt-BR" sz="2400" b="1" dirty="0">
                <a:solidFill>
                  <a:srgbClr val="000000"/>
                </a:solidFill>
              </a:rPr>
              <a:t>Comitê Temático - Tecnologia e Inovação</a:t>
            </a:r>
          </a:p>
          <a:p>
            <a:pPr marL="269875" lvl="0" defTabSz="685800"/>
            <a:r>
              <a:rPr lang="pt-BR" sz="2400" dirty="0">
                <a:solidFill>
                  <a:srgbClr val="000000"/>
                </a:solidFill>
              </a:rPr>
              <a:t>Destinado a identificar, analisar e propor medidas para acesso a novas tecnologias e inovação de processos, produtos e serviços das micro e pequenas empresas.</a:t>
            </a:r>
          </a:p>
          <a:p>
            <a:pPr marL="273050" lvl="0" indent="-185738" defTabSz="685800">
              <a:buFont typeface="Arial"/>
              <a:buChar char="•"/>
            </a:pPr>
            <a:endParaRPr lang="pt-BR" sz="2400" dirty="0">
              <a:solidFill>
                <a:srgbClr val="000000"/>
              </a:solidFill>
            </a:endParaRPr>
          </a:p>
          <a:p>
            <a:pPr marL="273050" lvl="0" indent="-185738" defTabSz="685800"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Coordenadores responsáveis deste Comitê Temático: </a:t>
            </a:r>
          </a:p>
          <a:p>
            <a:pPr marL="1435100" lvl="0" indent="-1168400" defTabSz="685800"/>
            <a:r>
              <a:rPr lang="pt-BR" sz="2400" dirty="0">
                <a:solidFill>
                  <a:prstClr val="black"/>
                </a:solidFill>
              </a:rPr>
              <a:t>Governo</a:t>
            </a:r>
            <a:r>
              <a:rPr lang="pt-BR" sz="2400">
                <a:solidFill>
                  <a:prstClr val="black"/>
                </a:solidFill>
              </a:rPr>
              <a:t>: Silvio César </a:t>
            </a:r>
            <a:r>
              <a:rPr lang="pt-BR" sz="2400" dirty="0">
                <a:solidFill>
                  <a:prstClr val="black"/>
                </a:solidFill>
              </a:rPr>
              <a:t>Sampaio (SETI) e Gilberto Passos Lima</a:t>
            </a:r>
            <a:r>
              <a:rPr lang="pt-BR" sz="2400" dirty="0">
                <a:solidFill>
                  <a:srgbClr val="000000"/>
                </a:solidFill>
              </a:rPr>
              <a:t> (TECPAR) </a:t>
            </a:r>
          </a:p>
          <a:p>
            <a:pPr marL="1435100" lvl="0" indent="-1168400" defTabSz="685800"/>
            <a:r>
              <a:rPr lang="pt-BR" sz="2400" dirty="0">
                <a:solidFill>
                  <a:srgbClr val="000000"/>
                </a:solidFill>
              </a:rPr>
              <a:t>Privado: Marcos </a:t>
            </a:r>
            <a:r>
              <a:rPr lang="pt-BR" sz="2400" dirty="0" err="1">
                <a:solidFill>
                  <a:srgbClr val="000000"/>
                </a:solidFill>
              </a:rPr>
              <a:t>Pupo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 err="1">
                <a:solidFill>
                  <a:srgbClr val="000000"/>
                </a:solidFill>
              </a:rPr>
              <a:t>Thiesen</a:t>
            </a:r>
            <a:r>
              <a:rPr lang="pt-BR" sz="2400" dirty="0">
                <a:solidFill>
                  <a:srgbClr val="000000"/>
                </a:solidFill>
              </a:rPr>
              <a:t> (FIEP) e Rafael Trevisan (FIEP)</a:t>
            </a:r>
          </a:p>
          <a:p>
            <a:pPr marL="1435100" lvl="0" indent="-1168400" defTabSz="685800"/>
            <a:r>
              <a:rPr lang="pt-BR" sz="2400" dirty="0">
                <a:solidFill>
                  <a:srgbClr val="000000"/>
                </a:solidFill>
              </a:rPr>
              <a:t>Consultora: Ana Lucia Sousa</a:t>
            </a:r>
            <a:endParaRPr lang="pt-B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3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523540" y="1412776"/>
            <a:ext cx="1116124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4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42E354-98BD-43FD-9E0A-241AC42C2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136" y="33672"/>
            <a:ext cx="9201248" cy="11630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24456C-BC98-4E02-9BEB-CC5CE84C2A2C}"/>
              </a:ext>
            </a:extLst>
          </p:cNvPr>
          <p:cNvSpPr>
            <a:spLocks noChangeAspect="1"/>
          </p:cNvSpPr>
          <p:nvPr/>
        </p:nvSpPr>
        <p:spPr>
          <a:xfrm rot="20622771">
            <a:off x="8096994" y="221236"/>
            <a:ext cx="441543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95A4A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 Anos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1351BF4-CFAA-4D58-AF74-7619DABA2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449620"/>
              </p:ext>
            </p:extLst>
          </p:nvPr>
        </p:nvGraphicFramePr>
        <p:xfrm>
          <a:off x="523540" y="1353116"/>
          <a:ext cx="11144920" cy="4740180"/>
        </p:xfrm>
        <a:graphic>
          <a:graphicData uri="http://schemas.openxmlformats.org/drawingml/2006/table">
            <a:tbl>
              <a:tblPr/>
              <a:tblGrid>
                <a:gridCol w="4590043">
                  <a:extLst>
                    <a:ext uri="{9D8B030D-6E8A-4147-A177-3AD203B41FA5}">
                      <a16:colId xmlns:a16="http://schemas.microsoft.com/office/drawing/2014/main" val="2698928943"/>
                    </a:ext>
                  </a:extLst>
                </a:gridCol>
                <a:gridCol w="6554877">
                  <a:extLst>
                    <a:ext uri="{9D8B030D-6E8A-4147-A177-3AD203B41FA5}">
                      <a16:colId xmlns:a16="http://schemas.microsoft.com/office/drawing/2014/main" val="1954670054"/>
                    </a:ext>
                  </a:extLst>
                </a:gridCol>
              </a:tblGrid>
              <a:tr h="6744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Proposta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2C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 Preliminares Mapeadas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894216"/>
                  </a:ext>
                </a:extLst>
              </a:tr>
              <a:tr h="20329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Implementar nos municípios programas que favoreçam o estreitamento das relações Universidades / Instituição de Ciência e Tecnologia - Empresas fortalecendo o tripé educação -fomento - inovação.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Comitê Temático, SETI, TECPAR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necessidade de definir programa e acordos de cooperação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médio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495961"/>
                  </a:ext>
                </a:extLst>
              </a:tr>
              <a:tr h="20327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Criar uma rede de pesquisa com ênfase nas vocações e potencialidades do território.</a:t>
                      </a:r>
                    </a:p>
                  </a:txBody>
                  <a:tcPr marL="68580" marR="68580" marT="34295" marB="34295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Atores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Comitê Temático, SETI, TECPAR, IPARDES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Observação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necessidade de implantar a rede, com envolvimento dos Comitês Territoriais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complexidade</a:t>
                      </a:r>
                      <a:r>
                        <a:rPr kumimoji="0" lang="pt-BR" alt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médio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8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0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624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StarSymbol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Freitas</dc:creator>
  <cp:lastModifiedBy>Mario Doria</cp:lastModifiedBy>
  <cp:revision>133</cp:revision>
  <dcterms:modified xsi:type="dcterms:W3CDTF">2019-06-12T16:16:26Z</dcterms:modified>
</cp:coreProperties>
</file>