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27" r:id="rId2"/>
    <p:sldId id="420" r:id="rId3"/>
    <p:sldId id="425" r:id="rId4"/>
    <p:sldId id="416" r:id="rId5"/>
    <p:sldId id="417" r:id="rId6"/>
    <p:sldId id="421" r:id="rId7"/>
    <p:sldId id="426" r:id="rId8"/>
    <p:sldId id="412" r:id="rId9"/>
    <p:sldId id="423" r:id="rId10"/>
    <p:sldId id="422" r:id="rId11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748" autoAdjust="0"/>
    <p:restoredTop sz="94660"/>
  </p:normalViewPr>
  <p:slideViewPr>
    <p:cSldViewPr>
      <p:cViewPr>
        <p:scale>
          <a:sx n="60" d="100"/>
          <a:sy n="60" d="100"/>
        </p:scale>
        <p:origin x="-1410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7624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7624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318EF86-7DEB-4A5B-8280-1FBD7189D3F5}" type="datetimeFigureOut">
              <a:rPr lang="pt-BR"/>
              <a:pPr>
                <a:defRPr/>
              </a:pPr>
              <a:t>12/05/2015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606" y="4716123"/>
            <a:ext cx="5438464" cy="4465695"/>
          </a:xfrm>
          <a:prstGeom prst="rect">
            <a:avLst/>
          </a:prstGeom>
        </p:spPr>
        <p:txBody>
          <a:bodyPr vert="horz" lIns="93113" tIns="46557" rIns="93113" bIns="46557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7399"/>
            <a:ext cx="2944958" cy="497624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1098" y="9427399"/>
            <a:ext cx="2944958" cy="497624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27CB605-A481-49AD-9E95-6AA1CA728B2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848B5-DB00-4023-8B93-E7C0387F3383}" type="datetimeFigureOut">
              <a:rPr lang="pt-BR"/>
              <a:pPr>
                <a:defRPr/>
              </a:pPr>
              <a:t>12/05/2015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A1226-72C8-4CD5-877C-71A9985B142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89315-ED26-46D7-9346-2901D4E9E9FC}" type="datetimeFigureOut">
              <a:rPr lang="pt-BR"/>
              <a:pPr>
                <a:defRPr/>
              </a:pPr>
              <a:t>12/05/2015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6D36E-40A6-42B8-951A-CE50C6C2F18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D481C-B8F1-498A-8D92-629664E4D5B4}" type="datetimeFigureOut">
              <a:rPr lang="pt-BR"/>
              <a:pPr>
                <a:defRPr/>
              </a:pPr>
              <a:t>12/05/2015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7C599-026E-46CA-A608-C735D37E8B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227013"/>
            <a:ext cx="8353425" cy="11858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309AE-56D7-4F83-BCA8-7539F955D9AD}" type="datetimeFigureOut">
              <a:rPr lang="pt-BR"/>
              <a:pPr>
                <a:defRPr/>
              </a:pPr>
              <a:t>12/05/2015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D116C-40AB-4397-B3EC-FCB853D349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D6CF5-17E6-4772-9A7A-4BD171C2F978}" type="datetimeFigureOut">
              <a:rPr lang="pt-BR"/>
              <a:pPr>
                <a:defRPr/>
              </a:pPr>
              <a:t>12/05/2015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05354-FDEF-42FC-8A7C-CC261800692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C9437-19EC-4271-8504-EDBAB0FC760C}" type="datetimeFigureOut">
              <a:rPr lang="pt-BR"/>
              <a:pPr>
                <a:defRPr/>
              </a:pPr>
              <a:t>12/05/2015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26235-A304-4719-9DE8-62D848C7977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BFC19-344C-4CBB-8E6E-522DE206EE44}" type="datetimeFigureOut">
              <a:rPr lang="pt-BR"/>
              <a:pPr>
                <a:defRPr/>
              </a:pPr>
              <a:t>12/05/2015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60262-7207-4A3A-A2AF-244FA874323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79BAA-096B-47A1-B3C1-D54780A4B7F5}" type="datetimeFigureOut">
              <a:rPr lang="pt-BR"/>
              <a:pPr>
                <a:defRPr/>
              </a:pPr>
              <a:t>12/05/2015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05C71-B173-4818-B8C0-10D22E75C8B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F84DA-DF8C-4E02-8923-2751E6607C3D}" type="datetimeFigureOut">
              <a:rPr lang="pt-BR"/>
              <a:pPr>
                <a:defRPr/>
              </a:pPr>
              <a:t>12/05/2015</a:t>
            </a:fld>
            <a:endParaRPr lang="pt-BR"/>
          </a:p>
        </p:txBody>
      </p:sp>
      <p:sp>
        <p:nvSpPr>
          <p:cNvPr id="4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4912C-5A99-4598-83EE-F67C8E43122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DFF8A-5D21-41BA-8B67-62BD613A0DC4}" type="datetimeFigureOut">
              <a:rPr lang="pt-BR"/>
              <a:pPr>
                <a:defRPr/>
              </a:pPr>
              <a:t>12/05/2015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3B75A-CA75-4A22-BBCE-9BBB7450981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F182D-CE12-49EB-B17C-F0793A903495}" type="datetimeFigureOut">
              <a:rPr lang="pt-BR"/>
              <a:pPr>
                <a:defRPr/>
              </a:pPr>
              <a:t>12/05/2015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51A1F-FB60-4424-9DB3-7898FF832F4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os estilos do texto mestre</a:t>
            </a:r>
          </a:p>
          <a:p>
            <a:pPr lvl="1"/>
            <a:r>
              <a:rPr lang="pt-BR" altLang="en-US" smtClean="0"/>
              <a:t>Segundo nível</a:t>
            </a:r>
          </a:p>
          <a:p>
            <a:pPr lvl="2"/>
            <a:r>
              <a:rPr lang="pt-BR" altLang="en-US" smtClean="0"/>
              <a:t>Terceiro nível</a:t>
            </a:r>
          </a:p>
          <a:p>
            <a:pPr lvl="3"/>
            <a:r>
              <a:rPr lang="pt-BR" altLang="en-US" smtClean="0"/>
              <a:t>Quarto nível</a:t>
            </a:r>
          </a:p>
          <a:p>
            <a:pPr lvl="4"/>
            <a:r>
              <a:rPr lang="pt-BR" altLang="en-US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0E8D734-B084-4B89-8E2D-AF2817FC631E}" type="datetimeFigureOut">
              <a:rPr lang="pt-BR"/>
              <a:pPr>
                <a:defRPr/>
              </a:pPr>
              <a:t>12/05/2015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1BA25D4-4FE4-495E-88DB-89F9A0D7191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pic>
        <p:nvPicPr>
          <p:cNvPr id="1031" name="Picture 5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95288" y="227013"/>
            <a:ext cx="8353425" cy="11858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8" r:id="rId1"/>
    <p:sldLayoutId id="2147484107" r:id="rId2"/>
    <p:sldLayoutId id="2147484099" r:id="rId3"/>
    <p:sldLayoutId id="2147484100" r:id="rId4"/>
    <p:sldLayoutId id="2147484101" r:id="rId5"/>
    <p:sldLayoutId id="2147484102" r:id="rId6"/>
    <p:sldLayoutId id="2147484108" r:id="rId7"/>
    <p:sldLayoutId id="2147484103" r:id="rId8"/>
    <p:sldLayoutId id="2147484104" r:id="rId9"/>
    <p:sldLayoutId id="2147484105" r:id="rId10"/>
    <p:sldLayoutId id="21474841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mdoria@sepl.pr.gov.br" TargetMode="External"/><Relationship Id="rId2" Type="http://schemas.openxmlformats.org/officeDocument/2006/relationships/hyperlink" Target="mailto:erciliosantinoni@sepl.pr.gov.br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forumpme.pr.gov.br/" TargetMode="External"/><Relationship Id="rId4" Type="http://schemas.openxmlformats.org/officeDocument/2006/relationships/hyperlink" Target="mailto:crissete@pr.sebrae.com.b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file:///D:\SEIM\Forum%20Permanente%20PR\Lei%20Geral%20Estadual%20e%20Fundo%20de%20Aval%20Minuta\Lei%20163%20-%202013\Regulamenta&#231;&#227;o\A&#199;&#213;ES%20PARA%20REGULAMENTA&#199;&#195;O%20DA%20LGE\1&#186;%20RELAT&#211;RIO%20ANUAL%20DE%20AVALIA&#199;&#195;O%20DA%20IMPLANTA&#199;&#195;O%20EFETIVA%20DAS%20NORMAS%20DA%20LEI%20COMPLEMENTAR%20ESTADUAL%20N&#186;%2016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 rtlCol="0">
            <a:normAutofit fontScale="2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  <a:p>
            <a:pPr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1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FÓRUM PERMANENTE DAS MICROEMPRESAS E </a:t>
            </a:r>
          </a:p>
          <a:p>
            <a:pPr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1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EMPRESAS DE PEQUENO PORTE DO ESTADO DO</a:t>
            </a:r>
          </a:p>
          <a:p>
            <a:pPr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1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PARANÁ </a:t>
            </a:r>
          </a:p>
          <a:p>
            <a:pPr algn="ctr">
              <a:spcAft>
                <a:spcPts val="1288"/>
              </a:spcAft>
              <a:buFont typeface="Arial" charset="0"/>
              <a:buNone/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  <a:defRPr/>
            </a:pPr>
            <a:endParaRPr lang="pt-BR" sz="5100" b="1" dirty="0" smtClean="0">
              <a:solidFill>
                <a:srgbClr val="22228B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Aft>
                <a:spcPts val="1288"/>
              </a:spcAft>
              <a:buFont typeface="Arial" charset="0"/>
              <a:buNone/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  <a:defRPr/>
            </a:pPr>
            <a:endParaRPr lang="pt-BR" sz="5100" b="1" dirty="0" smtClean="0">
              <a:solidFill>
                <a:srgbClr val="22228B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Aft>
                <a:spcPts val="1288"/>
              </a:spcAft>
              <a:buFont typeface="Arial" charset="0"/>
              <a:buNone/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  <a:defRPr/>
            </a:pPr>
            <a:r>
              <a:rPr lang="pt-BR" sz="9600" b="1" dirty="0" smtClean="0">
                <a:solidFill>
                  <a:srgbClr val="22228B"/>
                </a:solidFill>
                <a:latin typeface="Arial" pitchFamily="34" charset="0"/>
                <a:cs typeface="Arial" pitchFamily="34" charset="0"/>
              </a:rPr>
              <a:t>25ª REUNIÃO ORDINÁRIA </a:t>
            </a:r>
          </a:p>
          <a:p>
            <a:pPr algn="ctr">
              <a:spcAft>
                <a:spcPts val="1288"/>
              </a:spcAft>
              <a:buFont typeface="Arial" charset="0"/>
              <a:buNone/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  <a:defRPr/>
            </a:pPr>
            <a:r>
              <a:rPr lang="pt-BR" sz="9600" b="1" dirty="0" smtClean="0">
                <a:solidFill>
                  <a:srgbClr val="22228B"/>
                </a:solidFill>
                <a:latin typeface="Arial" pitchFamily="34" charset="0"/>
                <a:cs typeface="Arial" pitchFamily="34" charset="0"/>
              </a:rPr>
              <a:t>12/05/2015</a:t>
            </a:r>
          </a:p>
          <a:p>
            <a:pPr algn="ctr">
              <a:spcAft>
                <a:spcPts val="1288"/>
              </a:spcAft>
              <a:buFont typeface="Arial" charset="0"/>
              <a:buNone/>
              <a:tabLst>
                <a:tab pos="0" algn="l"/>
                <a:tab pos="404813" algn="l"/>
                <a:tab pos="812800" algn="l"/>
                <a:tab pos="1220788" algn="l"/>
                <a:tab pos="1627188" algn="l"/>
                <a:tab pos="2035175" algn="l"/>
                <a:tab pos="2443163" algn="l"/>
                <a:tab pos="2851150" algn="l"/>
                <a:tab pos="3257550" algn="l"/>
                <a:tab pos="3665538" algn="l"/>
                <a:tab pos="4073525" algn="l"/>
                <a:tab pos="4479925" algn="l"/>
                <a:tab pos="4887913" algn="l"/>
                <a:tab pos="5295900" algn="l"/>
                <a:tab pos="5703888" algn="l"/>
                <a:tab pos="6110288" algn="l"/>
                <a:tab pos="6518275" algn="l"/>
                <a:tab pos="6926263" algn="l"/>
                <a:tab pos="7332663" algn="l"/>
                <a:tab pos="7740650" algn="l"/>
                <a:tab pos="8148638" algn="l"/>
              </a:tabLst>
              <a:defRPr/>
            </a:pPr>
            <a:endParaRPr lang="pt-BR" sz="5000" b="1" dirty="0" smtClean="0">
              <a:solidFill>
                <a:srgbClr val="22228B"/>
              </a:solidFill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pt-BR" sz="4000" b="1" dirty="0" smtClean="0">
              <a:solidFill>
                <a:schemeClr val="tx2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pt-BR" sz="4000" b="1" dirty="0" smtClean="0">
              <a:solidFill>
                <a:schemeClr val="tx2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3800" b="1" dirty="0" smtClean="0"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9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Lei Complementar 163 de 29 de outubro de 2013</a:t>
            </a:r>
          </a:p>
        </p:txBody>
      </p:sp>
      <p:pic>
        <p:nvPicPr>
          <p:cNvPr id="1026" name="Picture 2" descr="C:\Users\Mario\Desktop\Folder Fór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412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Conteúdo 6"/>
          <p:cNvSpPr>
            <a:spLocks noGrp="1"/>
          </p:cNvSpPr>
          <p:nvPr>
            <p:ph idx="1"/>
          </p:nvPr>
        </p:nvSpPr>
        <p:spPr>
          <a:xfrm>
            <a:off x="468313" y="1439863"/>
            <a:ext cx="8229600" cy="537368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800" b="1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OBRIGADO!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400" b="1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400" b="1" dirty="0" smtClean="0">
                <a:solidFill>
                  <a:schemeClr val="tx2"/>
                </a:solidFill>
                <a:latin typeface="Arial" charset="0"/>
              </a:rPr>
              <a:t>Fórum Permanente das Microempresas e Empresas de Pequeno Porte do Estado do Paraná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400" b="1" dirty="0" smtClean="0">
              <a:solidFill>
                <a:schemeClr val="tx2"/>
              </a:solidFill>
              <a:latin typeface="Arial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400" b="1" dirty="0" smtClean="0">
                <a:solidFill>
                  <a:schemeClr val="tx2"/>
                </a:solidFill>
                <a:latin typeface="Arial" charset="0"/>
              </a:rPr>
              <a:t>Secretaria Técnica: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400" b="1" dirty="0" smtClean="0">
                <a:solidFill>
                  <a:schemeClr val="tx2"/>
                </a:solidFill>
                <a:latin typeface="Arial" charset="0"/>
              </a:rPr>
              <a:t>Ercílio </a:t>
            </a:r>
            <a:r>
              <a:rPr lang="pt-BR" sz="2400" b="1" dirty="0" err="1" smtClean="0">
                <a:solidFill>
                  <a:schemeClr val="tx2"/>
                </a:solidFill>
                <a:latin typeface="Arial" charset="0"/>
              </a:rPr>
              <a:t>Santinoni</a:t>
            </a:r>
            <a:r>
              <a:rPr lang="pt-BR" sz="2400" b="1" dirty="0" smtClean="0">
                <a:solidFill>
                  <a:srgbClr val="0070C0"/>
                </a:solidFill>
                <a:latin typeface="Arial" charset="0"/>
              </a:rPr>
              <a:t>:		</a:t>
            </a:r>
            <a:r>
              <a:rPr lang="pt-BR" sz="2400" b="1" dirty="0" smtClean="0">
                <a:solidFill>
                  <a:srgbClr val="0070C0"/>
                </a:solidFill>
                <a:latin typeface="Arial" charset="0"/>
                <a:hlinkClick r:id="rId2"/>
              </a:rPr>
              <a:t>erciliosantinoni@sepl.pr.gov.br</a:t>
            </a:r>
            <a:endParaRPr lang="pt-BR" sz="2400" b="1" dirty="0" smtClean="0">
              <a:solidFill>
                <a:srgbClr val="0070C0"/>
              </a:solidFill>
              <a:latin typeface="Arial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400" b="1" dirty="0" smtClean="0">
                <a:solidFill>
                  <a:schemeClr val="tx2"/>
                </a:solidFill>
                <a:latin typeface="Arial" charset="0"/>
              </a:rPr>
              <a:t>Mario Doria</a:t>
            </a:r>
            <a:r>
              <a:rPr lang="pt-BR" sz="2400" b="1" dirty="0" smtClean="0">
                <a:solidFill>
                  <a:srgbClr val="0070C0"/>
                </a:solidFill>
                <a:latin typeface="Arial" charset="0"/>
              </a:rPr>
              <a:t>: 			</a:t>
            </a:r>
            <a:r>
              <a:rPr lang="pt-BR" sz="2400" b="1" dirty="0" smtClean="0">
                <a:solidFill>
                  <a:srgbClr val="0070C0"/>
                </a:solidFill>
                <a:latin typeface="Arial" charset="0"/>
                <a:hlinkClick r:id="rId3"/>
              </a:rPr>
              <a:t>mdoria@sepl.pr.gov.br</a:t>
            </a:r>
            <a:endParaRPr lang="pt-BR" sz="2400" b="1" dirty="0" smtClean="0">
              <a:solidFill>
                <a:srgbClr val="0070C0"/>
              </a:solidFill>
              <a:latin typeface="Arial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400" b="1" dirty="0" smtClean="0">
                <a:solidFill>
                  <a:schemeClr val="tx2"/>
                </a:solidFill>
                <a:latin typeface="Arial" charset="0"/>
              </a:rPr>
              <a:t>César </a:t>
            </a:r>
            <a:r>
              <a:rPr lang="pt-BR" sz="2400" b="1" dirty="0" err="1" smtClean="0">
                <a:solidFill>
                  <a:schemeClr val="tx2"/>
                </a:solidFill>
                <a:latin typeface="Arial" charset="0"/>
              </a:rPr>
              <a:t>Rissete</a:t>
            </a:r>
            <a:r>
              <a:rPr lang="pt-BR" sz="2400" b="1" dirty="0" smtClean="0">
                <a:solidFill>
                  <a:srgbClr val="0070C0"/>
                </a:solidFill>
                <a:latin typeface="Arial" charset="0"/>
              </a:rPr>
              <a:t>: 			</a:t>
            </a:r>
            <a:r>
              <a:rPr lang="pt-BR" sz="2400" b="1" dirty="0" smtClean="0">
                <a:solidFill>
                  <a:srgbClr val="0070C0"/>
                </a:solidFill>
                <a:latin typeface="Arial" charset="0"/>
                <a:hlinkClick r:id="rId4"/>
              </a:rPr>
              <a:t>crissete@pr.sebrae.com.br</a:t>
            </a:r>
            <a:endParaRPr lang="pt-BR" sz="2400" b="1" dirty="0" smtClean="0">
              <a:solidFill>
                <a:srgbClr val="0070C0"/>
              </a:solidFill>
              <a:latin typeface="Arial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400" b="1" dirty="0" smtClean="0">
              <a:solidFill>
                <a:schemeClr val="tx2"/>
              </a:solidFill>
              <a:latin typeface="Arial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400" b="1" dirty="0" smtClean="0">
                <a:solidFill>
                  <a:schemeClr val="tx2"/>
                </a:solidFill>
                <a:latin typeface="Arial" charset="0"/>
                <a:hlinkClick r:id="rId5"/>
              </a:rPr>
              <a:t>www.forumpme.pr.gov.br</a:t>
            </a:r>
            <a:endParaRPr lang="pt-BR" sz="2400" b="1" dirty="0" smtClean="0">
              <a:solidFill>
                <a:schemeClr val="tx2"/>
              </a:solidFill>
              <a:latin typeface="Arial" charset="0"/>
            </a:endParaRPr>
          </a:p>
          <a:p>
            <a:pPr algn="ctr">
              <a:buFont typeface="Arial" charset="0"/>
              <a:buNone/>
            </a:pPr>
            <a:endParaRPr lang="pt-BR" altLang="en-US" sz="2400" dirty="0" smtClean="0">
              <a:solidFill>
                <a:schemeClr val="tx2"/>
              </a:solidFill>
            </a:endParaRPr>
          </a:p>
        </p:txBody>
      </p:sp>
      <p:pic>
        <p:nvPicPr>
          <p:cNvPr id="3" name="Picture 2" descr="C:\Users\Mario\Desktop\Folder Fórum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50" y="188640"/>
            <a:ext cx="9124950" cy="12435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Conteúdo 6"/>
          <p:cNvSpPr>
            <a:spLocks noGrp="1"/>
          </p:cNvSpPr>
          <p:nvPr>
            <p:ph idx="1"/>
          </p:nvPr>
        </p:nvSpPr>
        <p:spPr>
          <a:xfrm>
            <a:off x="468313" y="1439863"/>
            <a:ext cx="8229600" cy="5373687"/>
          </a:xfrm>
        </p:spPr>
        <p:txBody>
          <a:bodyPr/>
          <a:lstStyle/>
          <a:p>
            <a:pPr algn="ctr">
              <a:buNone/>
            </a:pPr>
            <a:endParaRPr lang="pt-BR" sz="2800" b="1" dirty="0" smtClean="0"/>
          </a:p>
          <a:p>
            <a:pPr algn="ctr">
              <a:buNone/>
            </a:pPr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1º RELATÓRIO ANUAL DE AVALIAÇÃO </a:t>
            </a:r>
          </a:p>
          <a:p>
            <a:pPr algn="ctr">
              <a:buNone/>
            </a:pPr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buNone/>
            </a:pPr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IMPLEMENTAÇÃO  E </a:t>
            </a:r>
          </a:p>
          <a:p>
            <a:pPr algn="ctr">
              <a:buNone/>
            </a:pPr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REGULAMENTAÇÃO DA LEI</a:t>
            </a:r>
          </a:p>
          <a:p>
            <a:pPr algn="ctr">
              <a:buNone/>
            </a:pPr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COMPLEMENTAR ESTADUAL  Nº163/2013</a:t>
            </a:r>
          </a:p>
          <a:p>
            <a:pPr algn="ctr">
              <a:buNone/>
            </a:pPr>
            <a:endParaRPr lang="pt-BR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pt-BR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sz="1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2" action="ppaction://hlinkfile"/>
              </a:rPr>
              <a:t>D:\SEIM\Forum Permanente PR\Lei Geral Estadual e Fundo de Aval Minuta\Lei 163 - 2013\Regulamentação\AÇÕES PARA REGULAMENTAÇÃO DA LGE\1º RELATÓRIO ANUAL DE AVALIAÇÃO DA IMPLANTAÇÃO EFETIVA DAS NORMAS DA LEI COMPLEMENTAR ESTADUAL Nº 163.</a:t>
            </a:r>
            <a:r>
              <a:rPr lang="pt-BR" sz="14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2" action="ppaction://hlinkfile"/>
              </a:rPr>
              <a:t>docx</a:t>
            </a:r>
            <a:endParaRPr lang="pt-BR" sz="14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Arial" charset="0"/>
              <a:buNone/>
            </a:pPr>
            <a:endParaRPr lang="pt-BR" altLang="en-US" sz="6000" dirty="0" smtClean="0">
              <a:solidFill>
                <a:schemeClr val="tx2"/>
              </a:solidFill>
            </a:endParaRPr>
          </a:p>
        </p:txBody>
      </p:sp>
      <p:pic>
        <p:nvPicPr>
          <p:cNvPr id="3" name="Picture 2" descr="C:\Users\Mario\Desktop\Folder Fóru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" y="188640"/>
            <a:ext cx="9124950" cy="12435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Conteúdo 6"/>
          <p:cNvSpPr>
            <a:spLocks noGrp="1"/>
          </p:cNvSpPr>
          <p:nvPr>
            <p:ph idx="1"/>
          </p:nvPr>
        </p:nvSpPr>
        <p:spPr>
          <a:xfrm>
            <a:off x="179512" y="1439863"/>
            <a:ext cx="8964487" cy="5373687"/>
          </a:xfrm>
        </p:spPr>
        <p:txBody>
          <a:bodyPr/>
          <a:lstStyle/>
          <a:p>
            <a:pPr algn="ctr">
              <a:buNone/>
            </a:pPr>
            <a:endParaRPr lang="pt-BR" altLang="en-US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pt-BR" altLang="en-US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AÇÕES DO FÓRUM PERMANENTE DAS MICROEMPRESAS E EMPRESAS DE PEQUENO PORTE DO ESTADO DO PARANÁ</a:t>
            </a:r>
          </a:p>
          <a:p>
            <a:pPr algn="ctr">
              <a:buNone/>
            </a:pPr>
            <a:endParaRPr lang="pt-BR" altLang="en-US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pt-BR" altLang="en-US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altLang="en-US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1º SEMESTRE DE 2015</a:t>
            </a:r>
          </a:p>
        </p:txBody>
      </p:sp>
      <p:pic>
        <p:nvPicPr>
          <p:cNvPr id="3" name="Picture 2" descr="C:\Users\Mario\Desktop\Folder Fór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" y="188640"/>
            <a:ext cx="9124950" cy="12435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Conteúdo 6"/>
          <p:cNvSpPr>
            <a:spLocks noGrp="1"/>
          </p:cNvSpPr>
          <p:nvPr>
            <p:ph idx="1"/>
          </p:nvPr>
        </p:nvSpPr>
        <p:spPr>
          <a:xfrm>
            <a:off x="468313" y="1439863"/>
            <a:ext cx="8229600" cy="5373687"/>
          </a:xfrm>
        </p:spPr>
        <p:txBody>
          <a:bodyPr/>
          <a:lstStyle/>
          <a:p>
            <a:pPr>
              <a:buNone/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AÇÕES PRIORITÁRIAS PARA 	REGULAMENTAÇÃO:</a:t>
            </a: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pt-BR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IMPLANTAÇÃO DA REDESIM 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PORTAL DO EMPREENDEDOR PARANAENSE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SALA DO EMPREENDEDOR PARANAENSE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BR" sz="2800" b="1" dirty="0" smtClean="0">
                <a:solidFill>
                  <a:schemeClr val="tx2"/>
                </a:solidFill>
              </a:rPr>
              <a:t>ELABORAÇÃO DO PROGRAMA DE COMPRAS GOVERNAMENTAIS ( CAP. </a:t>
            </a:r>
            <a:r>
              <a:rPr lang="en-US" sz="2800" b="1" dirty="0" smtClean="0">
                <a:solidFill>
                  <a:schemeClr val="tx2"/>
                </a:solidFill>
              </a:rPr>
              <a:t>V ART. 18 E §) - SEAP;</a:t>
            </a:r>
            <a:endParaRPr lang="pt-BR" sz="2800" b="1" dirty="0" smtClean="0">
              <a:solidFill>
                <a:schemeClr val="tx2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pt-BR" sz="2800" b="1" dirty="0" smtClean="0">
                <a:solidFill>
                  <a:schemeClr val="tx2"/>
                </a:solidFill>
              </a:rPr>
              <a:t>PROGRAMA DE INOVAÇÃO; E 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BR" sz="2800" b="1" dirty="0" smtClean="0">
                <a:solidFill>
                  <a:schemeClr val="tx2"/>
                </a:solidFill>
              </a:rPr>
              <a:t>PROGRAMA DE CRÉDITO.</a:t>
            </a: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Arial" charset="0"/>
              <a:buNone/>
            </a:pPr>
            <a:endParaRPr lang="pt-BR" altLang="en-US" sz="6000" dirty="0" smtClean="0">
              <a:solidFill>
                <a:schemeClr val="tx2"/>
              </a:solidFill>
            </a:endParaRPr>
          </a:p>
        </p:txBody>
      </p:sp>
      <p:pic>
        <p:nvPicPr>
          <p:cNvPr id="3" name="Picture 2" descr="C:\Users\Mario\Desktop\Folder Fór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" y="188640"/>
            <a:ext cx="9124950" cy="12435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Conteúdo 6"/>
          <p:cNvSpPr>
            <a:spLocks noGrp="1"/>
          </p:cNvSpPr>
          <p:nvPr>
            <p:ph idx="1"/>
          </p:nvPr>
        </p:nvSpPr>
        <p:spPr>
          <a:xfrm>
            <a:off x="179512" y="1439863"/>
            <a:ext cx="8964487" cy="537368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pt-BR" altLang="en-US" sz="2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REALIZADO PELO FÓRUM PERMANENTE DAS </a:t>
            </a:r>
            <a:r>
              <a:rPr lang="pt-BR" alt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MPE’s</a:t>
            </a:r>
            <a:r>
              <a:rPr lang="pt-BR" altLang="en-US" sz="2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DO PARANÁ, A 2ª REUNIÃO ORDINÁRIA DO  </a:t>
            </a:r>
            <a:r>
              <a:rPr lang="pt-BR" altLang="en-US" sz="22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DO</a:t>
            </a:r>
            <a:r>
              <a:rPr lang="pt-BR" altLang="en-US" sz="2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FÓRUM DA MICRORREGIÃO DA AMLIPA COM A POSSE DO COORDENADOR TÉCNICO</a:t>
            </a:r>
            <a:r>
              <a:rPr lang="pt-BR" altLang="en-US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endParaRPr lang="pt-BR" altLang="en-US" sz="20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altLang="en-US" sz="2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PARTICIPAÇÃO NO “</a:t>
            </a:r>
            <a:r>
              <a:rPr lang="pt-BR" sz="2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 WORKSHOP DE IMPLANTAÇÃODA LEI GERALNOS MUNICÍPIO DO LITORAL PARANAENSE 'FOMENTO E APOIO AOS MICRO E PEQUENOS EMPREENDEDORES E EMPREENDEDODRES INDIVIDUAIS” </a:t>
            </a:r>
            <a:r>
              <a:rPr lang="pt-BR" altLang="en-US" sz="2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24/04/2015</a:t>
            </a:r>
            <a:r>
              <a:rPr lang="pt-BR" altLang="en-US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endParaRPr lang="pt-BR" altLang="en-US" sz="20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altLang="en-US" sz="2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JUNHO DE 2015 - REALIZAR (02)DUAS REUNIÕES DOS FÓRUNS REGIONAIS DAS MICRORREGIÕES DA AMUSEP E </a:t>
            </a:r>
            <a:r>
              <a:rPr lang="pt-BR" altLang="en-US" sz="2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AMUNOP </a:t>
            </a:r>
            <a:r>
              <a:rPr lang="pt-BR" altLang="en-US" sz="2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POSSE DOS NOVOS COORDENADORES TÉCNICOS</a:t>
            </a:r>
            <a:r>
              <a:rPr lang="pt-BR" altLang="en-US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pt-BR" altLang="en-US" sz="20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" name="Picture 2" descr="C:\Users\Mario\Desktop\Folder Fór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" y="188640"/>
            <a:ext cx="9124950" cy="12435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Conteúdo 6"/>
          <p:cNvSpPr>
            <a:spLocks noGrp="1"/>
          </p:cNvSpPr>
          <p:nvPr>
            <p:ph idx="1"/>
          </p:nvPr>
        </p:nvSpPr>
        <p:spPr>
          <a:xfrm>
            <a:off x="468313" y="1439863"/>
            <a:ext cx="8229600" cy="5373687"/>
          </a:xfrm>
        </p:spPr>
        <p:txBody>
          <a:bodyPr/>
          <a:lstStyle/>
          <a:p>
            <a:pPr algn="ctr">
              <a:buNone/>
            </a:pPr>
            <a:endParaRPr lang="pt-BR" sz="28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sz="2400" b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APROVAÇÃO DA MINUTA </a:t>
            </a:r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 DECRETO DE ADEQUAÇÃO E ATUALIZAÇÃO  EM CONFORMIDADE COM A NOVA VINCULAÇÃO DO </a:t>
            </a:r>
            <a:r>
              <a:rPr lang="pt-BR" sz="2400" b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FÓRUM </a:t>
            </a:r>
            <a:r>
              <a:rPr lang="pt-BR" sz="2400" b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À </a:t>
            </a:r>
            <a:r>
              <a:rPr lang="pt-BR" sz="2400" b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SEPL </a:t>
            </a:r>
            <a:r>
              <a:rPr lang="pt-BR" sz="2400" b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TRANSFORMADA EM DECRETO </a:t>
            </a:r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Nº 1159 </a:t>
            </a:r>
            <a:r>
              <a:rPr lang="pt-BR" sz="2400" b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pt-BR" sz="2400" b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23/04/2015;</a:t>
            </a:r>
            <a:endParaRPr lang="pt-BR" sz="2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MINUTA DE DECRETO DE ADEQUAÇÃO E ATUALIZAÇÃO  EM CONFORMIDADE COM A NOVA VINCULAÇÃODO SUBCOMITÊ DA REDESIM A SEPL (PARA PUBLICAÇÃO NO DIOE);</a:t>
            </a: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Arial" charset="0"/>
              <a:buNone/>
            </a:pPr>
            <a:endParaRPr lang="pt-BR" altLang="en-US" sz="2400" dirty="0" smtClean="0">
              <a:solidFill>
                <a:schemeClr val="tx2"/>
              </a:solidFill>
            </a:endParaRPr>
          </a:p>
        </p:txBody>
      </p:sp>
      <p:pic>
        <p:nvPicPr>
          <p:cNvPr id="3" name="Picture 2" descr="C:\Users\Mario\Desktop\Folder Fór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" y="188640"/>
            <a:ext cx="9124950" cy="12435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Conteúdo 6"/>
          <p:cNvSpPr>
            <a:spLocks noGrp="1"/>
          </p:cNvSpPr>
          <p:nvPr>
            <p:ph idx="1"/>
          </p:nvPr>
        </p:nvSpPr>
        <p:spPr>
          <a:xfrm>
            <a:off x="468313" y="1439863"/>
            <a:ext cx="8229600" cy="537368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CURSO DE CAPACITAÇÃO PARA SERVIDORES PÚBLICOS MUNICIPAIS E TÉCNICOS DO TCE EM 06 (SEIS) MICRORREGIÕES DA AMP (ÍTEM 4);</a:t>
            </a: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ELABORAÇÃO DE CARTILHA DIRIGIDA AOS COORDENADORES DOS FÓRUNS REGIONAIS (EM ANDAMENTO SEPL/SEBRAE);</a:t>
            </a: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REVISÃO DO REGIMENTO INTERNO DO FÓRUM APRESENTADA EM PLENÁRIA E APROVADA NA ÍNTEGRA (AGUARDANDO PORTARIA).</a:t>
            </a: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Arial" charset="0"/>
              <a:buNone/>
            </a:pPr>
            <a:endParaRPr lang="pt-BR" altLang="en-US" sz="2400" dirty="0" smtClean="0">
              <a:solidFill>
                <a:schemeClr val="tx2"/>
              </a:solidFill>
            </a:endParaRPr>
          </a:p>
        </p:txBody>
      </p:sp>
      <p:pic>
        <p:nvPicPr>
          <p:cNvPr id="3" name="Picture 2" descr="C:\Users\Mario\Desktop\Folder Fór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" y="188640"/>
            <a:ext cx="9124950" cy="12435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Conteúdo 6"/>
          <p:cNvSpPr>
            <a:spLocks noGrp="1"/>
          </p:cNvSpPr>
          <p:nvPr>
            <p:ph idx="1"/>
          </p:nvPr>
        </p:nvSpPr>
        <p:spPr>
          <a:xfrm>
            <a:off x="468313" y="1439863"/>
            <a:ext cx="8229600" cy="5373687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pt-BR" alt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IMPLANTAÇÃO DA REDESIM NO PARANÁ </a:t>
            </a:r>
          </a:p>
          <a:p>
            <a:pPr marL="1143000" indent="-1143000">
              <a:buFont typeface="+mj-lt"/>
              <a:buAutoNum type="arabicPeriod"/>
            </a:pPr>
            <a:endParaRPr lang="pt-BR" altLang="en-US" sz="24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1143000" indent="-1143000">
              <a:buFont typeface="+mj-lt"/>
              <a:buAutoNum type="arabicPeriod"/>
            </a:pPr>
            <a:r>
              <a:rPr lang="pt-BR" altLang="en-US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ALINHAMENTO DE AÇÕES;</a:t>
            </a:r>
          </a:p>
          <a:p>
            <a:pPr marL="1143000" indent="-1143000">
              <a:buFont typeface="+mj-lt"/>
              <a:buAutoNum type="arabicPeriod"/>
            </a:pPr>
            <a:endParaRPr lang="pt-BR" altLang="en-US" sz="24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1143000" indent="-1143000">
              <a:buFont typeface="+mj-lt"/>
              <a:buAutoNum type="arabicPeriod"/>
            </a:pPr>
            <a:r>
              <a:rPr lang="pt-BR" altLang="en-US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REUNIÃO COM A SECRETARIA DE SAÚDE;</a:t>
            </a:r>
          </a:p>
          <a:p>
            <a:pPr marL="1143000" indent="-1143000">
              <a:buFont typeface="+mj-lt"/>
              <a:buAutoNum type="arabicPeriod"/>
            </a:pPr>
            <a:endParaRPr lang="pt-BR" altLang="en-US" sz="24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1143000" indent="-1143000">
              <a:buFont typeface="+mj-lt"/>
              <a:buAutoNum type="arabicPeriod"/>
            </a:pPr>
            <a:r>
              <a:rPr lang="pt-BR" altLang="en-US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REUNIÃO CORPO DE BOMBEIROS;</a:t>
            </a:r>
          </a:p>
          <a:p>
            <a:pPr marL="1143000" indent="-1143000">
              <a:buFont typeface="+mj-lt"/>
              <a:buAutoNum type="arabicPeriod"/>
            </a:pPr>
            <a:endParaRPr lang="pt-BR" altLang="en-US" sz="24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1143000" indent="-1143000">
              <a:buFont typeface="+mj-lt"/>
              <a:buAutoNum type="arabicPeriod"/>
            </a:pPr>
            <a:r>
              <a:rPr lang="pt-BR" altLang="en-US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ATUALIZAÇÃO DE INFORMAÇÕES;</a:t>
            </a:r>
          </a:p>
          <a:p>
            <a:pPr marL="1143000" indent="-1143000" algn="ctr">
              <a:buFont typeface="+mj-lt"/>
              <a:buAutoNum type="arabicPeriod"/>
            </a:pPr>
            <a:endParaRPr lang="pt-BR" altLang="en-US" sz="4000" dirty="0" smtClean="0">
              <a:solidFill>
                <a:schemeClr val="tx2"/>
              </a:solidFill>
            </a:endParaRPr>
          </a:p>
          <a:p>
            <a:pPr algn="ctr">
              <a:buFont typeface="Arial" charset="0"/>
              <a:buNone/>
            </a:pPr>
            <a:endParaRPr lang="pt-BR" altLang="en-US" sz="4000" b="1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pic>
        <p:nvPicPr>
          <p:cNvPr id="3" name="Picture 2" descr="C:\Users\Mario\Desktop\Folder Fór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" y="188640"/>
            <a:ext cx="9124950" cy="12435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Conteúdo 6"/>
          <p:cNvSpPr>
            <a:spLocks noGrp="1"/>
          </p:cNvSpPr>
          <p:nvPr>
            <p:ph idx="1"/>
          </p:nvPr>
        </p:nvSpPr>
        <p:spPr>
          <a:xfrm>
            <a:off x="468313" y="1439863"/>
            <a:ext cx="8229600" cy="5373687"/>
          </a:xfrm>
        </p:spPr>
        <p:txBody>
          <a:bodyPr/>
          <a:lstStyle/>
          <a:p>
            <a:pPr>
              <a:buNone/>
              <a:defRPr/>
            </a:pPr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</a:rPr>
              <a:t>Calendário 2015</a:t>
            </a:r>
          </a:p>
          <a:p>
            <a:pPr>
              <a:defRPr/>
            </a:pPr>
            <a:r>
              <a:rPr lang="pt-BR" sz="2400" u="sng" dirty="0" smtClean="0">
                <a:solidFill>
                  <a:schemeClr val="tx2">
                    <a:lumMod val="75000"/>
                  </a:schemeClr>
                </a:solidFill>
              </a:rPr>
              <a:t>I. Reuniões Ordinárias: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Março: 12/03/15 – GAT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Maio: 12/05/15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Junho: 23/06/15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Agosto: 25/08/15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Outubro: 20/10/15</a:t>
            </a:r>
          </a:p>
          <a:p>
            <a:pPr>
              <a:defRPr/>
            </a:pP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O GAT se reunirá antes das Reuniões Ordinárias.</a:t>
            </a:r>
          </a:p>
          <a:p>
            <a:pPr>
              <a:defRPr/>
            </a:pPr>
            <a:r>
              <a:rPr lang="pt-BR" sz="2400" u="sng" dirty="0" smtClean="0">
                <a:solidFill>
                  <a:schemeClr val="tx2">
                    <a:lumMod val="75000"/>
                  </a:schemeClr>
                </a:solidFill>
              </a:rPr>
              <a:t>II. Reuniões Plenárias: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Abril: 06/04/15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Julho: 21/0715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Novembro: 24/11/15</a:t>
            </a:r>
          </a:p>
          <a:p>
            <a:pPr algn="ctr">
              <a:buFont typeface="Arial" charset="0"/>
              <a:buNone/>
            </a:pPr>
            <a:endParaRPr lang="pt-BR" altLang="en-US" sz="2800" dirty="0" smtClean="0">
              <a:solidFill>
                <a:schemeClr val="tx2"/>
              </a:solidFill>
            </a:endParaRPr>
          </a:p>
        </p:txBody>
      </p:sp>
      <p:pic>
        <p:nvPicPr>
          <p:cNvPr id="3" name="Picture 2" descr="C:\Users\Mario\Desktop\Folder Fór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" y="188640"/>
            <a:ext cx="9124950" cy="12435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2935</TotalTime>
  <Words>375</Words>
  <Application>Microsoft Office PowerPoint</Application>
  <PresentationFormat>Apresentação na tela (4:3)</PresentationFormat>
  <Paragraphs>92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Mario Doria</dc:creator>
  <cp:lastModifiedBy>Mario Doria</cp:lastModifiedBy>
  <cp:revision>393</cp:revision>
  <dcterms:created xsi:type="dcterms:W3CDTF">2010-05-11T11:06:50Z</dcterms:created>
  <dcterms:modified xsi:type="dcterms:W3CDTF">2015-05-12T12:48:58Z</dcterms:modified>
</cp:coreProperties>
</file>