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56" r:id="rId4"/>
    <p:sldId id="258" r:id="rId5"/>
    <p:sldId id="262" r:id="rId6"/>
    <p:sldId id="263" r:id="rId7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208E6-0741-42F3-8BAA-84310A04B3D9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BA948-7E30-4854-9B25-5DC86FB433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64C855-7A53-4BEC-951C-BC08ECCB3F57}" type="slidenum">
              <a:rPr lang="pt-BR"/>
              <a:pPr/>
              <a:t>2</a:t>
            </a:fld>
            <a:endParaRPr lang="pt-BR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0938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79482" y="4714969"/>
            <a:ext cx="5438711" cy="4467355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6480" y="273628"/>
            <a:ext cx="8212320" cy="112907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0"/>
          </p:nvPr>
        </p:nvSpPr>
        <p:spPr>
          <a:xfrm>
            <a:off x="456480" y="6247376"/>
            <a:ext cx="2113920" cy="456528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82880" cy="456528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idx="12"/>
          </p:nvPr>
        </p:nvSpPr>
        <p:spPr>
          <a:xfrm>
            <a:off x="6556320" y="6247376"/>
            <a:ext cx="2113920" cy="456528"/>
          </a:xfrm>
        </p:spPr>
        <p:txBody>
          <a:bodyPr/>
          <a:lstStyle>
            <a:lvl1pPr>
              <a:defRPr/>
            </a:lvl1pPr>
          </a:lstStyle>
          <a:p>
            <a:fld id="{08803BC8-6707-4BAC-AD48-0BBB21E9AAA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A91DD-E1F6-4A58-9727-5A738D85B54A}" type="datetimeFigureOut">
              <a:rPr lang="pt-BR" smtClean="0"/>
              <a:pPr/>
              <a:t>24/05/2016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E6127-C02D-4C02-B0E5-F10E302C82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erciliosantinoni@sepl.pr.gov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FÓRUM PERMANENTE DAS MICROEMPRESAS E </a:t>
            </a:r>
          </a:p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EMPRESAS DE PEQUENO PORTE DO ESTADO DO</a:t>
            </a:r>
          </a:p>
          <a:p>
            <a:pPr algn="ctr">
              <a:lnSpc>
                <a:spcPct val="75000"/>
              </a:lnSpc>
              <a:spcBef>
                <a:spcPts val="544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 PARANÁ - FOPEME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 smtClean="0">
              <a:solidFill>
                <a:srgbClr val="22228B"/>
              </a:solidFill>
              <a:latin typeface="+mj-lt"/>
              <a:cs typeface="Arial" charset="0"/>
            </a:endParaRP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US" sz="2400" b="1" dirty="0" smtClean="0">
                <a:solidFill>
                  <a:srgbClr val="1F497D"/>
                </a:solidFill>
                <a:latin typeface="+mj-lt"/>
                <a:cs typeface="Arial" charset="0"/>
              </a:rPr>
              <a:t>30ª REUNIÃO ORDINÁRIA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22228B"/>
                </a:solidFill>
                <a:latin typeface="+mj-lt"/>
                <a:cs typeface="Arial" charset="0"/>
              </a:rPr>
              <a:t> </a:t>
            </a:r>
          </a:p>
          <a:p>
            <a:pPr algn="ctr" eaLnBrk="0">
              <a:lnSpc>
                <a:spcPct val="75000"/>
              </a:lnSpc>
              <a:spcBef>
                <a:spcPts val="544"/>
              </a:spcBef>
              <a:spcAft>
                <a:spcPts val="1168"/>
              </a:spcAft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22228B"/>
                </a:solidFill>
                <a:latin typeface="+mj-lt"/>
                <a:cs typeface="Arial" charset="0"/>
              </a:rPr>
              <a:t>24/05/2016</a:t>
            </a:r>
          </a:p>
          <a:p>
            <a:pPr algn="ctr">
              <a:lnSpc>
                <a:spcPct val="81000"/>
              </a:lnSpc>
              <a:spcBef>
                <a:spcPts val="431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 smtClean="0">
              <a:solidFill>
                <a:srgbClr val="1F497D"/>
              </a:solidFill>
              <a:latin typeface="+mj-lt"/>
            </a:endParaRPr>
          </a:p>
          <a:p>
            <a:pPr>
              <a:lnSpc>
                <a:spcPct val="81000"/>
              </a:lnSpc>
              <a:spcBef>
                <a:spcPts val="340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dirty="0" smtClean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400" b="1" dirty="0" smtClean="0">
              <a:solidFill>
                <a:srgbClr val="000000"/>
              </a:solidFill>
              <a:latin typeface="+mj-lt"/>
              <a:cs typeface="Arial" charset="0"/>
            </a:endParaRP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376092"/>
                </a:solidFill>
                <a:latin typeface="+mj-lt"/>
                <a:cs typeface="Arial" charset="0"/>
              </a:rPr>
              <a:t>Lei Complementar 163/2013 de 29/10/2013</a:t>
            </a:r>
          </a:p>
          <a:p>
            <a:pPr algn="ctr">
              <a:lnSpc>
                <a:spcPct val="75000"/>
              </a:lnSpc>
              <a:spcBef>
                <a:spcPts val="408"/>
              </a:spcBef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pt-BR" sz="2400" b="1" dirty="0" smtClean="0">
                <a:solidFill>
                  <a:srgbClr val="376092"/>
                </a:solidFill>
                <a:latin typeface="+mj-lt"/>
                <a:cs typeface="Arial" charset="0"/>
              </a:rPr>
              <a:t>Regimento Interno Portaria 009/2015 de 03/06/2015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1" y="260648"/>
            <a:ext cx="768874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44016" y="332656"/>
            <a:ext cx="8820472" cy="105563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4098" name="Rectangle 2"/>
          <p:cNvSpPr>
            <a:spLocks noGrp="1" noChangeArrowheads="1"/>
          </p:cNvSpPr>
          <p:nvPr>
            <p:ph type="subTitle"/>
          </p:nvPr>
        </p:nvSpPr>
        <p:spPr>
          <a:xfrm>
            <a:off x="456480" y="1604329"/>
            <a:ext cx="8045280" cy="3977698"/>
          </a:xfrm>
          <a:ln/>
        </p:spPr>
        <p:txBody>
          <a:bodyPr tIns="25471"/>
          <a:lstStyle/>
          <a:p>
            <a:pPr marL="311045" indent="-296644"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900" dirty="0"/>
          </a:p>
          <a:p>
            <a:pPr marL="311045" indent="-296644"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pt-BR" sz="2900" dirty="0"/>
          </a:p>
        </p:txBody>
      </p:sp>
      <p:graphicFrame>
        <p:nvGraphicFramePr>
          <p:cNvPr id="4099" name="Group 3"/>
          <p:cNvGraphicFramePr>
            <a:graphicFrameLocks noGrp="1"/>
          </p:cNvGraphicFramePr>
          <p:nvPr/>
        </p:nvGraphicFramePr>
        <p:xfrm>
          <a:off x="130410" y="1727645"/>
          <a:ext cx="8883179" cy="4338246"/>
        </p:xfrm>
        <a:graphic>
          <a:graphicData uri="http://schemas.openxmlformats.org/drawingml/2006/table">
            <a:tbl>
              <a:tblPr/>
              <a:tblGrid>
                <a:gridCol w="867243"/>
                <a:gridCol w="5559922"/>
                <a:gridCol w="2456014"/>
              </a:tblGrid>
              <a:tr h="34177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TEMPO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TEMA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icrosoft YaHei" charset="-122"/>
                        </a:rPr>
                        <a:t>RESPONSÁVEL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313031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</a:rPr>
                        <a:t>14h00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</a:rPr>
                        <a:t>Abertura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</a:rPr>
                        <a:t>Secretaria Técnica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5851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r>
                        <a:rPr lang="pt-BR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Palestra “Produtos e Serviços do Sistema FIEP para Micro e Pequenas Empresas – Cláudia </a:t>
                      </a:r>
                      <a:r>
                        <a:rPr lang="pt-BR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Schittini</a:t>
                      </a:r>
                      <a:r>
                        <a:rPr lang="pt-BR" sz="18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Coordenação da Rede de Atuação Internacional do SESI/SENAI/IEL;</a:t>
                      </a:r>
                    </a:p>
                    <a:p>
                      <a:pPr marL="0" marR="0" lvl="0" indent="0" algn="just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Segoe UI" charset="0"/>
                        </a:rPr>
                        <a:t>FIEP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2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</a:txBody>
                  <a:tcPr marL="82944" marR="82944" marT="230831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Palestra “Educação Empreendedora</a:t>
                      </a:r>
                      <a:r>
                        <a:rPr lang="pt-B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os Ensinos Fundamental, Médio e Superior” – SEBRAE/PR;</a:t>
                      </a: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Arial" pitchFamily="34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Segoe UI" charset="0"/>
                        </a:rPr>
                        <a:t>SEBRAE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1548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</a:rPr>
                        <a:t> </a:t>
                      </a: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Definir novas ações da Lei Complementar nº 163/2013 para regulamentação sobre o Capítulo Comércio Exterior.</a:t>
                      </a:r>
                    </a:p>
                    <a:p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Arial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Segoe UI" charset="0"/>
                        </a:rPr>
                        <a:t>Secretaria Técnica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</a:txBody>
                  <a:tcPr marL="81638" marR="81638" marT="42456" marB="424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961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7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Segoe UI" charset="0"/>
                        </a:rPr>
                        <a:t>17h00</a:t>
                      </a:r>
                    </a:p>
                  </a:txBody>
                  <a:tcPr marL="82944" marR="82944" marT="230831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Arial" charset="0"/>
                        </a:rPr>
                        <a:t>Assuntos Gerais</a:t>
                      </a:r>
                    </a:p>
                    <a:p>
                      <a:pPr marL="0" marR="0" lvl="0" indent="0" algn="just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Arial" charset="0"/>
                        </a:rPr>
                        <a:t>Encerramento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r>
                        <a:rPr kumimoji="0" lang="pt-B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icrosoft YaHei" charset="-122"/>
                          <a:cs typeface="Segoe UI" charset="0"/>
                        </a:rPr>
                        <a:t>Secretaria Técnica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  <a:defRPr/>
                      </a:pPr>
                      <a:endParaRPr kumimoji="0" lang="pt-BR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8985250" algn="l"/>
                        </a:tabLst>
                      </a:pPr>
                      <a:endParaRPr kumimoji="0" lang="pt-B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ea typeface="Microsoft YaHei" charset="-122"/>
                        <a:cs typeface="Segoe UI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4525963"/>
          </a:xfrm>
        </p:spPr>
        <p:txBody>
          <a:bodyPr/>
          <a:lstStyle/>
          <a:p>
            <a:pPr lvl="0">
              <a:buNone/>
            </a:pPr>
            <a:endParaRPr lang="pt-BR" b="1" dirty="0" smtClean="0"/>
          </a:p>
          <a:p>
            <a:pPr lvl="0">
              <a:buNone/>
            </a:pPr>
            <a:endParaRPr lang="pt-BR" b="1" dirty="0"/>
          </a:p>
          <a:p>
            <a:pPr>
              <a:buNone/>
            </a:pP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611560" y="2276872"/>
            <a:ext cx="7920880" cy="1850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49263" fontAlgn="base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pt-BR" sz="2800" b="1" dirty="0" smtClean="0">
                <a:solidFill>
                  <a:schemeClr val="tx2"/>
                </a:solidFill>
              </a:rPr>
              <a:t>Palestra “Produtos e Serviços do Sistema FIEP para Micro e Pequenas Empresas – Cláudia </a:t>
            </a:r>
            <a:r>
              <a:rPr lang="pt-BR" sz="2800" b="1" dirty="0" err="1" smtClean="0">
                <a:solidFill>
                  <a:schemeClr val="tx2"/>
                </a:solidFill>
              </a:rPr>
              <a:t>Schittini</a:t>
            </a:r>
            <a:r>
              <a:rPr lang="pt-BR" sz="2800" b="1" dirty="0" smtClean="0">
                <a:solidFill>
                  <a:schemeClr val="tx2"/>
                </a:solidFill>
              </a:rPr>
              <a:t> – Coordenação da Rede de Atuação Internacional do SESI/SENAI/IEL;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1" y="260648"/>
            <a:ext cx="768874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pPr marL="0" lvl="0" indent="0" algn="just" defTabSz="449263" fontAlgn="base" hangingPunct="0">
              <a:lnSpc>
                <a:spcPct val="102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chemeClr val="tx2"/>
                </a:solidFill>
              </a:rPr>
              <a:t>Palestra “Educação Empreendedora os Ensinos Fundamental, Médio e Superior” – SEBRAE/PR;</a:t>
            </a:r>
            <a:endParaRPr lang="pt-BR" sz="2800" b="1" dirty="0" smtClean="0">
              <a:solidFill>
                <a:schemeClr val="tx2"/>
              </a:solidFill>
              <a:latin typeface="Calibri" pitchFamily="34" charset="0"/>
              <a:ea typeface="Microsoft YaHei" charset="-122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1" y="260648"/>
            <a:ext cx="768874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sz="4000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Calendário 2016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 smtClean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 I Reuniões Ordinárias: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 smtClean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. Fevereiro:      	29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. Maio:              	24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. Agosto:           	23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. Outubro:        	25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. O GAT se reunirá antes das Reuniões Ordinárias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 smtClean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II – Reuniões Plenárias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 smtClean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. Junho: 			21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. Novembro: 		22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 smtClean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III – Reuniões Extraordinárias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Março 17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Abril 19</a:t>
            </a:r>
          </a:p>
          <a:p>
            <a:endParaRPr lang="pt-BR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79511" y="260648"/>
            <a:ext cx="768874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>
                <a:solidFill>
                  <a:srgbClr val="002060"/>
                </a:solidFill>
                <a:cs typeface="Segoe UI" charset="0"/>
              </a:rPr>
              <a:t>OBRIGADO !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sz="4000" b="1" dirty="0">
              <a:solidFill>
                <a:srgbClr val="002060"/>
              </a:solidFill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>
                <a:solidFill>
                  <a:srgbClr val="002060"/>
                </a:solidFill>
                <a:cs typeface="Segoe UI" charset="0"/>
              </a:rPr>
              <a:t>Fórum Permanente das Microempresas e Empresas de Pequeno Porte do Estado do Paraná – FOPEME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>
              <a:solidFill>
                <a:srgbClr val="002060"/>
              </a:solidFill>
              <a:cs typeface="Segoe UI" charset="0"/>
            </a:endParaRP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>
                <a:solidFill>
                  <a:srgbClr val="002060"/>
                </a:solidFill>
                <a:cs typeface="Segoe UI" charset="0"/>
              </a:rPr>
              <a:t>Secretaria Técnica:</a:t>
            </a:r>
          </a:p>
          <a:p>
            <a:pPr algn="ctr"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 smtClean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Ercílio </a:t>
            </a:r>
            <a:r>
              <a:rPr lang="pt-BR" b="1" dirty="0" err="1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Santinoni</a:t>
            </a: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 :         				erciliosantinoni@sepl.pr.gov.br</a:t>
            </a:r>
            <a:endParaRPr lang="pt-BR" b="1" dirty="0" smtClean="0">
              <a:solidFill>
                <a:srgbClr val="002060"/>
              </a:solidFill>
              <a:latin typeface="Calibri" pitchFamily="32" charset="0"/>
              <a:cs typeface="Segoe UI" charset="0"/>
              <a:hlinkClick r:id="rId2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Mario José Doria da Fonseca			mdoria@sepl.pr.gov.br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César Reinaldo </a:t>
            </a:r>
            <a:r>
              <a:rPr lang="pt-BR" b="1" dirty="0" err="1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Rissete</a:t>
            </a: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:	                         	crissete@pr.sebrae.com.br  </a:t>
            </a: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endParaRPr lang="pt-BR" b="1" dirty="0" smtClean="0">
              <a:solidFill>
                <a:srgbClr val="002060"/>
              </a:solidFill>
              <a:latin typeface="Calibri" pitchFamily="32" charset="0"/>
              <a:cs typeface="Segoe UI" charset="0"/>
            </a:endParaRPr>
          </a:p>
          <a:p>
            <a:pPr>
              <a:lnSpc>
                <a:spcPct val="104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</a:pPr>
            <a:r>
              <a:rPr lang="pt-BR" b="1" dirty="0" smtClean="0">
                <a:solidFill>
                  <a:srgbClr val="002060"/>
                </a:solidFill>
                <a:latin typeface="Calibri" pitchFamily="32" charset="0"/>
                <a:cs typeface="Segoe UI" charset="0"/>
              </a:rPr>
              <a:t>                                     www.forumpme.pr.gov.br </a:t>
            </a:r>
          </a:p>
          <a:p>
            <a:endParaRPr lang="pt-BR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79511" y="260648"/>
            <a:ext cx="7688747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179</Words>
  <Application>Microsoft Office PowerPoint</Application>
  <PresentationFormat>Apresentação na tela (4:3)</PresentationFormat>
  <Paragraphs>70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 Doria</dc:creator>
  <cp:lastModifiedBy>Mario Doria</cp:lastModifiedBy>
  <cp:revision>14</cp:revision>
  <dcterms:created xsi:type="dcterms:W3CDTF">2016-04-18T17:45:58Z</dcterms:created>
  <dcterms:modified xsi:type="dcterms:W3CDTF">2016-05-24T16:17:03Z</dcterms:modified>
</cp:coreProperties>
</file>