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4" r:id="rId4"/>
    <p:sldId id="263" r:id="rId5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208E6-0741-42F3-8BAA-84310A04B3D9}" type="datetimeFigureOut">
              <a:rPr lang="pt-BR" smtClean="0"/>
              <a:pPr/>
              <a:t>19/02/2017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BA948-7E30-4854-9B25-5DC86FB433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F64C855-7A53-4BEC-951C-BC08ECCB3F57}" type="slidenum">
              <a:rPr lang="pt-BR"/>
              <a:pPr/>
              <a:t>2</a:t>
            </a:fld>
            <a:endParaRPr lang="pt-BR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60938" cy="3721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482" y="4714969"/>
            <a:ext cx="5438711" cy="4467355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19/02/2017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19/02/2017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19/02/2017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6480" y="273628"/>
            <a:ext cx="8212320" cy="112907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0"/>
          </p:nvPr>
        </p:nvSpPr>
        <p:spPr>
          <a:xfrm>
            <a:off x="456480" y="6247376"/>
            <a:ext cx="2113920" cy="456528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idx="11"/>
          </p:nvPr>
        </p:nvSpPr>
        <p:spPr>
          <a:xfrm>
            <a:off x="3127680" y="6247376"/>
            <a:ext cx="2882880" cy="456528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2"/>
          </p:nvPr>
        </p:nvSpPr>
        <p:spPr>
          <a:xfrm>
            <a:off x="6556320" y="6247376"/>
            <a:ext cx="2113920" cy="456528"/>
          </a:xfrm>
        </p:spPr>
        <p:txBody>
          <a:bodyPr/>
          <a:lstStyle>
            <a:lvl1pPr>
              <a:defRPr/>
            </a:lvl1pPr>
          </a:lstStyle>
          <a:p>
            <a:fld id="{08803BC8-6707-4BAC-AD48-0BBB21E9AAA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19/02/2017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19/02/2017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19/02/2017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19/02/2017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19/02/2017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19/02/2017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19/02/2017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19/02/2017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A91DD-E1F6-4A58-9727-5A738D85B54A}" type="datetimeFigureOut">
              <a:rPr lang="pt-BR" smtClean="0"/>
              <a:pPr/>
              <a:t>19/02/2017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rumpme.pr.gov.br/" TargetMode="External"/><Relationship Id="rId2" Type="http://schemas.openxmlformats.org/officeDocument/2006/relationships/hyperlink" Target="mailto:erciliosantinoni@sepl.pr.gov.b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www.portalpme.pr.gov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75000"/>
              </a:lnSpc>
              <a:spcBef>
                <a:spcPts val="544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 smtClean="0">
                <a:solidFill>
                  <a:srgbClr val="1F497D"/>
                </a:solidFill>
                <a:latin typeface="+mj-lt"/>
                <a:cs typeface="Arial" charset="0"/>
              </a:rPr>
              <a:t>FÓRUM PERMANENTE DAS MICROEMPRESAS E </a:t>
            </a:r>
          </a:p>
          <a:p>
            <a:pPr algn="ctr">
              <a:lnSpc>
                <a:spcPct val="75000"/>
              </a:lnSpc>
              <a:spcBef>
                <a:spcPts val="544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 smtClean="0">
                <a:solidFill>
                  <a:srgbClr val="1F497D"/>
                </a:solidFill>
                <a:latin typeface="+mj-lt"/>
                <a:cs typeface="Arial" charset="0"/>
              </a:rPr>
              <a:t>EMPRESAS DE PEQUENO PORTE DO ESTADO DO</a:t>
            </a:r>
          </a:p>
          <a:p>
            <a:pPr algn="ctr">
              <a:lnSpc>
                <a:spcPct val="75000"/>
              </a:lnSpc>
              <a:spcBef>
                <a:spcPts val="544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 smtClean="0">
                <a:solidFill>
                  <a:srgbClr val="1F497D"/>
                </a:solidFill>
                <a:latin typeface="+mj-lt"/>
                <a:cs typeface="Arial" charset="0"/>
              </a:rPr>
              <a:t> PARANÁ - FOPEME</a:t>
            </a: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b="1" dirty="0" smtClean="0">
              <a:solidFill>
                <a:srgbClr val="22228B"/>
              </a:solidFill>
              <a:latin typeface="+mj-lt"/>
              <a:cs typeface="Arial" charset="0"/>
            </a:endParaRP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US" sz="2400" b="1" dirty="0" smtClean="0">
                <a:solidFill>
                  <a:srgbClr val="1F497D"/>
                </a:solidFill>
                <a:latin typeface="+mj-lt"/>
                <a:cs typeface="Arial" charset="0"/>
              </a:rPr>
              <a:t>33ª REUNIÃO ORDINÁRIA</a:t>
            </a: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 smtClean="0">
                <a:solidFill>
                  <a:srgbClr val="22228B"/>
                </a:solidFill>
                <a:latin typeface="+mj-lt"/>
                <a:cs typeface="Arial" charset="0"/>
              </a:rPr>
              <a:t> </a:t>
            </a: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 smtClean="0">
                <a:solidFill>
                  <a:srgbClr val="22228B"/>
                </a:solidFill>
                <a:latin typeface="+mj-lt"/>
                <a:cs typeface="Arial" charset="0"/>
              </a:rPr>
              <a:t>20/02/2017</a:t>
            </a:r>
          </a:p>
          <a:p>
            <a:pPr algn="ctr">
              <a:lnSpc>
                <a:spcPct val="81000"/>
              </a:lnSpc>
              <a:spcBef>
                <a:spcPts val="431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b="1" dirty="0" smtClean="0">
              <a:solidFill>
                <a:srgbClr val="1F497D"/>
              </a:solidFill>
              <a:latin typeface="+mj-lt"/>
            </a:endParaRPr>
          </a:p>
          <a:p>
            <a:pPr>
              <a:lnSpc>
                <a:spcPct val="81000"/>
              </a:lnSpc>
              <a:spcBef>
                <a:spcPts val="340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dirty="0" smtClean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75000"/>
              </a:lnSpc>
              <a:spcBef>
                <a:spcPts val="408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b="1" dirty="0" smtClean="0">
              <a:solidFill>
                <a:srgbClr val="000000"/>
              </a:solidFill>
              <a:latin typeface="+mj-lt"/>
              <a:cs typeface="Arial" charset="0"/>
            </a:endParaRPr>
          </a:p>
          <a:p>
            <a:pPr algn="ctr">
              <a:lnSpc>
                <a:spcPct val="75000"/>
              </a:lnSpc>
              <a:spcBef>
                <a:spcPts val="408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 smtClean="0">
                <a:solidFill>
                  <a:srgbClr val="376092"/>
                </a:solidFill>
                <a:latin typeface="+mj-lt"/>
                <a:cs typeface="Arial" charset="0"/>
              </a:rPr>
              <a:t>Lei Complementar 163/2013 de 29/10/2013</a:t>
            </a:r>
          </a:p>
          <a:p>
            <a:pPr algn="ctr">
              <a:lnSpc>
                <a:spcPct val="75000"/>
              </a:lnSpc>
              <a:spcBef>
                <a:spcPts val="408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 smtClean="0">
                <a:solidFill>
                  <a:srgbClr val="376092"/>
                </a:solidFill>
                <a:latin typeface="+mj-lt"/>
                <a:cs typeface="Arial" charset="0"/>
              </a:rPr>
              <a:t>Regimento Interno Portaria 009/2015 de 03/06/2015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7" name="Imagem 6" descr="pp_logo FOPEME_HORI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8064896" cy="1124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/>
          </p:nvPr>
        </p:nvSpPr>
        <p:spPr>
          <a:xfrm>
            <a:off x="456480" y="1604329"/>
            <a:ext cx="8045280" cy="3977698"/>
          </a:xfrm>
          <a:ln/>
        </p:spPr>
        <p:txBody>
          <a:bodyPr tIns="25471"/>
          <a:lstStyle/>
          <a:p>
            <a:pPr marL="311045" indent="-296644"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900" dirty="0"/>
          </a:p>
          <a:p>
            <a:pPr marL="311045" indent="-296644"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900" dirty="0"/>
          </a:p>
        </p:txBody>
      </p:sp>
      <p:graphicFrame>
        <p:nvGraphicFramePr>
          <p:cNvPr id="4099" name="Group 3"/>
          <p:cNvGraphicFramePr>
            <a:graphicFrameLocks noGrp="1"/>
          </p:cNvGraphicFramePr>
          <p:nvPr/>
        </p:nvGraphicFramePr>
        <p:xfrm>
          <a:off x="107504" y="1340768"/>
          <a:ext cx="8964489" cy="5586440"/>
        </p:xfrm>
        <a:graphic>
          <a:graphicData uri="http://schemas.openxmlformats.org/drawingml/2006/table">
            <a:tbl>
              <a:tblPr/>
              <a:tblGrid>
                <a:gridCol w="875181"/>
                <a:gridCol w="6541643"/>
                <a:gridCol w="1547665"/>
              </a:tblGrid>
              <a:tr h="3700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</a:rPr>
                        <a:t>13h30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</a:rPr>
                        <a:t>PAUTA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04512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</a:endParaRP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</a:endParaRP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</a:rPr>
                        <a:t> </a:t>
                      </a:r>
                    </a:p>
                  </a:txBody>
                  <a:tcPr marL="81638" marR="81638" marT="42456" marB="42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pt-BR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Apresentação pelas Entidades ou Órgãos que compõe o Subcomitê</a:t>
                      </a:r>
                      <a:r>
                        <a:rPr lang="pt-BR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pt-BR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 REDESIM, das atividades relacionadas à implantação da REDESIM no Paraná, realizadas no período de 2016 e o status e processo de integração de cada órgão estadual e das metas e formas de realização das atividades previstas para 2017.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pt-BR" sz="18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t-BR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Sistema integrador estadual – contrato ou garantia de manutenção do mesmo.</a:t>
                      </a:r>
                    </a:p>
                    <a:p>
                      <a:pPr algn="just">
                        <a:buFont typeface="Arial" pitchFamily="34" charset="0"/>
                        <a:buNone/>
                      </a:pPr>
                      <a:endParaRPr lang="pt-BR" sz="18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t-BR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Implantação da REDESIM no município de Curitiba.</a:t>
                      </a:r>
                    </a:p>
                    <a:p>
                      <a:pPr algn="just">
                        <a:buFont typeface="Arial" pitchFamily="34" charset="0"/>
                        <a:buNone/>
                      </a:pPr>
                      <a:endParaRPr lang="pt-BR" sz="18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t-BR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Proposta de calendário de reuniões do Subcomitê CGSIM/PR para </a:t>
                      </a:r>
                      <a:r>
                        <a:rPr lang="pt-BR" sz="1800" b="0" i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r>
                        <a:rPr lang="pt-BR" sz="1800" b="0" i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pt-B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  <a:cs typeface="Arial" charset="0"/>
                      </a:endParaRPr>
                    </a:p>
                  </a:txBody>
                  <a:tcPr marL="81638" marR="81638" marT="42456" marB="42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Segoe UI" charset="0"/>
                        </a:rPr>
                        <a:t>CGSIM - PR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  <a:cs typeface="Segoe UI" charset="0"/>
                      </a:endParaRPr>
                    </a:p>
                  </a:txBody>
                  <a:tcPr marL="81638" marR="81638" marT="42456" marB="42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11001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7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l" defTabSz="449263" rtl="0" eaLnBrk="1" fontAlgn="base" latinLnBrk="0" hangingPunct="0">
                        <a:lnSpc>
                          <a:spcPct val="7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  <a:cs typeface="Segoe UI" charset="0"/>
                      </a:endParaRPr>
                    </a:p>
                  </a:txBody>
                  <a:tcPr marL="82944" marR="82944" marT="230831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itchFamily="34" charset="0"/>
                        <a:buChar char="•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lang="pt-BR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Aprovação do Regimento Interno do Fórum Permanente das Microempresas e Empresas de Pequeno Porte do Estado do Paraná – FOPEME</a:t>
                      </a:r>
                      <a:endParaRPr kumimoji="0" lang="pt-B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  <a:cs typeface="Arial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  <a:defRPr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Segoe UI" charset="0"/>
                        </a:rPr>
                        <a:t>Secretaria Técnica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  <a:cs typeface="Segoe UI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m 4" descr="pp_logo FOPEME_HORI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0"/>
            <a:ext cx="8064896" cy="126876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3000" b="1" dirty="0" smtClean="0">
                <a:latin typeface="Calibri" pitchFamily="32" charset="0"/>
                <a:cs typeface="Segoe UI" charset="0"/>
              </a:rPr>
              <a:t>Calendário </a:t>
            </a:r>
            <a:r>
              <a:rPr lang="pt-BR" sz="3000" b="1" dirty="0" smtClean="0">
                <a:latin typeface="Calibri" pitchFamily="32" charset="0"/>
                <a:cs typeface="Segoe UI" charset="0"/>
              </a:rPr>
              <a:t>2017</a:t>
            </a:r>
            <a:endParaRPr lang="pt-BR" sz="3000" b="1" dirty="0" smtClean="0">
              <a:latin typeface="Calibri" pitchFamily="32" charset="0"/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3400" b="1" dirty="0" smtClean="0">
                <a:latin typeface="Calibri" pitchFamily="32" charset="0"/>
                <a:cs typeface="Segoe UI" charset="0"/>
              </a:rPr>
              <a:t> </a:t>
            </a:r>
            <a:r>
              <a:rPr lang="pt-BR" sz="2800" b="1" dirty="0" smtClean="0">
                <a:latin typeface="Calibri" pitchFamily="32" charset="0"/>
                <a:cs typeface="Segoe UI" charset="0"/>
              </a:rPr>
              <a:t>I Reuniões Ordinárias: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2800" b="1" dirty="0" smtClean="0">
                <a:latin typeface="Calibri" pitchFamily="32" charset="0"/>
                <a:cs typeface="Segoe UI" charset="0"/>
              </a:rPr>
              <a:t>. Fevereiro: 20    	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2800" b="1" dirty="0" smtClean="0">
                <a:latin typeface="Calibri" pitchFamily="32" charset="0"/>
                <a:cs typeface="Segoe UI" charset="0"/>
              </a:rPr>
              <a:t>. Maio:         22     	 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2800" b="1" dirty="0" smtClean="0">
                <a:latin typeface="Calibri" pitchFamily="32" charset="0"/>
                <a:cs typeface="Segoe UI" charset="0"/>
              </a:rPr>
              <a:t>. Agosto:      21     	 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2800" b="1" dirty="0" smtClean="0">
                <a:latin typeface="Calibri" pitchFamily="32" charset="0"/>
                <a:cs typeface="Segoe UI" charset="0"/>
              </a:rPr>
              <a:t>. Outubro:   23  	 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2800" b="1" dirty="0" smtClean="0">
                <a:latin typeface="Calibri" pitchFamily="32" charset="0"/>
                <a:cs typeface="Segoe UI" charset="0"/>
              </a:rPr>
              <a:t>. O GAT se reunirá antes das Reuniões Ordinárias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b="1" dirty="0" smtClean="0">
              <a:latin typeface="Calibri" pitchFamily="32" charset="0"/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2800" b="1" dirty="0" smtClean="0">
                <a:latin typeface="Calibri" pitchFamily="32" charset="0"/>
                <a:cs typeface="Segoe UI" charset="0"/>
              </a:rPr>
              <a:t>II – Reuniões Plenárias: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2800" b="1" dirty="0" smtClean="0">
                <a:latin typeface="Calibri" pitchFamily="32" charset="0"/>
                <a:cs typeface="Segoe UI" charset="0"/>
              </a:rPr>
              <a:t>. Julho: 	      24		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2800" b="1" dirty="0" smtClean="0">
                <a:latin typeface="Calibri" pitchFamily="32" charset="0"/>
                <a:cs typeface="Segoe UI" charset="0"/>
              </a:rPr>
              <a:t>. Dezembro:  11		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sz="4200" b="1" dirty="0" smtClean="0">
              <a:latin typeface="Calibri" pitchFamily="32" charset="0"/>
              <a:cs typeface="Segoe UI" charset="0"/>
            </a:endParaRPr>
          </a:p>
          <a:p>
            <a:endParaRPr lang="pt-BR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79511" y="260648"/>
            <a:ext cx="7688747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OBRIGADO !</a:t>
            </a: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sz="8000" b="1" dirty="0">
              <a:solidFill>
                <a:srgbClr val="002060"/>
              </a:solidFill>
              <a:cs typeface="Segoe UI" charset="0"/>
            </a:endParaRP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Fórum Permanente das Microempresas e Empresas de Pequeno Porte do Estado do Paraná – FOPEME</a:t>
            </a: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sz="8000" b="1" dirty="0">
              <a:solidFill>
                <a:srgbClr val="002060"/>
              </a:solidFill>
              <a:cs typeface="Segoe UI" charset="0"/>
            </a:endParaRP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Secretaria Técnica:</a:t>
            </a: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sz="8000" b="1" dirty="0" smtClean="0">
              <a:solidFill>
                <a:srgbClr val="002060"/>
              </a:solidFill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 smtClean="0">
                <a:solidFill>
                  <a:srgbClr val="002060"/>
                </a:solidFill>
                <a:cs typeface="Segoe UI" charset="0"/>
              </a:rPr>
              <a:t>Ercílio </a:t>
            </a:r>
            <a:r>
              <a:rPr lang="pt-BR" sz="8000" b="1" dirty="0" err="1" smtClean="0">
                <a:solidFill>
                  <a:srgbClr val="002060"/>
                </a:solidFill>
                <a:cs typeface="Segoe UI" charset="0"/>
              </a:rPr>
              <a:t>Santinoni</a:t>
            </a:r>
            <a:r>
              <a:rPr lang="pt-BR" sz="8000" b="1" dirty="0" smtClean="0">
                <a:solidFill>
                  <a:srgbClr val="002060"/>
                </a:solidFill>
                <a:cs typeface="Segoe UI" charset="0"/>
              </a:rPr>
              <a:t> :         				erciliosantinoni@sepl.pr.gov.br</a:t>
            </a:r>
            <a:endParaRPr lang="pt-BR" sz="8000" b="1" dirty="0" smtClean="0">
              <a:solidFill>
                <a:srgbClr val="002060"/>
              </a:solidFill>
              <a:cs typeface="Segoe UI" charset="0"/>
              <a:hlinkClick r:id="rId2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 smtClean="0">
                <a:solidFill>
                  <a:srgbClr val="002060"/>
                </a:solidFill>
                <a:cs typeface="Segoe UI" charset="0"/>
              </a:rPr>
              <a:t>Mario José Doria da Fonseca			mdoria@sepl.pr.gov.br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 smtClean="0">
                <a:solidFill>
                  <a:srgbClr val="002060"/>
                </a:solidFill>
                <a:cs typeface="Segoe UI" charset="0"/>
              </a:rPr>
              <a:t>César Reinaldo </a:t>
            </a:r>
            <a:r>
              <a:rPr lang="pt-BR" sz="8000" b="1" dirty="0" err="1" smtClean="0">
                <a:solidFill>
                  <a:srgbClr val="002060"/>
                </a:solidFill>
                <a:cs typeface="Segoe UI" charset="0"/>
              </a:rPr>
              <a:t>Rissete</a:t>
            </a:r>
            <a:r>
              <a:rPr lang="pt-BR" sz="8000" b="1" dirty="0" smtClean="0">
                <a:solidFill>
                  <a:srgbClr val="002060"/>
                </a:solidFill>
                <a:cs typeface="Segoe UI" charset="0"/>
              </a:rPr>
              <a:t>:	                        crissete@pr.sebrae.com.br 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 smtClean="0">
                <a:solidFill>
                  <a:srgbClr val="002060"/>
                </a:solidFill>
                <a:cs typeface="Segoe UI" charset="0"/>
              </a:rPr>
              <a:t>Luiz Marcelo Padilha 					lpadilha@pr.sebrae.com.br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sz="8000" b="1" dirty="0" smtClean="0">
              <a:solidFill>
                <a:srgbClr val="002060"/>
              </a:solidFill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 smtClean="0">
                <a:solidFill>
                  <a:srgbClr val="002060"/>
                </a:solidFill>
                <a:cs typeface="Segoe UI" charset="0"/>
              </a:rPr>
              <a:t>                                              </a:t>
            </a:r>
            <a:r>
              <a:rPr lang="pt-BR" sz="8000" b="1" dirty="0" smtClean="0">
                <a:solidFill>
                  <a:srgbClr val="002060"/>
                </a:solidFill>
                <a:cs typeface="Segoe UI" charset="0"/>
                <a:hlinkClick r:id="rId3"/>
              </a:rPr>
              <a:t>www.forumpme.pr.gov.br</a:t>
            </a:r>
            <a:r>
              <a:rPr lang="pt-BR" sz="8000" b="1" dirty="0" smtClean="0">
                <a:solidFill>
                  <a:srgbClr val="002060"/>
                </a:solidFill>
                <a:cs typeface="Segoe UI" charset="0"/>
              </a:rPr>
              <a:t> 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 smtClean="0">
                <a:solidFill>
                  <a:srgbClr val="002060"/>
                </a:solidFill>
                <a:cs typeface="Segoe UI" charset="0"/>
              </a:rPr>
              <a:t>						</a:t>
            </a:r>
            <a:r>
              <a:rPr lang="pt-BR" sz="8000" b="1" smtClean="0">
                <a:solidFill>
                  <a:srgbClr val="002060"/>
                </a:solidFill>
                <a:cs typeface="Segoe UI" charset="0"/>
              </a:rPr>
              <a:t>	       </a:t>
            </a:r>
            <a:r>
              <a:rPr lang="pt-BR" sz="8000" b="1" smtClean="0">
                <a:solidFill>
                  <a:srgbClr val="002060"/>
                </a:solidFill>
                <a:cs typeface="Segoe UI" charset="0"/>
                <a:hlinkClick r:id="rId4"/>
              </a:rPr>
              <a:t>www.portalpme.pr.gov.br</a:t>
            </a:r>
            <a:endParaRPr lang="pt-BR" sz="8000" b="1" dirty="0" smtClean="0">
              <a:solidFill>
                <a:srgbClr val="002060"/>
              </a:solidFill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 smtClean="0">
                <a:solidFill>
                  <a:srgbClr val="002060"/>
                </a:solidFill>
                <a:cs typeface="Segoe UI" charset="0"/>
              </a:rPr>
              <a:t>	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b="1" dirty="0" smtClean="0">
              <a:solidFill>
                <a:srgbClr val="002060"/>
              </a:solidFill>
              <a:latin typeface="Calibri" pitchFamily="32" charset="0"/>
              <a:cs typeface="Segoe UI" charset="0"/>
            </a:endParaRPr>
          </a:p>
          <a:p>
            <a:pPr lvl="4">
              <a:buNone/>
            </a:pPr>
            <a:endParaRPr lang="pt-BR" dirty="0">
              <a:solidFill>
                <a:srgbClr val="002060"/>
              </a:solidFill>
            </a:endParaRPr>
          </a:p>
        </p:txBody>
      </p:sp>
      <p:pic>
        <p:nvPicPr>
          <p:cNvPr id="7" name="Imagem 6" descr="pp_logo FOPEME_HORIZ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9552" y="332656"/>
            <a:ext cx="8064896" cy="1124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89</Words>
  <Application>Microsoft Office PowerPoint</Application>
  <PresentationFormat>Apresentação na tela (4:3)</PresentationFormat>
  <Paragraphs>56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Mario Doria</dc:creator>
  <cp:lastModifiedBy>Mario Doria</cp:lastModifiedBy>
  <cp:revision>31</cp:revision>
  <dcterms:created xsi:type="dcterms:W3CDTF">2016-04-18T17:45:58Z</dcterms:created>
  <dcterms:modified xsi:type="dcterms:W3CDTF">2017-02-19T23:58:38Z</dcterms:modified>
</cp:coreProperties>
</file>