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2"/>
    <p:sldId id="256" r:id="rId3"/>
    <p:sldId id="274" r:id="rId4"/>
    <p:sldId id="258" r:id="rId5"/>
    <p:sldId id="275" r:id="rId6"/>
    <p:sldId id="259" r:id="rId7"/>
    <p:sldId id="271" r:id="rId8"/>
    <p:sldId id="260" r:id="rId9"/>
    <p:sldId id="276" r:id="rId10"/>
    <p:sldId id="277" r:id="rId11"/>
    <p:sldId id="267" r:id="rId12"/>
    <p:sldId id="261" r:id="rId13"/>
    <p:sldId id="262" r:id="rId14"/>
    <p:sldId id="263" r:id="rId15"/>
    <p:sldId id="264" r:id="rId16"/>
    <p:sldId id="265" r:id="rId17"/>
    <p:sldId id="266" r:id="rId18"/>
    <p:sldId id="279" r:id="rId19"/>
    <p:sldId id="273" r:id="rId20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>
      <p:cViewPr varScale="1">
        <p:scale>
          <a:sx n="78" d="100"/>
          <a:sy n="78" d="100"/>
        </p:scale>
        <p:origin x="778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>
                <a:solidFill>
                  <a:srgbClr val="000000"/>
                </a:solidFill>
                <a:latin typeface="Calibri Light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>
                <a:solidFill>
                  <a:srgbClr val="8B8B8B"/>
                </a:solidFill>
                <a:latin typeface="Calibri"/>
              </a:rPr>
              <a:t>21/09/16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152965-7FCE-4D8D-91B7-72216E966EB1}" type="slidenum">
              <a:rPr lang="pt-BR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pme.pr.gov.b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1.tce.pr.gov.br/multimidia/2017/6/pdf/00318127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rciliosantinoni@sepl.pr.gov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ortalpme.pr.gov.br/" TargetMode="External"/><Relationship Id="rId4" Type="http://schemas.openxmlformats.org/officeDocument/2006/relationships/hyperlink" Target="http://www.forumpme.pr.gov.b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53064"/>
            <a:ext cx="9398880" cy="1431720"/>
          </a:xfrm>
          <a:prstGeom prst="rect">
            <a:avLst/>
          </a:prstGeom>
        </p:spPr>
      </p:pic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1981200" y="178335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FÓRUM PERMANENTE DAS MICROEMPRESAS E 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EMPRESAS DE PEQUENO PORTE DO ESTADO DO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 PARANÁ - FOPEME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22228B"/>
              </a:solidFill>
              <a:latin typeface="+mj-lt"/>
              <a:cs typeface="Arial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400" b="1" dirty="0">
                <a:solidFill>
                  <a:srgbClr val="1F497D"/>
                </a:solidFill>
                <a:latin typeface="+mj-lt"/>
                <a:cs typeface="Arial" charset="0"/>
              </a:rPr>
              <a:t>34ª REUNIÃO ORDINÁRIA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22228B"/>
                </a:solidFill>
                <a:latin typeface="+mj-lt"/>
                <a:cs typeface="Arial" charset="0"/>
              </a:rPr>
              <a:t> 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22228B"/>
                </a:solidFill>
                <a:latin typeface="+mj-lt"/>
                <a:cs typeface="Arial" charset="0"/>
              </a:rPr>
              <a:t>10/07/2017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1F497D"/>
              </a:solidFill>
              <a:latin typeface="+mj-lt"/>
            </a:endParaRPr>
          </a:p>
          <a:p>
            <a:pPr>
              <a:lnSpc>
                <a:spcPct val="81000"/>
              </a:lnSpc>
              <a:spcBef>
                <a:spcPts val="340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376092"/>
                </a:solidFill>
                <a:latin typeface="+mj-lt"/>
                <a:cs typeface="Arial" charset="0"/>
              </a:rPr>
              <a:t>Lei Complementar 163/2013 de 29/10/2013</a:t>
            </a: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376092"/>
                </a:solidFill>
                <a:latin typeface="+mj-lt"/>
                <a:cs typeface="Arial" charset="0"/>
              </a:rPr>
              <a:t>Regimento Interno Portaria 009/2015 de 03/06/2015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060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7355576" cy="1120466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DEC78221-3556-4C39-A7B5-B9330C9AFF0E}"/>
              </a:ext>
            </a:extLst>
          </p:cNvPr>
          <p:cNvGrpSpPr/>
          <p:nvPr/>
        </p:nvGrpSpPr>
        <p:grpSpPr>
          <a:xfrm>
            <a:off x="623392" y="1120466"/>
            <a:ext cx="10585176" cy="5621756"/>
            <a:chOff x="856775" y="1210512"/>
            <a:chExt cx="10495809" cy="5531710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FDA465F-0023-4CD6-ADA6-7F6A1C466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6775" y="1210512"/>
              <a:ext cx="7659927" cy="5531710"/>
            </a:xfrm>
            <a:prstGeom prst="rect">
              <a:avLst/>
            </a:prstGeom>
          </p:spPr>
        </p:pic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FFFF9C23-78B3-4612-B12D-330DC04AF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9474" y="1210512"/>
              <a:ext cx="2833110" cy="5531710"/>
            </a:xfrm>
            <a:prstGeom prst="rect">
              <a:avLst/>
            </a:prstGeom>
          </p:spPr>
        </p:pic>
      </p:grpSp>
      <p:sp>
        <p:nvSpPr>
          <p:cNvPr id="8" name="Retângulo 7">
            <a:extLst>
              <a:ext uri="{FF2B5EF4-FFF2-40B4-BE49-F238E27FC236}">
                <a16:creationId xmlns:a16="http://schemas.microsoft.com/office/drawing/2014/main" id="{D7A86708-309D-4869-8577-AEA6B7283F68}"/>
              </a:ext>
            </a:extLst>
          </p:cNvPr>
          <p:cNvSpPr/>
          <p:nvPr/>
        </p:nvSpPr>
        <p:spPr>
          <a:xfrm>
            <a:off x="4871864" y="1074320"/>
            <a:ext cx="4007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COMITÊS TERRITORIAIS</a:t>
            </a:r>
          </a:p>
          <a:p>
            <a:pPr algn="just">
              <a:spcAft>
                <a:spcPts val="0"/>
              </a:spcAft>
            </a:pPr>
            <a:endParaRPr lang="pt-BR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190625" algn="l"/>
              </a:tabLst>
            </a:pPr>
            <a:r>
              <a:rPr lang="pt-BR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6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98" name="CustomShape 1"/>
          <p:cNvSpPr/>
          <p:nvPr/>
        </p:nvSpPr>
        <p:spPr>
          <a:xfrm>
            <a:off x="2812776" y="1673100"/>
            <a:ext cx="6582768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dirty="0">
                <a:solidFill>
                  <a:srgbClr val="000000"/>
                </a:solidFill>
                <a:latin typeface="Calibri"/>
              </a:rPr>
              <a:t>A Importância dos Comitês Territoriais</a:t>
            </a:r>
            <a:endParaRPr dirty="0"/>
          </a:p>
        </p:txBody>
      </p:sp>
      <p:sp>
        <p:nvSpPr>
          <p:cNvPr id="99" name="CustomShape 2"/>
          <p:cNvSpPr/>
          <p:nvPr/>
        </p:nvSpPr>
        <p:spPr>
          <a:xfrm>
            <a:off x="329040" y="2492280"/>
            <a:ext cx="11557800" cy="39898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Calibri"/>
              </a:rPr>
              <a:t>I. Apoiar a Secretaria Técnica do Fórum Estadual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Calibri"/>
              </a:rPr>
              <a:t>II. Participar de Grupos de Trabalho da sua região 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Calibri"/>
              </a:rPr>
              <a:t>III. Encaminhar à Secretaria Técnica demandas oriundas a sua região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Calibri"/>
              </a:rPr>
              <a:t>IV. Promover a articulação e integração com os Comitês Gestores Municipais e seus Agentes de Desenvolvimento Local (AD).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5268240" y="3512520"/>
            <a:ext cx="1915200" cy="1220400"/>
          </a:xfrm>
          <a:prstGeom prst="ellipse">
            <a:avLst/>
          </a:prstGeom>
          <a:solidFill>
            <a:srgbClr val="2E75B6"/>
          </a:solidFill>
          <a:ln w="12600">
            <a:solidFill>
              <a:srgbClr val="FFFFFF"/>
            </a:solidFill>
            <a:miter/>
          </a:ln>
        </p:spPr>
        <p:txBody>
          <a:bodyPr lIns="295560" tIns="194040" rIns="15120" bIns="15120" anchor="ctr"/>
          <a:lstStyle/>
          <a:p>
            <a:pPr algn="ctr">
              <a:lnSpc>
                <a:spcPct val="90000"/>
              </a:lnSpc>
            </a:pPr>
            <a:r>
              <a:rPr lang="pt-BR" sz="2400" b="1">
                <a:solidFill>
                  <a:srgbClr val="FFFFFF"/>
                </a:solidFill>
                <a:latin typeface="Calibri"/>
              </a:rPr>
              <a:t>LEI GERAL</a:t>
            </a:r>
            <a:endParaRPr/>
          </a:p>
        </p:txBody>
      </p:sp>
      <p:sp>
        <p:nvSpPr>
          <p:cNvPr id="57" name="CustomShape 2"/>
          <p:cNvSpPr/>
          <p:nvPr/>
        </p:nvSpPr>
        <p:spPr>
          <a:xfrm rot="16200000">
            <a:off x="5801040" y="3074400"/>
            <a:ext cx="84960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58" name="CustomShape 3"/>
          <p:cNvSpPr/>
          <p:nvPr/>
        </p:nvSpPr>
        <p:spPr>
          <a:xfrm>
            <a:off x="4439816" y="1344504"/>
            <a:ext cx="3393945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42444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 dirty="0">
                <a:solidFill>
                  <a:srgbClr val="000000"/>
                </a:solidFill>
                <a:latin typeface="Calibri"/>
              </a:rPr>
              <a:t>1. Simplificação e Desburocratização</a:t>
            </a:r>
            <a:endParaRPr dirty="0"/>
          </a:p>
        </p:txBody>
      </p:sp>
      <p:sp>
        <p:nvSpPr>
          <p:cNvPr id="59" name="CustomShape 4"/>
          <p:cNvSpPr/>
          <p:nvPr/>
        </p:nvSpPr>
        <p:spPr>
          <a:xfrm rot="19671000">
            <a:off x="6813720" y="3354480"/>
            <a:ext cx="122580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60" name="CustomShape 5"/>
          <p:cNvSpPr/>
          <p:nvPr/>
        </p:nvSpPr>
        <p:spPr>
          <a:xfrm>
            <a:off x="7560720" y="1970280"/>
            <a:ext cx="223704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34020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2. Tributação</a:t>
            </a:r>
            <a:endParaRPr/>
          </a:p>
        </p:txBody>
      </p:sp>
      <p:sp>
        <p:nvSpPr>
          <p:cNvPr id="61" name="CustomShape 6"/>
          <p:cNvSpPr/>
          <p:nvPr/>
        </p:nvSpPr>
        <p:spPr>
          <a:xfrm rot="21553800">
            <a:off x="7183440" y="4093200"/>
            <a:ext cx="46404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62" name="CustomShape 7"/>
          <p:cNvSpPr/>
          <p:nvPr/>
        </p:nvSpPr>
        <p:spPr>
          <a:xfrm>
            <a:off x="7647480" y="3478680"/>
            <a:ext cx="218880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33336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3. Acesso aos Mercados</a:t>
            </a:r>
            <a:endParaRPr/>
          </a:p>
        </p:txBody>
      </p:sp>
      <p:sp>
        <p:nvSpPr>
          <p:cNvPr id="63" name="CustomShape 8"/>
          <p:cNvSpPr/>
          <p:nvPr/>
        </p:nvSpPr>
        <p:spPr>
          <a:xfrm rot="1803600">
            <a:off x="6878520" y="4730040"/>
            <a:ext cx="84132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64" name="CustomShape 9"/>
          <p:cNvSpPr/>
          <p:nvPr/>
        </p:nvSpPr>
        <p:spPr>
          <a:xfrm>
            <a:off x="7089480" y="4834440"/>
            <a:ext cx="284184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42876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4. Associativismo</a:t>
            </a:r>
            <a:endParaRPr/>
          </a:p>
        </p:txBody>
      </p:sp>
      <p:sp>
        <p:nvSpPr>
          <p:cNvPr id="65" name="CustomShape 10"/>
          <p:cNvSpPr/>
          <p:nvPr/>
        </p:nvSpPr>
        <p:spPr>
          <a:xfrm rot="5400000">
            <a:off x="5830200" y="5115600"/>
            <a:ext cx="79200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66" name="CustomShape 11"/>
          <p:cNvSpPr/>
          <p:nvPr/>
        </p:nvSpPr>
        <p:spPr>
          <a:xfrm>
            <a:off x="5212080" y="5525280"/>
            <a:ext cx="202788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30960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5. Inovação</a:t>
            </a:r>
            <a:endParaRPr/>
          </a:p>
        </p:txBody>
      </p:sp>
      <p:sp>
        <p:nvSpPr>
          <p:cNvPr id="67" name="CustomShape 12"/>
          <p:cNvSpPr/>
          <p:nvPr/>
        </p:nvSpPr>
        <p:spPr>
          <a:xfrm rot="8825400">
            <a:off x="4824720" y="4759920"/>
            <a:ext cx="79308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68" name="CustomShape 13"/>
          <p:cNvSpPr/>
          <p:nvPr/>
        </p:nvSpPr>
        <p:spPr>
          <a:xfrm>
            <a:off x="3284640" y="4808880"/>
            <a:ext cx="187596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28728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6. Crédito</a:t>
            </a:r>
            <a:endParaRPr/>
          </a:p>
        </p:txBody>
      </p:sp>
      <p:sp>
        <p:nvSpPr>
          <p:cNvPr id="69" name="CustomShape 14"/>
          <p:cNvSpPr/>
          <p:nvPr/>
        </p:nvSpPr>
        <p:spPr>
          <a:xfrm rot="10754400">
            <a:off x="4740840" y="4125600"/>
            <a:ext cx="52740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70" name="CustomShape 15"/>
          <p:cNvSpPr/>
          <p:nvPr/>
        </p:nvSpPr>
        <p:spPr>
          <a:xfrm>
            <a:off x="2031840" y="3549960"/>
            <a:ext cx="270936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40932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7. Educação Empreendedora</a:t>
            </a:r>
            <a:endParaRPr/>
          </a:p>
        </p:txBody>
      </p:sp>
      <p:sp>
        <p:nvSpPr>
          <p:cNvPr id="71" name="CustomShape 16"/>
          <p:cNvSpPr/>
          <p:nvPr/>
        </p:nvSpPr>
        <p:spPr>
          <a:xfrm rot="12580800">
            <a:off x="4373280" y="3400560"/>
            <a:ext cx="1218600" cy="26640"/>
          </a:xfrm>
          <a:prstGeom prst="rect">
            <a:avLst/>
          </a:prstGeom>
          <a:ln w="12600">
            <a:solidFill>
              <a:srgbClr val="487CAA"/>
            </a:solidFill>
            <a:miter/>
          </a:ln>
        </p:spPr>
      </p:sp>
      <p:sp>
        <p:nvSpPr>
          <p:cNvPr id="72" name="CustomShape 17"/>
          <p:cNvSpPr/>
          <p:nvPr/>
        </p:nvSpPr>
        <p:spPr>
          <a:xfrm>
            <a:off x="2539080" y="2057760"/>
            <a:ext cx="2269800" cy="122040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FFFFFF"/>
            </a:solidFill>
            <a:miter/>
          </a:ln>
        </p:spPr>
        <p:txBody>
          <a:bodyPr lIns="344880" tIns="191520" rIns="12600" bIns="12600" anchor="ctr"/>
          <a:lstStyle/>
          <a:p>
            <a:pPr algn="ctr">
              <a:lnSpc>
                <a:spcPct val="90000"/>
              </a:lnSpc>
            </a:pPr>
            <a:r>
              <a:rPr lang="pt-BR" sz="2000" b="1">
                <a:solidFill>
                  <a:srgbClr val="000000"/>
                </a:solidFill>
                <a:latin typeface="Calibri"/>
              </a:rPr>
              <a:t>8. Acesso à Justiça</a:t>
            </a:r>
            <a:endParaRPr/>
          </a:p>
        </p:txBody>
      </p:sp>
      <p:pic>
        <p:nvPicPr>
          <p:cNvPr id="7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2792" y="0"/>
            <a:ext cx="7427584" cy="1131435"/>
          </a:xfrm>
          <a:prstGeom prst="rect">
            <a:avLst/>
          </a:prstGeom>
        </p:spPr>
      </p:pic>
      <p:sp>
        <p:nvSpPr>
          <p:cNvPr id="74" name="CustomShape 18"/>
          <p:cNvSpPr/>
          <p:nvPr/>
        </p:nvSpPr>
        <p:spPr>
          <a:xfrm>
            <a:off x="9520560" y="3690360"/>
            <a:ext cx="2644200" cy="57708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Compras Governamentais: Federal, Estadual e Municipal</a:t>
            </a:r>
            <a:endParaRPr/>
          </a:p>
        </p:txBody>
      </p:sp>
      <p:sp>
        <p:nvSpPr>
          <p:cNvPr id="75" name="CustomShape 19"/>
          <p:cNvSpPr/>
          <p:nvPr/>
        </p:nvSpPr>
        <p:spPr>
          <a:xfrm>
            <a:off x="4558680" y="2307240"/>
            <a:ext cx="3331080" cy="130716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Cadastro Único (Redesim)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Simplificação dos procedimentos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Início imediato para atividades de baixo risco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Sala do Empreendedor</a:t>
            </a:r>
            <a:endParaRPr/>
          </a:p>
        </p:txBody>
      </p:sp>
      <p:sp>
        <p:nvSpPr>
          <p:cNvPr id="76" name="CustomShape 20"/>
          <p:cNvSpPr/>
          <p:nvPr/>
        </p:nvSpPr>
        <p:spPr>
          <a:xfrm>
            <a:off x="718200" y="5472000"/>
            <a:ext cx="2874240" cy="106380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Microcrédito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Fundo de Aval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Sociedades de Garantia de Crédito</a:t>
            </a:r>
            <a:endParaRPr/>
          </a:p>
        </p:txBody>
      </p:sp>
      <p:sp>
        <p:nvSpPr>
          <p:cNvPr id="77" name="CustomShape 21"/>
          <p:cNvSpPr/>
          <p:nvPr/>
        </p:nvSpPr>
        <p:spPr>
          <a:xfrm>
            <a:off x="9197640" y="1390680"/>
            <a:ext cx="2882520" cy="82044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Isenção/redução de tributos (impostos e taxas) no início de atividade</a:t>
            </a:r>
            <a:endParaRPr/>
          </a:p>
        </p:txBody>
      </p:sp>
      <p:sp>
        <p:nvSpPr>
          <p:cNvPr id="78" name="CustomShape 22"/>
          <p:cNvSpPr/>
          <p:nvPr/>
        </p:nvSpPr>
        <p:spPr>
          <a:xfrm>
            <a:off x="9547560" y="5489640"/>
            <a:ext cx="2525400" cy="106380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Consórcios para compra e venda conjunta (participar em Licitações, exportações, p. ex.)</a:t>
            </a:r>
            <a:endParaRPr/>
          </a:p>
        </p:txBody>
      </p:sp>
      <p:sp>
        <p:nvSpPr>
          <p:cNvPr id="79" name="CustomShape 23"/>
          <p:cNvSpPr/>
          <p:nvPr/>
        </p:nvSpPr>
        <p:spPr>
          <a:xfrm>
            <a:off x="116280" y="3547440"/>
            <a:ext cx="2303280" cy="130716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Educação Empreendedora nas escolas municipais e estaduais (curricular e contra turno)</a:t>
            </a:r>
            <a:endParaRPr/>
          </a:p>
        </p:txBody>
      </p:sp>
      <p:sp>
        <p:nvSpPr>
          <p:cNvPr id="80" name="CustomShape 24"/>
          <p:cNvSpPr/>
          <p:nvPr/>
        </p:nvSpPr>
        <p:spPr>
          <a:xfrm>
            <a:off x="4902961" y="4709413"/>
            <a:ext cx="2808000" cy="106380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Lei de Inovação com mecanismos de apoio às MPEs (laboratórios, incubadoras, financiamento, ...)</a:t>
            </a:r>
            <a:endParaRPr/>
          </a:p>
        </p:txBody>
      </p:sp>
      <p:sp>
        <p:nvSpPr>
          <p:cNvPr id="81" name="CustomShape 25"/>
          <p:cNvSpPr/>
          <p:nvPr/>
        </p:nvSpPr>
        <p:spPr>
          <a:xfrm>
            <a:off x="180000" y="1929240"/>
            <a:ext cx="2629800" cy="820440"/>
          </a:xfrm>
          <a:prstGeom prst="rect">
            <a:avLst/>
          </a:prstGeom>
          <a:solidFill>
            <a:srgbClr val="C55A11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Orientação Jurídica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600" b="1">
                <a:solidFill>
                  <a:srgbClr val="FFFFFF"/>
                </a:solidFill>
                <a:latin typeface="Calibri"/>
              </a:rPr>
              <a:t>- Conciliação, Mediação e Arbitragem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83" name="CustomShape 1"/>
          <p:cNvSpPr/>
          <p:nvPr/>
        </p:nvSpPr>
        <p:spPr>
          <a:xfrm>
            <a:off x="2692800" y="1429200"/>
            <a:ext cx="6822720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>
                <a:solidFill>
                  <a:srgbClr val="000000"/>
                </a:solidFill>
                <a:latin typeface="Calibri"/>
              </a:rPr>
              <a:t>Atividades Desenvolvidas pelo FOPEME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329040" y="2116800"/>
            <a:ext cx="11557800" cy="43862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Reformulação e ampliação do Programa de Microcrédito do Banco Social</a:t>
            </a:r>
            <a:endParaRPr dirty="0"/>
          </a:p>
          <a:p>
            <a:pPr marL="273050" indent="-2730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Elaboração de minuta e articulação para a implantação da Lei de Inovação</a:t>
            </a:r>
            <a:endParaRPr dirty="0"/>
          </a:p>
          <a:p>
            <a:pPr marL="273050" indent="-2730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Implantação do Projeto Primeira Exportação</a:t>
            </a:r>
            <a:endParaRPr dirty="0"/>
          </a:p>
          <a:p>
            <a:pPr marL="273050" indent="-2730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Lei Complementar 163/2013 – Estatuto das MPE do Paraná</a:t>
            </a:r>
            <a:endParaRPr dirty="0"/>
          </a:p>
          <a:p>
            <a:pPr marL="273050" indent="-2730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Decreto 2474/2015 - </a:t>
            </a:r>
            <a:r>
              <a:rPr lang="pt-BR" sz="2200" dirty="0">
                <a:solidFill>
                  <a:srgbClr val="000000"/>
                </a:solidFill>
                <a:latin typeface="Calibri"/>
              </a:rPr>
              <a:t>Regulamenta o tratamento diferenciado e favorecido e o tratamento diferenciado e simplificado para as microempresas, empresas de pequeno porte, microempreendedor individual nas contratações públicas de bens, serviços e obras de que trata a Lei Complementar Federal n.º 123, de 14 de dezembro de 2006 e a Lei Complementar n.º 163, de 29 de outubro de 2013, no âmbito da Administração </a:t>
            </a:r>
            <a:r>
              <a:rPr lang="pt-BR" sz="2400" dirty="0">
                <a:solidFill>
                  <a:srgbClr val="000000"/>
                </a:solidFill>
                <a:latin typeface="Calibri"/>
              </a:rPr>
              <a:t>Pública Estadual.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86" name="CustomShape 1"/>
          <p:cNvSpPr/>
          <p:nvPr/>
        </p:nvSpPr>
        <p:spPr>
          <a:xfrm>
            <a:off x="2692800" y="1429200"/>
            <a:ext cx="6822720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>
                <a:solidFill>
                  <a:srgbClr val="000000"/>
                </a:solidFill>
                <a:latin typeface="Calibri"/>
              </a:rPr>
              <a:t>Atividades Desenvolvidas pelo FOPEME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325260" y="2060848"/>
            <a:ext cx="11557800" cy="3380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Projeto de Lei Fundo de Aval para as MPE no Paraná</a:t>
            </a:r>
            <a:endParaRPr dirty="0"/>
          </a:p>
          <a:p>
            <a:pPr marL="273050" indent="-273050" algn="just">
              <a:lnSpc>
                <a:spcPct val="100000"/>
              </a:lnSpc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Projeto de Lei Fundo de Inovação</a:t>
            </a:r>
            <a:endParaRPr dirty="0"/>
          </a:p>
          <a:p>
            <a:pPr marL="273050" indent="-273050" algn="just">
              <a:lnSpc>
                <a:spcPct val="100000"/>
              </a:lnSpc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Projeto de Lei Fundo de Capital de Risco</a:t>
            </a:r>
            <a:endParaRPr dirty="0"/>
          </a:p>
          <a:p>
            <a:pPr marL="273050" indent="-273050" algn="just">
              <a:lnSpc>
                <a:spcPct val="100000"/>
              </a:lnSpc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Subcomitê CGSIM/PR</a:t>
            </a:r>
            <a:endParaRPr dirty="0"/>
          </a:p>
          <a:p>
            <a:pPr marL="273050" indent="-273050" algn="just">
              <a:lnSpc>
                <a:spcPct val="100000"/>
              </a:lnSpc>
            </a:pPr>
            <a:endParaRPr dirty="0"/>
          </a:p>
          <a:p>
            <a:pPr marL="273050" indent="-273050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Transformado de 19 Fóruns Regionais para XX Comitês Territoriais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89" name="CustomShape 1"/>
          <p:cNvSpPr/>
          <p:nvPr/>
        </p:nvSpPr>
        <p:spPr>
          <a:xfrm>
            <a:off x="2692800" y="1436400"/>
            <a:ext cx="6822720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>
                <a:solidFill>
                  <a:srgbClr val="000000"/>
                </a:solidFill>
                <a:latin typeface="Calibri"/>
              </a:rPr>
              <a:t>Atividades Desenvolvidas pelo FOPEME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329040" y="1956240"/>
            <a:ext cx="11557800" cy="4442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Wingdings" charset="2"/>
              <a:buChar char=""/>
            </a:pPr>
            <a:r>
              <a:rPr lang="pt-BR" sz="2400" b="1">
                <a:solidFill>
                  <a:srgbClr val="000000"/>
                </a:solidFill>
                <a:latin typeface="Calibri"/>
              </a:rPr>
              <a:t>Acordo de Cooperação entre FOPEME, TCE-PR e SEBRAE-PR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lvl="1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Curso de Capacitação dos Servidores TCE/PR (LC 147/14) pelo SEBRAE/PR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Servidores do TCE-PR capacitados - 78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lvl="1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Curso de Capacitação em Compras Governamentais pelo TCE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Servidores municipais capacitados em 2011– 869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Servidores municipais capacitados em 2015 – 707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Servidores municipais capacitados em 2016 – 1370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lvl="1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Fórum de Controle Externo do TCE 2016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Servidores e empresários capacitados - 1289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lvl="1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Curso de Capacitação de Compradores e Fornecedores pelo SEBRAE/PR (em 2015)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Compradores capacitados – 834</a:t>
            </a:r>
            <a:endParaRPr/>
          </a:p>
          <a:p>
            <a:pPr lvl="2" algn="just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Fornecedores capacitados – 613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-13320"/>
            <a:ext cx="9398880" cy="1431720"/>
          </a:xfrm>
          <a:prstGeom prst="rect">
            <a:avLst/>
          </a:prstGeom>
        </p:spPr>
      </p:pic>
      <p:sp>
        <p:nvSpPr>
          <p:cNvPr id="92" name="CustomShape 1"/>
          <p:cNvSpPr/>
          <p:nvPr/>
        </p:nvSpPr>
        <p:spPr>
          <a:xfrm>
            <a:off x="2692800" y="1439968"/>
            <a:ext cx="6822720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dirty="0">
                <a:solidFill>
                  <a:srgbClr val="000000"/>
                </a:solidFill>
                <a:latin typeface="Calibri"/>
              </a:rPr>
              <a:t>Atividades Desenvolvidas pelo FOPEME</a:t>
            </a:r>
            <a:endParaRPr dirty="0"/>
          </a:p>
        </p:txBody>
      </p:sp>
      <p:sp>
        <p:nvSpPr>
          <p:cNvPr id="93" name="CustomShape 2"/>
          <p:cNvSpPr/>
          <p:nvPr/>
        </p:nvSpPr>
        <p:spPr>
          <a:xfrm>
            <a:off x="329040" y="2071974"/>
            <a:ext cx="11557800" cy="2509154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Portal Paranaense da Micro e Pequena Empresa</a:t>
            </a:r>
            <a:endParaRPr sz="2400" dirty="0"/>
          </a:p>
          <a:p>
            <a:pPr marL="265113" indent="-265113" algn="just">
              <a:lnSpc>
                <a:spcPct val="100000"/>
              </a:lnSpc>
            </a:pPr>
            <a:r>
              <a:rPr lang="pt-BR" sz="2400" dirty="0">
                <a:solidFill>
                  <a:srgbClr val="000000"/>
                </a:solidFill>
              </a:rPr>
              <a:t>    Criado em Março de 2016, tem por objetivo, centralizar o acesso aos usuários dos serviços e programas relativos ao segmento, promovidos pelo Estado do Paraná, seja pela sua administração ou pelas instituições de apoio e fomento. No Portal, fica à disposição dos usuários, de forma simples, rápida e centralizada a política estadual referente às MPE.  ( </a:t>
            </a:r>
            <a:r>
              <a:rPr lang="pt-BR" sz="2400" dirty="0">
                <a:solidFill>
                  <a:srgbClr val="000000"/>
                </a:solidFill>
                <a:hlinkClick r:id="rId3"/>
              </a:rPr>
              <a:t>http://www.portalpme.pr.gov.br/</a:t>
            </a:r>
            <a:r>
              <a:rPr lang="pt-BR" sz="2400" dirty="0">
                <a:solidFill>
                  <a:srgbClr val="000000"/>
                </a:solidFill>
              </a:rPr>
              <a:t> )</a:t>
            </a:r>
            <a:endParaRPr sz="2400" dirty="0"/>
          </a:p>
          <a:p>
            <a:pPr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562F331D-8D5E-44C1-AE84-52759BC7EA26}"/>
              </a:ext>
            </a:extLst>
          </p:cNvPr>
          <p:cNvSpPr/>
          <p:nvPr/>
        </p:nvSpPr>
        <p:spPr>
          <a:xfrm>
            <a:off x="329040" y="4528348"/>
            <a:ext cx="11557800" cy="2034688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  <a:latin typeface="+mj-lt"/>
              </a:rPr>
              <a:t>Elaboração do Manual de Licitações, esclarecendo dúvidas em forma de perguntas e respostas relacionadas à licitação de bens e serviços para o Estado e Municípios, com ênfase na Lei Complementar nº 147/2014, pelo TCE-PR com apoio do SEBRAE-PR E FOPEME. </a:t>
            </a:r>
          </a:p>
          <a:p>
            <a:pPr algn="just">
              <a:lnSpc>
                <a:spcPct val="100000"/>
              </a:lnSpc>
            </a:pPr>
            <a:r>
              <a:rPr lang="pt-BR" sz="2400" dirty="0">
                <a:latin typeface="+mj-lt"/>
                <a:hlinkClick r:id="rId4"/>
              </a:rPr>
              <a:t>    http://www1.tce.pr.gov.br/multimidia/2017/6/pdf/00318127.pdf</a:t>
            </a:r>
            <a:r>
              <a:rPr lang="pt-BR" sz="2400" dirty="0"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95" name="CustomShape 1"/>
          <p:cNvSpPr/>
          <p:nvPr/>
        </p:nvSpPr>
        <p:spPr>
          <a:xfrm>
            <a:off x="1634040" y="1728000"/>
            <a:ext cx="8940960" cy="639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b="1">
                <a:solidFill>
                  <a:srgbClr val="000000"/>
                </a:solidFill>
                <a:latin typeface="Calibri"/>
              </a:rPr>
              <a:t>Atividades em Desenvolvimento pelo FOPEME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329040" y="2468160"/>
            <a:ext cx="11557800" cy="38689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r>
              <a:rPr lang="pt-BR" sz="2800" dirty="0">
                <a:solidFill>
                  <a:srgbClr val="000000"/>
                </a:solidFill>
                <a:latin typeface="Calibri"/>
              </a:rPr>
              <a:t>Elaboração do Termo de Referência para implantação de Escritórios de Compras padronizados e integrados nos municípios do Paraná (FOPEME, SEBRAE-PR e FACIAP)</a:t>
            </a:r>
          </a:p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endParaRPr lang="pt-BR" sz="2800" dirty="0">
              <a:solidFill>
                <a:srgbClr val="000000"/>
              </a:solidFill>
              <a:latin typeface="Calibri"/>
            </a:endParaRPr>
          </a:p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r>
              <a:rPr lang="pt-BR" sz="2800" dirty="0">
                <a:solidFill>
                  <a:srgbClr val="000000"/>
                </a:solidFill>
                <a:latin typeface="Calibri"/>
              </a:rPr>
              <a:t>Encontro estadual FOPEME / Comitês Territoriais e Municipais – das 14h do dia 30, às 14h do dia 31 de agosto de 2017 no Campus da Indústria - FIEP</a:t>
            </a:r>
          </a:p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endParaRPr lang="pt-BR" sz="2800" dirty="0">
              <a:solidFill>
                <a:srgbClr val="000000"/>
              </a:solidFill>
              <a:latin typeface="Calibri"/>
            </a:endParaRPr>
          </a:p>
          <a:p>
            <a:pPr marL="265113" indent="-265113" algn="just">
              <a:lnSpc>
                <a:spcPct val="100000"/>
              </a:lnSpc>
              <a:buFont typeface="Arial"/>
              <a:buChar char="•"/>
            </a:pPr>
            <a:r>
              <a:rPr lang="pt-BR" sz="2800" dirty="0">
                <a:solidFill>
                  <a:srgbClr val="000000"/>
                </a:solidFill>
                <a:latin typeface="Calibri"/>
              </a:rPr>
              <a:t>Implantação do sistema de gestão </a:t>
            </a:r>
            <a:r>
              <a:rPr lang="pt-BR" sz="2800" dirty="0" err="1">
                <a:solidFill>
                  <a:srgbClr val="000000"/>
                </a:solidFill>
                <a:latin typeface="Calibri"/>
              </a:rPr>
              <a:t>Trello</a:t>
            </a:r>
            <a:r>
              <a:rPr lang="pt-BR" sz="2800" dirty="0">
                <a:solidFill>
                  <a:srgbClr val="000000"/>
                </a:solidFill>
                <a:latin typeface="Calibri"/>
              </a:rPr>
              <a:t> e ferramenta de reuniões online Zoom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95" name="CustomShape 1"/>
          <p:cNvSpPr/>
          <p:nvPr/>
        </p:nvSpPr>
        <p:spPr>
          <a:xfrm>
            <a:off x="1634040" y="1728000"/>
            <a:ext cx="8940960" cy="639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rgbClr val="000000"/>
                </a:solidFill>
                <a:latin typeface="Calibri"/>
              </a:rPr>
              <a:t>Calendário 2017</a:t>
            </a:r>
            <a:endParaRPr dirty="0"/>
          </a:p>
        </p:txBody>
      </p:sp>
      <p:sp>
        <p:nvSpPr>
          <p:cNvPr id="96" name="CustomShape 2"/>
          <p:cNvSpPr/>
          <p:nvPr/>
        </p:nvSpPr>
        <p:spPr>
          <a:xfrm>
            <a:off x="329040" y="2468160"/>
            <a:ext cx="11557800" cy="38689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t-BR" b="1" dirty="0"/>
              <a:t>REUNIÕES ORDINÁRIAS: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Fevereiro: 20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Julho: 10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Agosto: 21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Outubro: 23</a:t>
            </a:r>
          </a:p>
          <a:p>
            <a:pPr algn="just">
              <a:lnSpc>
                <a:spcPct val="100000"/>
              </a:lnSpc>
            </a:pPr>
            <a:endParaRPr lang="pt-BR" dirty="0"/>
          </a:p>
          <a:p>
            <a:pPr algn="just">
              <a:lnSpc>
                <a:spcPct val="100000"/>
              </a:lnSpc>
            </a:pPr>
            <a:r>
              <a:rPr lang="pt-BR" dirty="0"/>
              <a:t>O Grupo de Apoio Técnico - </a:t>
            </a:r>
            <a:r>
              <a:rPr lang="pt-BR" b="1" dirty="0"/>
              <a:t>GAT</a:t>
            </a:r>
            <a:r>
              <a:rPr lang="pt-BR" dirty="0"/>
              <a:t> (Secretaria Técnica e Coordenadores dos Comitês Temáticos) se reunirá antes das Reuniões Ordinárias</a:t>
            </a:r>
          </a:p>
          <a:p>
            <a:pPr algn="just">
              <a:lnSpc>
                <a:spcPct val="100000"/>
              </a:lnSpc>
            </a:pPr>
            <a:endParaRPr lang="pt-BR" dirty="0"/>
          </a:p>
          <a:p>
            <a:pPr algn="just">
              <a:lnSpc>
                <a:spcPct val="100000"/>
              </a:lnSpc>
            </a:pPr>
            <a:r>
              <a:rPr lang="pt-BR" b="1" dirty="0"/>
              <a:t>REUNIÕES PLENÁRIAS: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Julho: 24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dirty="0"/>
              <a:t>Dezembro: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7405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42120"/>
            <a:ext cx="9398880" cy="1431720"/>
          </a:xfrm>
          <a:prstGeom prst="rect">
            <a:avLst/>
          </a:prstGeom>
        </p:spPr>
      </p:pic>
      <p:sp>
        <p:nvSpPr>
          <p:cNvPr id="6" name="Espaço Reservado para Conteúdo 4">
            <a:extLst>
              <a:ext uri="{FF2B5EF4-FFF2-40B4-BE49-F238E27FC236}">
                <a16:creationId xmlns:a16="http://schemas.microsoft.com/office/drawing/2014/main" id="{5AD30324-49A5-4B5B-829D-2FD5EE4D3959}"/>
              </a:ext>
            </a:extLst>
          </p:cNvPr>
          <p:cNvSpPr>
            <a:spLocks noGrp="1"/>
          </p:cNvSpPr>
          <p:nvPr/>
        </p:nvSpPr>
        <p:spPr>
          <a:xfrm>
            <a:off x="1802600" y="1772816"/>
            <a:ext cx="9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Fórum Permanente das Microempresas e Empresas de Pequeno Porte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do Estado do Paraná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           Secretaria Técnica: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Ercílio </a:t>
            </a:r>
            <a:r>
              <a:rPr lang="pt-BR" sz="8000" b="1" dirty="0" err="1">
                <a:solidFill>
                  <a:srgbClr val="002060"/>
                </a:solidFill>
                <a:cs typeface="Segoe UI" charset="0"/>
              </a:rPr>
              <a:t>Santinoni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:         				erciliosantinoni@sepl.pr.gov.br</a:t>
            </a:r>
            <a:endParaRPr lang="pt-BR" sz="8000" b="1" dirty="0">
              <a:solidFill>
                <a:srgbClr val="002060"/>
              </a:solidFill>
              <a:cs typeface="Segoe UI" charset="0"/>
              <a:hlinkClick r:id="rId3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Mario José Doria da Fonseca			mdoria@sepl.pr.gov.br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César Reinaldo </a:t>
            </a:r>
            <a:r>
              <a:rPr lang="pt-BR" sz="8000" b="1" dirty="0" err="1">
                <a:solidFill>
                  <a:srgbClr val="002060"/>
                </a:solidFill>
                <a:cs typeface="Segoe UI" charset="0"/>
              </a:rPr>
              <a:t>Rissete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:	                   crissete@pr.sebrae.com.br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Luiz Marcelo Padilha 					lpadilha@pr.sebrae.com.br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                 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  <a:hlinkClick r:id="rId4"/>
              </a:rPr>
              <a:t>www.forumpme.pr.gov.br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							              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  <a:hlinkClick r:id="rId5"/>
              </a:rPr>
              <a:t>www.portalpme.pr.gov.br</a:t>
            </a: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 lvl="4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838080" y="2132856"/>
            <a:ext cx="10515240" cy="373068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pt-BR" sz="2400" b="1" dirty="0">
                <a:solidFill>
                  <a:srgbClr val="000000"/>
                </a:solidFill>
                <a:latin typeface="Calibri"/>
              </a:rPr>
              <a:t>O FÓRUM PERMANENTE DAS MICROEMPRESAS E EMPRESAS DE </a:t>
            </a:r>
            <a:endParaRPr dirty="0"/>
          </a:p>
          <a:p>
            <a:pPr algn="ctr">
              <a:lnSpc>
                <a:spcPct val="75000"/>
              </a:lnSpc>
            </a:pPr>
            <a:r>
              <a:rPr lang="pt-BR" sz="2400" b="1" dirty="0">
                <a:solidFill>
                  <a:srgbClr val="000000"/>
                </a:solidFill>
                <a:latin typeface="Calibri"/>
              </a:rPr>
              <a:t>PEQUENO PORTE DO ESTADO DO PARANÁ - FOPEME</a:t>
            </a:r>
            <a:endParaRPr dirty="0"/>
          </a:p>
          <a:p>
            <a:pPr algn="ctr">
              <a:lnSpc>
                <a:spcPct val="81000"/>
              </a:lnSpc>
            </a:pPr>
            <a:endParaRPr dirty="0"/>
          </a:p>
          <a:p>
            <a:r>
              <a:rPr lang="pt-BR" b="1" dirty="0"/>
              <a:t>GOVERNO E INICIATIVA PRIVADA TRABALHANDO JUNTOS NA CONSTRUÇÃO DE POLÍTICAS PÚBLICAS VOLTADAS PARA O DESENVOLVIMENTO DAS MICROEMPRESAS E EMPRESAS DE PEQUENO PORTE DO ESTADO DO PARANÁ</a:t>
            </a:r>
          </a:p>
          <a:p>
            <a:endParaRPr lang="pt-BR" b="1" dirty="0"/>
          </a:p>
          <a:p>
            <a:r>
              <a:rPr lang="pt-BR" b="1" dirty="0"/>
              <a:t>Um espaço de debates e de conjugação de esforços entre o Governo e o Setor Privado para a elaboração de propostas e ações de políticas públicas visando o desenvolvimento do ambiente de negócios no Paraná.</a:t>
            </a:r>
          </a:p>
        </p:txBody>
      </p:sp>
      <p:pic>
        <p:nvPicPr>
          <p:cNvPr id="3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53064"/>
            <a:ext cx="9398880" cy="1431720"/>
          </a:xfrm>
          <a:prstGeom prst="rect">
            <a:avLst/>
          </a:prstGeom>
        </p:spPr>
      </p:pic>
      <p:sp>
        <p:nvSpPr>
          <p:cNvPr id="39" name="CustomShape 2"/>
          <p:cNvSpPr/>
          <p:nvPr/>
        </p:nvSpPr>
        <p:spPr>
          <a:xfrm>
            <a:off x="3056400" y="5301208"/>
            <a:ext cx="6095520" cy="1017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75000"/>
              </a:lnSpc>
            </a:pPr>
            <a:r>
              <a:rPr lang="pt-BR" sz="2400" b="1" dirty="0">
                <a:solidFill>
                  <a:srgbClr val="000000"/>
                </a:solidFill>
                <a:latin typeface="Calibri"/>
              </a:rPr>
              <a:t>Instituído pelo Decreto 2592/2008</a:t>
            </a:r>
            <a:endParaRPr dirty="0"/>
          </a:p>
          <a:p>
            <a:pPr algn="ctr">
              <a:lnSpc>
                <a:spcPct val="75000"/>
              </a:lnSpc>
            </a:pPr>
            <a:r>
              <a:rPr lang="pt-BR" sz="2400" b="1" dirty="0">
                <a:solidFill>
                  <a:srgbClr val="000000"/>
                </a:solidFill>
                <a:latin typeface="Calibri"/>
              </a:rPr>
              <a:t>Criado pela Lei Complementar 163/2013</a:t>
            </a:r>
            <a:endParaRPr dirty="0"/>
          </a:p>
          <a:p>
            <a:pPr algn="ctr">
              <a:lnSpc>
                <a:spcPct val="75000"/>
              </a:lnSpc>
            </a:pPr>
            <a:r>
              <a:rPr lang="pt-BR" sz="2400" b="1" dirty="0">
                <a:solidFill>
                  <a:srgbClr val="000000"/>
                </a:solidFill>
                <a:latin typeface="Calibri"/>
              </a:rPr>
              <a:t>Regimento Interno Portaria 009/2015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53064"/>
            <a:ext cx="9398880" cy="143172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B2B4DBB-B022-4592-BCBA-B8D50E4799C7}"/>
              </a:ext>
            </a:extLst>
          </p:cNvPr>
          <p:cNvSpPr/>
          <p:nvPr/>
        </p:nvSpPr>
        <p:spPr>
          <a:xfrm>
            <a:off x="1487488" y="1844824"/>
            <a:ext cx="95158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Missão: </a:t>
            </a:r>
          </a:p>
          <a:p>
            <a:pPr>
              <a:spcAft>
                <a:spcPts val="0"/>
              </a:spcAft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Promover, articular e integrar governo e entidades de apoio e representação empresarial, visando assegurar políticas públicas para o desenvolvimento e fortalecimento das microempresas e empresas de pequeno porte do Estado do Paraná.</a:t>
            </a:r>
          </a:p>
          <a:p>
            <a:pPr>
              <a:spcAft>
                <a:spcPts val="0"/>
              </a:spcAft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Visão: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 reconhecido como um centro de excelência na proposição e gestão de ações para o desenvolvimento das microempresas e empresas de pequeno porte.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0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50" name="CustomShape 1"/>
          <p:cNvSpPr/>
          <p:nvPr/>
        </p:nvSpPr>
        <p:spPr>
          <a:xfrm>
            <a:off x="265105" y="1887756"/>
            <a:ext cx="5398847" cy="416232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BR" sz="2800" b="1" dirty="0">
                <a:solidFill>
                  <a:srgbClr val="000000"/>
                </a:solidFill>
                <a:latin typeface="Calibri"/>
              </a:rPr>
              <a:t>Órgãos Governamentais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SEPL  /  SEFA  /  SETI  /  SEDS  /  SEAB  /  SEAP  /  SEMA  /  SEAE  /  FOMENTO PARANÁ  /   TECPAR   /   JUCEPAR   /   BRDE   /   BANCO DO BRASIL  /   CAIXA ECONÔMICA  /   CORREIOS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80000"/>
              </a:lnSpc>
            </a:pPr>
            <a:r>
              <a:rPr lang="pt-BR" sz="2800" b="1" dirty="0">
                <a:solidFill>
                  <a:srgbClr val="000000"/>
                </a:solidFill>
                <a:latin typeface="Calibri"/>
              </a:rPr>
              <a:t>Entidades da Iniciativa Privada</a:t>
            </a:r>
            <a:endParaRPr dirty="0"/>
          </a:p>
          <a:p>
            <a:pPr algn="just">
              <a:lnSpc>
                <a:spcPct val="80000"/>
              </a:lnSpc>
            </a:pPr>
            <a:r>
              <a:rPr lang="pt-BR" sz="2400" dirty="0">
                <a:solidFill>
                  <a:srgbClr val="000000"/>
                </a:solidFill>
                <a:latin typeface="Calibri"/>
              </a:rPr>
              <a:t>CONAMPE  /  FIEP  /  FECOMÉRCIO  / FAEP /  FACIAP / FAMPEPAR  / FEMPIPAR  / FECOOPAR  /  SESCAP-PR  /  AMP  / SEBRAE-PR  /  ACP  /  AMIC  / AMPEC-MICROMAR  / MICROTIBA</a:t>
            </a:r>
            <a:endParaRPr dirty="0"/>
          </a:p>
        </p:txBody>
      </p:sp>
      <p:sp>
        <p:nvSpPr>
          <p:cNvPr id="51" name="CustomShape 2"/>
          <p:cNvSpPr/>
          <p:nvPr/>
        </p:nvSpPr>
        <p:spPr>
          <a:xfrm>
            <a:off x="263352" y="1340768"/>
            <a:ext cx="2880320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dirty="0">
                <a:solidFill>
                  <a:srgbClr val="000000"/>
                </a:solidFill>
                <a:latin typeface="Calibri"/>
              </a:rPr>
              <a:t>INTEGRANTES:</a:t>
            </a:r>
            <a:endParaRPr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ABCB3A9-FF8A-4699-93BD-18679F8A2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342" y="1933470"/>
            <a:ext cx="5888314" cy="43038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53" name="TextShape 1"/>
          <p:cNvSpPr txBox="1"/>
          <p:nvPr/>
        </p:nvSpPr>
        <p:spPr>
          <a:xfrm>
            <a:off x="395640" y="1600200"/>
            <a:ext cx="11419200" cy="506844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BR" sz="2800" b="1" dirty="0">
                <a:solidFill>
                  <a:srgbClr val="000000"/>
                </a:solidFill>
                <a:latin typeface="Calibri"/>
              </a:rPr>
              <a:t>ESTRUTURA E FUNCIONAMENTO DO FOPEME</a:t>
            </a:r>
            <a:endParaRPr lang="pt-BR" b="1" dirty="0"/>
          </a:p>
          <a:p>
            <a:pPr algn="just">
              <a:lnSpc>
                <a:spcPct val="100000"/>
              </a:lnSpc>
            </a:pPr>
            <a:endParaRPr lang="pt-BR" sz="2400" b="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O FOPEME é presidido pelo Secretário de Estado do Planejamento e Coordenação Geral do Paraná, coordenado por uma Secretaria Técnica e estruturado em Comitês Temáticos e Territoriais responsáveis pela articulação, desenvolvimento de estudos, elaboração de propostas e encaminhamento dos temas específicos visando atender a missão do Fórum 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5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6062003-E928-4D61-ACEF-24259745FECE}"/>
              </a:ext>
            </a:extLst>
          </p:cNvPr>
          <p:cNvSpPr/>
          <p:nvPr/>
        </p:nvSpPr>
        <p:spPr>
          <a:xfrm>
            <a:off x="551384" y="1431720"/>
            <a:ext cx="112332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 DO FOPEME</a:t>
            </a:r>
          </a:p>
          <a:p>
            <a:pPr lvl="0" algn="just">
              <a:spcAft>
                <a:spcPts val="0"/>
              </a:spcAf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previstas na Lei Complementar Estadual nº 163/2013 e seu Regimento Interno: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Formular e coordenar a política estadual de desenvolvimento das microempresas e empresas de pequeno porte;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Coordenar o CGSIM - Comitê para Gestão da Rede Nacional para a Simplificação do Registro e da Legalização de Empresas e Negócios no Paraná, que tem como finalidade a implantação do projeto da REDESIM no Paraná;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Coordenar, no âmbito de suas atribuições, a integração dos municípios com os órgãos e entidades da administração pública direta, suas autarquias e fundações;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a integração com os Comitês Territoriais dos Estado do Paraná para receber e encaminhar demandas que melhorem o ambiente de negócios.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190625" algn="l"/>
              </a:tabLs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110" name="CustomShape 1"/>
          <p:cNvSpPr/>
          <p:nvPr/>
        </p:nvSpPr>
        <p:spPr>
          <a:xfrm>
            <a:off x="2495600" y="1771080"/>
            <a:ext cx="7168304" cy="577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Resultados Esperados do FOPEME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864440" y="2492896"/>
            <a:ext cx="10920192" cy="3002256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273050" indent="-185738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Estimular a abertura e formalização de empresas;</a:t>
            </a:r>
            <a:endParaRPr sz="2400" dirty="0"/>
          </a:p>
          <a:p>
            <a:pPr marL="273050" indent="-185738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Estimular o empreendedorismo e a geração de emprego e renda;</a:t>
            </a:r>
            <a:endParaRPr sz="2400" dirty="0"/>
          </a:p>
          <a:p>
            <a:pPr marL="273050" indent="-185738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Criar um ambiente de desenvolvimento virtuoso nos Territórios, contribuindo com a diminuição do êxodo de jovens;</a:t>
            </a:r>
            <a:endParaRPr sz="2400" dirty="0"/>
          </a:p>
          <a:p>
            <a:pPr marL="273050" indent="-185738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Dar visibilidade às práticas municipais de apoio as Microempresas e Empresas de Pequeno Porte;</a:t>
            </a:r>
            <a:endParaRPr sz="2400" dirty="0"/>
          </a:p>
          <a:p>
            <a:pPr marL="273050" indent="-185738">
              <a:lnSpc>
                <a:spcPct val="100000"/>
              </a:lnSpc>
              <a:buFont typeface="Arial"/>
              <a:buChar char="•"/>
            </a:pPr>
            <a:r>
              <a:rPr lang="pt-BR" sz="2400" dirty="0">
                <a:solidFill>
                  <a:srgbClr val="000000"/>
                </a:solidFill>
              </a:rPr>
              <a:t>Construir uma agenda estratégica para o desenvolvimento do ambiente de negócios do Paraná.</a:t>
            </a: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55" name="TextShape 1"/>
          <p:cNvSpPr txBox="1"/>
          <p:nvPr/>
        </p:nvSpPr>
        <p:spPr>
          <a:xfrm>
            <a:off x="721800" y="1564200"/>
            <a:ext cx="10707840" cy="51973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rgbClr val="000000"/>
                </a:solidFill>
                <a:latin typeface="Calibri"/>
              </a:rPr>
              <a:t>Comitês Temáticos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Racionalização Legal e Burocrática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Investimento e Financiamento</a:t>
            </a:r>
            <a:endParaRPr dirty="0"/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Tecnologia e Inovação </a:t>
            </a:r>
            <a:endParaRPr dirty="0"/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Acesso aos Mercados e Integração Internacional</a:t>
            </a:r>
            <a:endParaRPr dirty="0"/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00000"/>
                </a:solidFill>
                <a:latin typeface="Calibri"/>
              </a:rPr>
              <a:t>Acompanhamento Tributário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0"/>
            <a:ext cx="9398880" cy="143172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6062003-E928-4D61-ACEF-24259745FECE}"/>
              </a:ext>
            </a:extLst>
          </p:cNvPr>
          <p:cNvSpPr/>
          <p:nvPr/>
        </p:nvSpPr>
        <p:spPr>
          <a:xfrm>
            <a:off x="551384" y="1980123"/>
            <a:ext cx="112332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 DOS COMITÊS TERRITORIAIS</a:t>
            </a:r>
            <a:endParaRPr lang="pt-B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t-B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800" dirty="0"/>
              <a:t>A atuação para o Desenvolvimento do Ambiente para os Pequenos Negócios, observando demandas existentes e as potencialidades dos municípios que compõe cada território, promover a articulação e integração com Comitês Gestores Municipais e seus Agentes de Desenvolvimento e definir estratégias territoriais para implantar ações de políticas públicas de forma integrada com o FOPEME.</a:t>
            </a:r>
          </a:p>
          <a:p>
            <a:endParaRPr lang="pt-BR" sz="2800" dirty="0"/>
          </a:p>
          <a:p>
            <a:pPr>
              <a:spcAft>
                <a:spcPts val="0"/>
              </a:spcAft>
              <a:tabLst>
                <a:tab pos="1190625" algn="l"/>
              </a:tabLst>
            </a:pP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88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1314</Words>
  <Application>Microsoft Office PowerPoint</Application>
  <PresentationFormat>Widescreen</PresentationFormat>
  <Paragraphs>171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30" baseType="lpstr">
      <vt:lpstr>Arial</vt:lpstr>
      <vt:lpstr>Arial Rounded MT Bold</vt:lpstr>
      <vt:lpstr>Calibri</vt:lpstr>
      <vt:lpstr>Calibri Light</vt:lpstr>
      <vt:lpstr>DejaVu Sans</vt:lpstr>
      <vt:lpstr>Segoe UI</vt:lpstr>
      <vt:lpstr>StarSymbol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Freitas</dc:creator>
  <cp:lastModifiedBy>Paulo Freitas</cp:lastModifiedBy>
  <cp:revision>31</cp:revision>
  <dcterms:modified xsi:type="dcterms:W3CDTF">2017-07-10T15:38:33Z</dcterms:modified>
</cp:coreProperties>
</file>