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0"/>
  </p:notesMasterIdLst>
  <p:sldIdLst>
    <p:sldId id="257" r:id="rId2"/>
    <p:sldId id="270" r:id="rId3"/>
    <p:sldId id="271" r:id="rId4"/>
    <p:sldId id="272" r:id="rId5"/>
    <p:sldId id="273" r:id="rId6"/>
    <p:sldId id="267" r:id="rId7"/>
    <p:sldId id="263" r:id="rId8"/>
    <p:sldId id="265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ton Flavio Lindner" initials="MFL" lastIdx="0" clrIdx="0">
    <p:extLst>
      <p:ext uri="{19B8F6BF-5375-455C-9EA6-DF929625EA0E}">
        <p15:presenceInfo xmlns:p15="http://schemas.microsoft.com/office/powerpoint/2012/main" userId="Milton Flavio Lind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8" autoAdjust="0"/>
    <p:restoredTop sz="96408" autoAdjust="0"/>
  </p:normalViewPr>
  <p:slideViewPr>
    <p:cSldViewPr>
      <p:cViewPr varScale="1">
        <p:scale>
          <a:sx n="111" d="100"/>
          <a:sy n="111" d="100"/>
        </p:scale>
        <p:origin x="178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08E6-0741-42F3-8BAA-84310A04B3D9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A948-7E30-4854-9B25-5DC86FB433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BA948-7E30-4854-9B25-5DC86FB4339C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144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8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82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58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5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96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5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17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5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3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17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91DD-E1F6-4A58-9727-5A738D85B54A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82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8650" y="385275"/>
            <a:ext cx="78867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821475"/>
            <a:ext cx="8229600" cy="3212525"/>
          </a:xfrm>
        </p:spPr>
        <p:txBody>
          <a:bodyPr>
            <a:normAutofit/>
          </a:bodyPr>
          <a:lstStyle/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2222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22228B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4000" b="1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38ª </a:t>
            </a:r>
            <a:r>
              <a:rPr lang="en-US" sz="4000" b="1" dirty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REUNIÃO </a:t>
            </a:r>
            <a:r>
              <a:rPr lang="pt-BR" sz="4000" b="1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ORDINÁRIA</a:t>
            </a:r>
            <a:endParaRPr lang="pt-BR" sz="4000" b="1" dirty="0">
              <a:solidFill>
                <a:srgbClr val="22228B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22228B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37609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Lei Complementar 163/2013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33871" y="274637"/>
            <a:ext cx="8352929" cy="154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43CC815-57D6-4A23-96FF-950CEB96F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676" y="6189703"/>
            <a:ext cx="586248" cy="55166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 rot="19628595" flipH="1">
            <a:off x="6932610" y="1647909"/>
            <a:ext cx="28501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  <a:endParaRPr lang="pt-BR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148064" y="616530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99035"/>
              </p:ext>
            </p:extLst>
          </p:nvPr>
        </p:nvGraphicFramePr>
        <p:xfrm>
          <a:off x="0" y="-5011"/>
          <a:ext cx="9144000" cy="5666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>
                  <a:extLst>
                    <a:ext uri="{9D8B030D-6E8A-4147-A177-3AD203B41FA5}">
                      <a16:colId xmlns:a16="http://schemas.microsoft.com/office/drawing/2014/main" val="2099715797"/>
                    </a:ext>
                  </a:extLst>
                </a:gridCol>
                <a:gridCol w="8100392">
                  <a:extLst>
                    <a:ext uri="{9D8B030D-6E8A-4147-A177-3AD203B41FA5}">
                      <a16:colId xmlns:a16="http://schemas.microsoft.com/office/drawing/2014/main" val="1763490137"/>
                    </a:ext>
                  </a:extLst>
                </a:gridCol>
              </a:tblGrid>
              <a:tr h="882874">
                <a:tc gridSpan="2">
                  <a:txBody>
                    <a:bodyPr/>
                    <a:lstStyle/>
                    <a:p>
                      <a:pPr algn="ctr"/>
                      <a:endParaRPr lang="pt-BR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2400" b="1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CRONOGRAMA DE HOJE</a:t>
                      </a:r>
                      <a:endParaRPr lang="pt-BR" sz="2400" b="1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451071"/>
                  </a:ext>
                </a:extLst>
              </a:tr>
              <a:tr h="425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13h30</a:t>
                      </a: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Abertura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1230528"/>
                  </a:ext>
                </a:extLst>
              </a:tr>
              <a:tr h="697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Resultado</a:t>
                      </a:r>
                      <a:r>
                        <a:rPr lang="pt-BR" sz="1800" b="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do encontro Fopeme – Comitês Territoriais 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8975228"/>
                  </a:ext>
                </a:extLst>
              </a:tr>
              <a:tr h="935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Regulamentação das Leis Estaduais 19478, 19479, 19480</a:t>
                      </a:r>
                      <a:r>
                        <a:rPr lang="pt-BR" sz="1800" b="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que criaram os fundos de fomento às micro e pequenas empresas.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3203899"/>
                  </a:ext>
                </a:extLst>
              </a:tr>
              <a:tr h="678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Apresentação dos </a:t>
                      </a: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Grupos de Trabalho / Coordenadores e</a:t>
                      </a:r>
                      <a:r>
                        <a:rPr lang="pt-BR" sz="1800" b="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Membros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458759"/>
                  </a:ext>
                </a:extLst>
              </a:tr>
              <a:tr h="753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Definição das</a:t>
                      </a:r>
                      <a:r>
                        <a:rPr lang="pt-BR" sz="1800" b="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Ações Futuras dos Comitês Temáticos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591190"/>
                  </a:ext>
                </a:extLst>
              </a:tr>
              <a:tr h="615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Assuntos Gerais</a:t>
                      </a:r>
                      <a:r>
                        <a:rPr lang="pt-BR" sz="1800" b="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0291162"/>
                  </a:ext>
                </a:extLst>
              </a:tr>
              <a:tr h="677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17h00</a:t>
                      </a:r>
                      <a:endParaRPr lang="pt-BR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Encerramento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6112806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 rot="19582662">
            <a:off x="7333546" y="799864"/>
            <a:ext cx="20871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5148064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43CC815-57D6-4A23-96FF-950CEB96F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874" y="6259001"/>
            <a:ext cx="658621" cy="55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5362" y="1881653"/>
            <a:ext cx="86409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Atualização da Lei Complementar nº 163 / 2013</a:t>
            </a:r>
          </a:p>
          <a:p>
            <a:endParaRPr lang="pt-BR" sz="24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pt-BR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Portal Paranaense da Micro e Pequena Empresa;</a:t>
            </a:r>
          </a:p>
          <a:p>
            <a:endParaRPr lang="pt-BR" sz="20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pt-BR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Lei nº 19.478 –30/04/2018 –Institui o Fundo de Aval Garantidor das Microempresas e Empresas de Pequeno Porte do Estado do Paraná;</a:t>
            </a:r>
          </a:p>
          <a:p>
            <a:endParaRPr lang="pt-BR" sz="20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pt-BR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Lei nº 19.479 –30/04/2018 –Institui o Fundo de Capital de Risco do Estado do Paraná;</a:t>
            </a:r>
          </a:p>
          <a:p>
            <a:endParaRPr lang="pt-BR" sz="20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pt-BR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Lei nº 19.480 –30/04/2018 –Institui Fundo de Inovação das Microempresas e Empresas de Pequeno Porte do Estado do Paraná;</a:t>
            </a:r>
            <a:endParaRPr lang="pt-BR" sz="20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2" y="0"/>
            <a:ext cx="8352929" cy="130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5148064" y="616530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337" y="6165304"/>
            <a:ext cx="757167" cy="615553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 rot="19185850">
            <a:off x="7675317" y="890011"/>
            <a:ext cx="1810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</p:spTree>
    <p:extLst>
      <p:ext uri="{BB962C8B-B14F-4D97-AF65-F5344CB8AC3E}">
        <p14:creationId xmlns:p14="http://schemas.microsoft.com/office/powerpoint/2010/main" val="161541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824" y="2651084"/>
            <a:ext cx="885698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Decreto nº 2474 –25/09/2015 –Regulamenta o tratamento diferenciado e favorecido e tratamento diferenciado e simplificado para as microempresas e empresas de pequeno porte, microempreendedor individual nas contratações públicas de bens, serviços e obras de que trata a Lei Complementar Federal nº 123, de 14/12/2006 e a Lei Complementar nº 163 de 29/10/2013, no âmbito da Administração Pública Estadual;</a:t>
            </a:r>
            <a:endParaRPr lang="pt-BR" sz="2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1337" y="6165304"/>
            <a:ext cx="757167" cy="615553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5148064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0" y="1890071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Atualização da Lei Complementar nº 163 / 2013</a:t>
            </a:r>
          </a:p>
          <a:p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9512" y="0"/>
            <a:ext cx="8352929" cy="130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 rot="18998430">
            <a:off x="7781155" y="853644"/>
            <a:ext cx="1502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</p:spTree>
    <p:extLst>
      <p:ext uri="{BB962C8B-B14F-4D97-AF65-F5344CB8AC3E}">
        <p14:creationId xmlns:p14="http://schemas.microsoft.com/office/powerpoint/2010/main" val="35900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2763" y="1556792"/>
            <a:ext cx="849694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Atualização da Lei Complementar nº 163 / 2013</a:t>
            </a:r>
            <a:endParaRPr lang="pt-BR" sz="2400" dirty="0">
              <a:latin typeface="Arial Narrow" panose="020B0606020202030204" pitchFamily="34" charset="0"/>
            </a:endParaRPr>
          </a:p>
          <a:p>
            <a:endParaRPr lang="pt-BR" sz="2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pt-BR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•</a:t>
            </a:r>
            <a:r>
              <a:rPr lang="pt-BR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Atualização do Artigo 3º da Lei Complementar nº 163/2013: Parágrafo 2º -FOPEME / PR é constituído pelos Órgãos Estaduais competentes e por Entidades de interesse do Setor, instituindo Comitês Territoriais de Desenvolvimento do Ambiente para os Pequenos Negócios</a:t>
            </a:r>
            <a:r>
              <a:rPr lang="pt-BR" sz="2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endParaRPr lang="pt-BR" sz="24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2" y="0"/>
            <a:ext cx="8352929" cy="130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 rot="19614661">
            <a:off x="7860954" y="959356"/>
            <a:ext cx="1259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5178829" y="6211669"/>
            <a:ext cx="4613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337" y="6165304"/>
            <a:ext cx="757167" cy="61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42255"/>
              </p:ext>
            </p:extLst>
          </p:nvPr>
        </p:nvGraphicFramePr>
        <p:xfrm>
          <a:off x="0" y="-163147"/>
          <a:ext cx="9144000" cy="5847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99">
                  <a:extLst>
                    <a:ext uri="{9D8B030D-6E8A-4147-A177-3AD203B41FA5}">
                      <a16:colId xmlns:a16="http://schemas.microsoft.com/office/drawing/2014/main" val="1802381335"/>
                    </a:ext>
                  </a:extLst>
                </a:gridCol>
                <a:gridCol w="1259873">
                  <a:extLst>
                    <a:ext uri="{9D8B030D-6E8A-4147-A177-3AD203B41FA5}">
                      <a16:colId xmlns:a16="http://schemas.microsoft.com/office/drawing/2014/main" val="3871927892"/>
                    </a:ext>
                  </a:extLst>
                </a:gridCol>
                <a:gridCol w="6624228">
                  <a:extLst>
                    <a:ext uri="{9D8B030D-6E8A-4147-A177-3AD203B41FA5}">
                      <a16:colId xmlns:a16="http://schemas.microsoft.com/office/drawing/2014/main" val="1135556495"/>
                    </a:ext>
                  </a:extLst>
                </a:gridCol>
              </a:tblGrid>
              <a:tr h="1100561">
                <a:tc gridSpan="3"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CALENDÁRIO 2018 / REUNIÕES AGENDADAS</a:t>
                      </a:r>
                      <a:endParaRPr lang="pt-BR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855530"/>
                  </a:ext>
                </a:extLst>
              </a:tr>
              <a:tr h="698781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 Narrow" panose="020B0606020202030204" pitchFamily="34" charset="0"/>
                        </a:rPr>
                        <a:t>DATA</a:t>
                      </a:r>
                    </a:p>
                    <a:p>
                      <a:endParaRPr lang="pt-BR" sz="18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 Narrow" panose="020B0606020202030204" pitchFamily="34" charset="0"/>
                        </a:rPr>
                        <a:t>HORÁRIO </a:t>
                      </a:r>
                      <a:endParaRPr lang="pt-BR" sz="18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 Narrow" panose="020B0606020202030204" pitchFamily="34" charset="0"/>
                        </a:rPr>
                        <a:t>REUNIÃO</a:t>
                      </a:r>
                      <a:endParaRPr lang="pt-BR" sz="18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298193"/>
                  </a:ext>
                </a:extLst>
              </a:tr>
              <a:tr h="684971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17/07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13h30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às 17h00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19º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Reunião Plenária FOPEME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888460"/>
                  </a:ext>
                </a:extLst>
              </a:tr>
              <a:tr h="854378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09/08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09h00 às 12h00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39º Reunião Ordinária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do FOPEME</a:t>
                      </a:r>
                      <a:endParaRPr lang="pt-BR" sz="1800" dirty="0" smtClean="0">
                        <a:latin typeface="Arial Narrow" panose="020B0606020202030204" pitchFamily="34" charset="0"/>
                      </a:endParaRPr>
                    </a:p>
                    <a:p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117058"/>
                  </a:ext>
                </a:extLst>
              </a:tr>
              <a:tr h="654259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09/08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13h30 às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17h00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Reunião </a:t>
                      </a:r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Ordinária </a:t>
                      </a:r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do Grupo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de Trabalho do Microempreendedor Individual GT MEI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482451"/>
                  </a:ext>
                </a:extLst>
              </a:tr>
              <a:tr h="574719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29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e 30/08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3º Encontro das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Micro e Pequenas Empresas – Museu Oscar Niemeyer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55374"/>
                  </a:ext>
                </a:extLst>
              </a:tr>
              <a:tr h="63858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25/09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13h30 às 17h00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40º</a:t>
                      </a:r>
                      <a:r>
                        <a:rPr lang="pt-BR" sz="1800" baseline="0" dirty="0" smtClean="0">
                          <a:latin typeface="Arial Narrow" panose="020B0606020202030204" pitchFamily="34" charset="0"/>
                        </a:rPr>
                        <a:t> Reunião Ordinária do FOPEME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32832"/>
                  </a:ext>
                </a:extLst>
              </a:tr>
              <a:tr h="618142">
                <a:tc>
                  <a:txBody>
                    <a:bodyPr/>
                    <a:lstStyle/>
                    <a:p>
                      <a:r>
                        <a:rPr lang="pt-BR" sz="1800" smtClean="0">
                          <a:latin typeface="Arial Narrow" panose="020B0606020202030204" pitchFamily="34" charset="0"/>
                        </a:rPr>
                        <a:t>20/11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13h30 às 17h00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 Narrow" panose="020B0606020202030204" pitchFamily="34" charset="0"/>
                        </a:rPr>
                        <a:t>20º Reunião Plenária do FOPEME</a:t>
                      </a:r>
                      <a:endParaRPr lang="pt-BR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91192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292080" y="6211669"/>
            <a:ext cx="4644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432" y="6165304"/>
            <a:ext cx="648072" cy="61555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 rot="19424679">
            <a:off x="7702205" y="240565"/>
            <a:ext cx="1516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</p:spTree>
    <p:extLst>
      <p:ext uri="{BB962C8B-B14F-4D97-AF65-F5344CB8AC3E}">
        <p14:creationId xmlns:p14="http://schemas.microsoft.com/office/powerpoint/2010/main" val="14197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hfrt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2952328"/>
          </a:xfrm>
        </p:spPr>
        <p:txBody>
          <a:bodyPr>
            <a:norm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4000" b="1" dirty="0" smtClean="0"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latin typeface="Calibri" pitchFamily="32" charset="0"/>
                <a:cs typeface="Segoe UI" charset="0"/>
              </a:rPr>
              <a:t>                      </a:t>
            </a:r>
            <a:r>
              <a:rPr lang="pt-BR" b="1" dirty="0" smtClean="0">
                <a:latin typeface="Calibri" pitchFamily="32" charset="0"/>
                <a:cs typeface="Segoe UI" charset="0"/>
              </a:rPr>
              <a:t>  </a:t>
            </a:r>
            <a:r>
              <a:rPr lang="pt-BR" b="1" dirty="0">
                <a:latin typeface="Calibri" pitchFamily="32" charset="0"/>
                <a:cs typeface="Segoe UI" charset="0"/>
              </a:rPr>
              <a:t>www.fopeme.pr.gov.br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latin typeface="Calibri" pitchFamily="32" charset="0"/>
              <a:cs typeface="Segoe UI" charset="0"/>
            </a:endParaRPr>
          </a:p>
          <a:p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8507289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43CC815-57D6-4A23-96FF-950CEB96F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0248" y="6261711"/>
            <a:ext cx="586248" cy="479657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812361"/>
              </p:ext>
            </p:extLst>
          </p:nvPr>
        </p:nvGraphicFramePr>
        <p:xfrm>
          <a:off x="457200" y="1690689"/>
          <a:ext cx="8352928" cy="3996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0405">
                  <a:extLst>
                    <a:ext uri="{9D8B030D-6E8A-4147-A177-3AD203B41FA5}">
                      <a16:colId xmlns:a16="http://schemas.microsoft.com/office/drawing/2014/main" val="3908980580"/>
                    </a:ext>
                  </a:extLst>
                </a:gridCol>
                <a:gridCol w="4362523">
                  <a:extLst>
                    <a:ext uri="{9D8B030D-6E8A-4147-A177-3AD203B41FA5}">
                      <a16:colId xmlns:a16="http://schemas.microsoft.com/office/drawing/2014/main" val="1577511364"/>
                    </a:ext>
                  </a:extLst>
                </a:gridCol>
              </a:tblGrid>
              <a:tr h="10220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SECRETÁRIA TÉCNICA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04121"/>
                  </a:ext>
                </a:extLst>
              </a:tr>
              <a:tr h="534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NOME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EMAIL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873442"/>
                  </a:ext>
                </a:extLst>
              </a:tr>
              <a:tr h="610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Ercílio Santinoni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erciliosantinoni@sepl.pr.gov.br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280191"/>
                  </a:ext>
                </a:extLst>
              </a:tr>
              <a:tr h="610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Mario José Doria da Fonseca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mdoria@sepl.pr.gov.br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235346"/>
                  </a:ext>
                </a:extLst>
              </a:tr>
              <a:tr h="610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César Reinaldo Rissete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crissete@pr.sebrae.com.br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4170449"/>
                  </a:ext>
                </a:extLst>
              </a:tr>
              <a:tr h="610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Amberson</a:t>
                      </a:r>
                      <a:r>
                        <a:rPr lang="pt-BR" sz="180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Bezerra Silva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asilva@pr.sebrae.com.br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056598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 rot="19255352">
            <a:off x="7918441" y="1218156"/>
            <a:ext cx="1259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5220072" y="61882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3039144"/>
          </a:xfrm>
        </p:spPr>
        <p:txBody>
          <a:bodyPr>
            <a:normAutofit/>
          </a:bodyPr>
          <a:lstStyle/>
          <a:p>
            <a:r>
              <a:rPr lang="pt-B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Narrow" panose="020B0606020202030204" pitchFamily="34" charset="0"/>
              </a:rPr>
              <a:t>OBRIGADO!</a:t>
            </a:r>
            <a:br>
              <a:rPr lang="pt-B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Narrow" panose="020B0606020202030204" pitchFamily="34" charset="0"/>
              </a:rPr>
            </a:br>
            <a:r>
              <a:rPr lang="pt-B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t-B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Narrow" panose="020B0606020202030204" pitchFamily="34" charset="0"/>
              </a:rPr>
            </a:br>
            <a:r>
              <a:rPr lang="pt-B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Narrow" panose="020B0606020202030204" pitchFamily="34" charset="0"/>
              </a:rPr>
              <a:t>WWW.FOPEME.PR.GOV.BR</a:t>
            </a:r>
            <a:endParaRPr lang="pt-BR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878497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 rot="19413614">
            <a:off x="7472310" y="1294133"/>
            <a:ext cx="1934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anose="020B0606020202030204" pitchFamily="34" charset="0"/>
              </a:rPr>
              <a:t>10 ANOS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43CC815-57D6-4A23-96FF-950CEB96F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0248" y="6261711"/>
            <a:ext cx="586248" cy="479657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5238327" y="61783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Secretaria do</a:t>
            </a:r>
          </a:p>
          <a:p>
            <a:r>
              <a:rPr lang="pt-BR" dirty="0">
                <a:solidFill>
                  <a:srgbClr val="000000"/>
                </a:solidFill>
                <a:latin typeface="Arial Narrow" panose="020B0606020202030204" pitchFamily="34" charset="0"/>
              </a:rPr>
              <a:t>Planejamento e Coordenação Geral</a:t>
            </a:r>
            <a:endParaRPr lang="pt-B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98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434</Words>
  <Application>Microsoft Office PowerPoint</Application>
  <PresentationFormat>Apresentação na tela (4:3)</PresentationFormat>
  <Paragraphs>117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hfrt</vt:lpstr>
      <vt:lpstr>OBRIGADO!  WWW.FOPEME.PR.GOV.BR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Carlos Roberto Campana</cp:lastModifiedBy>
  <cp:revision>237</cp:revision>
  <cp:lastPrinted>2018-06-04T15:24:33Z</cp:lastPrinted>
  <dcterms:created xsi:type="dcterms:W3CDTF">2016-04-18T17:45:58Z</dcterms:created>
  <dcterms:modified xsi:type="dcterms:W3CDTF">2018-06-06T13:32:29Z</dcterms:modified>
</cp:coreProperties>
</file>