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8" r:id="rId2"/>
    <p:sldId id="342" r:id="rId3"/>
    <p:sldId id="287" r:id="rId4"/>
    <p:sldId id="258" r:id="rId5"/>
    <p:sldId id="264" r:id="rId6"/>
    <p:sldId id="340" r:id="rId7"/>
    <p:sldId id="278" r:id="rId8"/>
    <p:sldId id="271" r:id="rId9"/>
    <p:sldId id="334" r:id="rId10"/>
    <p:sldId id="275" r:id="rId11"/>
    <p:sldId id="282" r:id="rId12"/>
    <p:sldId id="280" r:id="rId13"/>
    <p:sldId id="333" r:id="rId14"/>
    <p:sldId id="283" r:id="rId15"/>
    <p:sldId id="336" r:id="rId16"/>
    <p:sldId id="325" r:id="rId17"/>
    <p:sldId id="326" r:id="rId18"/>
    <p:sldId id="335" r:id="rId19"/>
    <p:sldId id="273" r:id="rId20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2CEFC-AE7F-49A6-9A83-CE64AE0FD800}" v="5" dt="2019-03-26T12:00:58.154"/>
    <p1510:client id="{AB90AEC1-A8AA-4FE8-9318-49958EB30178}" v="7" dt="2019-03-26T12:48:56.4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707" autoAdjust="0"/>
  </p:normalViewPr>
  <p:slideViewPr>
    <p:cSldViewPr>
      <p:cViewPr varScale="1">
        <p:scale>
          <a:sx n="78" d="100"/>
          <a:sy n="78" d="100"/>
        </p:scale>
        <p:origin x="96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E7CA8-894E-433D-BF33-C9539A6C7DA1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586DA-A715-4EFF-BC05-C03EF4F91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42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86DA-A715-4EFF-BC05-C03EF4F91A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07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3CF5758-1477-42A6-A379-26B9A9BE0A52}"/>
              </a:ext>
            </a:extLst>
          </p:cNvPr>
          <p:cNvSpPr txBox="1"/>
          <p:nvPr userDrawn="1"/>
        </p:nvSpPr>
        <p:spPr>
          <a:xfrm>
            <a:off x="8092792" y="6237312"/>
            <a:ext cx="3249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dirty="0">
                <a:solidFill>
                  <a:schemeClr val="accent3">
                    <a:lumMod val="75000"/>
                  </a:schemeClr>
                </a:solidFill>
              </a:rPr>
              <a:t>Secretaria do</a:t>
            </a:r>
          </a:p>
          <a:p>
            <a:pPr algn="r"/>
            <a:r>
              <a:rPr lang="pt-BR" sz="1400" dirty="0"/>
              <a:t>Planejamento e Projetos Estruturantes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5C4C36-BEBB-4DF4-A63F-E87BB1FC9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268" y="6237312"/>
            <a:ext cx="425552" cy="523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63E7AAF-4329-4E10-96FF-DEC262945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268" y="6237312"/>
            <a:ext cx="425552" cy="52322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237850D-3565-4470-B2EF-E9970874D358}"/>
              </a:ext>
            </a:extLst>
          </p:cNvPr>
          <p:cNvSpPr txBox="1"/>
          <p:nvPr userDrawn="1"/>
        </p:nvSpPr>
        <p:spPr>
          <a:xfrm>
            <a:off x="8092792" y="6237312"/>
            <a:ext cx="3249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dirty="0">
                <a:solidFill>
                  <a:schemeClr val="accent3">
                    <a:lumMod val="75000"/>
                  </a:schemeClr>
                </a:solidFill>
              </a:rPr>
              <a:t>Secretaria do</a:t>
            </a:r>
          </a:p>
          <a:p>
            <a:pPr algn="r"/>
            <a:r>
              <a:rPr lang="pt-BR" sz="1400" dirty="0"/>
              <a:t>Planejamento e Projetos Estruturantes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4D8B84-E688-4BF8-8ABA-8548B8655BE9}"/>
              </a:ext>
            </a:extLst>
          </p:cNvPr>
          <p:cNvSpPr txBox="1"/>
          <p:nvPr userDrawn="1"/>
        </p:nvSpPr>
        <p:spPr>
          <a:xfrm>
            <a:off x="8092792" y="6237312"/>
            <a:ext cx="3249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dirty="0">
                <a:solidFill>
                  <a:schemeClr val="accent3">
                    <a:lumMod val="75000"/>
                  </a:schemeClr>
                </a:solidFill>
              </a:rPr>
              <a:t>Secretaria do</a:t>
            </a:r>
          </a:p>
          <a:p>
            <a:pPr algn="r"/>
            <a:r>
              <a:rPr lang="pt-BR" sz="1400" dirty="0"/>
              <a:t>Planejamento e Projetos Estruturantes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18D6780-25F7-4AAE-8FAA-5560889AF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268" y="6237312"/>
            <a:ext cx="425552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5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 Light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7.º Nível da estrutura de tópicosClique para editar o texto mestre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 sz="2400">
                <a:solidFill>
                  <a:srgbClr val="000000"/>
                </a:solidFill>
                <a:latin typeface="Calibri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>
                <a:solidFill>
                  <a:srgbClr val="000000"/>
                </a:solidFill>
                <a:latin typeface="Calibri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>
                <a:solidFill>
                  <a:srgbClr val="000000"/>
                </a:solidFill>
                <a:latin typeface="Calibri"/>
              </a:rPr>
              <a:t>Quinto nível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21/09/16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4152965-7FCE-4D8D-91B7-72216E966EB1}" type="slidenum">
              <a:rPr lang="pt-BR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peme.pr.gov.b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umpme.pr.gov.br/" TargetMode="External"/><Relationship Id="rId2" Type="http://schemas.openxmlformats.org/officeDocument/2006/relationships/hyperlink" Target="http://www.sepl.pr.gov.b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portalpme.pr.gov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81128"/>
          </a:xfrm>
        </p:spPr>
        <p:txBody>
          <a:bodyPr>
            <a:noAutofit/>
          </a:bodyPr>
          <a:lstStyle/>
          <a:p>
            <a:pPr algn="ctr">
              <a:lnSpc>
                <a:spcPct val="75000"/>
              </a:lnSpc>
              <a:spcBef>
                <a:spcPts val="544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54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>
              <a:lnSpc>
                <a:spcPct val="75000"/>
              </a:lnSpc>
              <a:spcBef>
                <a:spcPts val="544"/>
              </a:spcBef>
              <a:spcAft>
                <a:spcPts val="1168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41ª REUNIÃO ORDINÁRIA</a:t>
            </a:r>
            <a:endParaRPr lang="pt-BR" sz="48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>
              <a:lnSpc>
                <a:spcPct val="75000"/>
              </a:lnSpc>
              <a:spcBef>
                <a:spcPts val="544"/>
              </a:spcBef>
              <a:spcAft>
                <a:spcPts val="1168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48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>
              <a:lnSpc>
                <a:spcPct val="75000"/>
              </a:lnSpc>
              <a:spcBef>
                <a:spcPts val="544"/>
              </a:spcBef>
              <a:spcAft>
                <a:spcPts val="1168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48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26/03/2019</a:t>
            </a:r>
          </a:p>
          <a:p>
            <a:pPr algn="ctr" eaLnBrk="0">
              <a:lnSpc>
                <a:spcPct val="75000"/>
              </a:lnSpc>
              <a:spcBef>
                <a:spcPts val="544"/>
              </a:spcBef>
              <a:spcAft>
                <a:spcPts val="1168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48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>
              <a:lnSpc>
                <a:spcPct val="75000"/>
              </a:lnSpc>
              <a:spcBef>
                <a:spcPts val="544"/>
              </a:spcBef>
              <a:spcAft>
                <a:spcPts val="1168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48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CURITIBA – PR</a:t>
            </a:r>
          </a:p>
          <a:p>
            <a:pPr algn="ctr" eaLnBrk="0">
              <a:lnSpc>
                <a:spcPct val="75000"/>
              </a:lnSpc>
              <a:spcBef>
                <a:spcPts val="544"/>
              </a:spcBef>
              <a:spcAft>
                <a:spcPts val="1168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48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48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48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48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48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4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E8D0F5-135F-42DC-8ACD-3AC35297FF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1" y="33671"/>
            <a:ext cx="7632849" cy="128643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2D9AB45-263C-4377-8E43-D04863CD002E}"/>
              </a:ext>
            </a:extLst>
          </p:cNvPr>
          <p:cNvSpPr>
            <a:spLocks noChangeAspect="1"/>
          </p:cNvSpPr>
          <p:nvPr/>
        </p:nvSpPr>
        <p:spPr>
          <a:xfrm rot="20622771">
            <a:off x="6512817" y="328275"/>
            <a:ext cx="44154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</p:spTree>
    <p:extLst>
      <p:ext uri="{BB962C8B-B14F-4D97-AF65-F5344CB8AC3E}">
        <p14:creationId xmlns:p14="http://schemas.microsoft.com/office/powerpoint/2010/main" val="165088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4">
            <a:extLst>
              <a:ext uri="{FF2B5EF4-FFF2-40B4-BE49-F238E27FC236}">
                <a16:creationId xmlns:a16="http://schemas.microsoft.com/office/drawing/2014/main" id="{C0311D2B-0AFF-4CE1-85EA-3E4D34D4A55E}"/>
              </a:ext>
            </a:extLst>
          </p:cNvPr>
          <p:cNvSpPr>
            <a:spLocks noGrp="1"/>
          </p:cNvSpPr>
          <p:nvPr/>
        </p:nvSpPr>
        <p:spPr>
          <a:xfrm>
            <a:off x="3143672" y="476672"/>
            <a:ext cx="5904656" cy="470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1000"/>
              </a:lnSpc>
              <a:spcBef>
                <a:spcPts val="431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800" b="1" dirty="0">
                <a:latin typeface="Calibri" panose="020F0502020204030204" pitchFamily="34" charset="0"/>
              </a:rPr>
              <a:t>ESTRUTURA ORGANIZACIONAL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512BA03-108B-4191-9E00-16C1A06B2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250244"/>
            <a:ext cx="1854160" cy="6807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F219988-D193-4320-A76D-CAFCC54CE540}"/>
              </a:ext>
            </a:extLst>
          </p:cNvPr>
          <p:cNvSpPr>
            <a:spLocks noChangeAspect="1"/>
          </p:cNvSpPr>
          <p:nvPr/>
        </p:nvSpPr>
        <p:spPr>
          <a:xfrm rot="20622771">
            <a:off x="1802761" y="299135"/>
            <a:ext cx="19812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4585C53-3FC1-4137-8E7F-50CA298DFAAC}"/>
              </a:ext>
            </a:extLst>
          </p:cNvPr>
          <p:cNvSpPr/>
          <p:nvPr/>
        </p:nvSpPr>
        <p:spPr>
          <a:xfrm>
            <a:off x="1919536" y="1844824"/>
            <a:ext cx="8314476" cy="4330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D7F4162-F3C4-4EF3-924C-7D7E5E9B3756}"/>
              </a:ext>
            </a:extLst>
          </p:cNvPr>
          <p:cNvSpPr/>
          <p:nvPr/>
        </p:nvSpPr>
        <p:spPr>
          <a:xfrm>
            <a:off x="2586476" y="2189894"/>
            <a:ext cx="4445628" cy="8438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PRESIDENTE</a:t>
            </a:r>
          </a:p>
          <a:p>
            <a:pPr algn="ctr"/>
            <a:r>
              <a:rPr lang="pt-BR" sz="1100" b="1" dirty="0">
                <a:solidFill>
                  <a:schemeClr val="tx1"/>
                </a:solidFill>
              </a:rPr>
              <a:t> </a:t>
            </a:r>
            <a:r>
              <a:rPr lang="pt-BR" sz="1400" b="1" dirty="0">
                <a:solidFill>
                  <a:schemeClr val="tx1"/>
                </a:solidFill>
              </a:rPr>
              <a:t>Valdemar Bernardo Jorge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AD0A310-A7A5-45F4-9356-953983A40F87}"/>
              </a:ext>
            </a:extLst>
          </p:cNvPr>
          <p:cNvSpPr/>
          <p:nvPr/>
        </p:nvSpPr>
        <p:spPr>
          <a:xfrm>
            <a:off x="2693988" y="4210684"/>
            <a:ext cx="3321186" cy="10801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6 COMITÊS TEMÁTICOS</a:t>
            </a:r>
          </a:p>
          <a:p>
            <a:pPr algn="ctr"/>
            <a:endParaRPr lang="pt-BR" sz="1500" b="1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C3CDEDA-7B89-4857-BA58-6F6C4478011D}"/>
              </a:ext>
            </a:extLst>
          </p:cNvPr>
          <p:cNvSpPr/>
          <p:nvPr/>
        </p:nvSpPr>
        <p:spPr>
          <a:xfrm>
            <a:off x="1919536" y="919111"/>
            <a:ext cx="8314476" cy="8438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SECRETARIA DE PLANEJAMENTO E PROJETOS ESTRUTURANTES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1F420FA-B798-48E2-A109-88CC2C0F5469}"/>
              </a:ext>
            </a:extLst>
          </p:cNvPr>
          <p:cNvSpPr/>
          <p:nvPr/>
        </p:nvSpPr>
        <p:spPr>
          <a:xfrm>
            <a:off x="7104112" y="2862794"/>
            <a:ext cx="3024336" cy="8024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SECRETARIA TÉCNICA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050" dirty="0" err="1">
                <a:solidFill>
                  <a:schemeClr val="tx1"/>
                </a:solidFill>
              </a:rPr>
              <a:t>Secretario</a:t>
            </a:r>
            <a:r>
              <a:rPr lang="en-US" sz="1050" dirty="0">
                <a:solidFill>
                  <a:schemeClr val="tx1"/>
                </a:solidFill>
              </a:rPr>
              <a:t>: Mario Doria –CDE</a:t>
            </a:r>
          </a:p>
          <a:p>
            <a:pPr algn="ctr"/>
            <a:r>
              <a:rPr lang="en-US" sz="1050" dirty="0" err="1">
                <a:solidFill>
                  <a:schemeClr val="tx1"/>
                </a:solidFill>
              </a:rPr>
              <a:t>Coordenador</a:t>
            </a:r>
            <a:r>
              <a:rPr lang="en-US" sz="1050" dirty="0">
                <a:solidFill>
                  <a:schemeClr val="tx1"/>
                </a:solidFill>
              </a:rPr>
              <a:t>: </a:t>
            </a:r>
            <a:r>
              <a:rPr lang="en-US" sz="1050" dirty="0" err="1">
                <a:solidFill>
                  <a:schemeClr val="tx1"/>
                </a:solidFill>
              </a:rPr>
              <a:t>tbd</a:t>
            </a:r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César </a:t>
            </a:r>
            <a:r>
              <a:rPr lang="en-US" sz="1050" dirty="0" err="1">
                <a:solidFill>
                  <a:schemeClr val="tx1"/>
                </a:solidFill>
              </a:rPr>
              <a:t>Rissete</a:t>
            </a:r>
            <a:r>
              <a:rPr lang="en-US" sz="1050" dirty="0">
                <a:solidFill>
                  <a:schemeClr val="tx1"/>
                </a:solidFill>
              </a:rPr>
              <a:t> e </a:t>
            </a:r>
            <a:r>
              <a:rPr lang="en-US" sz="1050" dirty="0" err="1">
                <a:solidFill>
                  <a:schemeClr val="tx1"/>
                </a:solidFill>
              </a:rPr>
              <a:t>Amberson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Bezerra</a:t>
            </a:r>
            <a:r>
              <a:rPr lang="en-US" sz="1050" dirty="0">
                <a:solidFill>
                  <a:schemeClr val="tx1"/>
                </a:solidFill>
              </a:rPr>
              <a:t> - SEBRAE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05C8214-F097-4E43-AF74-9F8BEDAA0820}"/>
              </a:ext>
            </a:extLst>
          </p:cNvPr>
          <p:cNvSpPr/>
          <p:nvPr/>
        </p:nvSpPr>
        <p:spPr>
          <a:xfrm>
            <a:off x="6159190" y="4210685"/>
            <a:ext cx="3321186" cy="10801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24 COMITÊS TERRITORIAIS</a:t>
            </a:r>
          </a:p>
          <a:p>
            <a:pPr algn="ctr"/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EF75AF7-4808-4DBE-AE37-EEBD2AA6E29E}"/>
              </a:ext>
            </a:extLst>
          </p:cNvPr>
          <p:cNvSpPr/>
          <p:nvPr/>
        </p:nvSpPr>
        <p:spPr>
          <a:xfrm>
            <a:off x="2693987" y="5357450"/>
            <a:ext cx="1624527" cy="8024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12 Coordenadores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CEB7B6D-2DAF-4199-91FE-F2EFD9012410}"/>
              </a:ext>
            </a:extLst>
          </p:cNvPr>
          <p:cNvSpPr/>
          <p:nvPr/>
        </p:nvSpPr>
        <p:spPr>
          <a:xfrm>
            <a:off x="4399751" y="5362812"/>
            <a:ext cx="1624527" cy="8024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 6 Grupos de Trabalho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703C80A-B615-42A5-9EAC-5A499CEC714D}"/>
              </a:ext>
            </a:extLst>
          </p:cNvPr>
          <p:cNvSpPr/>
          <p:nvPr/>
        </p:nvSpPr>
        <p:spPr>
          <a:xfrm>
            <a:off x="6159189" y="5362812"/>
            <a:ext cx="3338823" cy="8024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24 Coordenadores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345A225-8FE4-4805-92E6-C06A75B2BE32}"/>
              </a:ext>
            </a:extLst>
          </p:cNvPr>
          <p:cNvSpPr txBox="1"/>
          <p:nvPr/>
        </p:nvSpPr>
        <p:spPr>
          <a:xfrm>
            <a:off x="5512772" y="184482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FOPEME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0672EB26-6F44-4D6F-962A-3DEE8C9764AA}"/>
              </a:ext>
            </a:extLst>
          </p:cNvPr>
          <p:cNvSpPr/>
          <p:nvPr/>
        </p:nvSpPr>
        <p:spPr>
          <a:xfrm>
            <a:off x="7831139" y="3687556"/>
            <a:ext cx="1624527" cy="4941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</a:rPr>
              <a:t>GAT</a:t>
            </a:r>
            <a:r>
              <a:rPr lang="pt-BR" sz="1100" dirty="0">
                <a:solidFill>
                  <a:schemeClr val="tx1"/>
                </a:solidFill>
              </a:rPr>
              <a:t>-</a:t>
            </a:r>
            <a:r>
              <a:rPr lang="pt-BR" sz="900" dirty="0">
                <a:solidFill>
                  <a:schemeClr val="tx1"/>
                </a:solidFill>
              </a:rPr>
              <a:t>GRUPO DE </a:t>
            </a: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ASS. TÉCNICO</a:t>
            </a:r>
          </a:p>
        </p:txBody>
      </p:sp>
    </p:spTree>
    <p:extLst>
      <p:ext uri="{BB962C8B-B14F-4D97-AF65-F5344CB8AC3E}">
        <p14:creationId xmlns:p14="http://schemas.microsoft.com/office/powerpoint/2010/main" val="1701054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2238DC98-5DBF-4EFA-AE9D-2BA77B3F9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5" y="250244"/>
            <a:ext cx="2160240" cy="72974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934EC4F-3F69-4B89-A788-3951A51E8561}"/>
              </a:ext>
            </a:extLst>
          </p:cNvPr>
          <p:cNvSpPr>
            <a:spLocks noChangeAspect="1"/>
          </p:cNvSpPr>
          <p:nvPr/>
        </p:nvSpPr>
        <p:spPr>
          <a:xfrm rot="20622771">
            <a:off x="1802761" y="299135"/>
            <a:ext cx="19812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  <p:pic>
        <p:nvPicPr>
          <p:cNvPr id="6" name="Picture 3" descr="C:\Users\francisco.rogerio\AppData\Local\Microsoft\Windows\INetCache\IE\GEB7MA7I\rrhh-desarrollo-competencias[1].png">
            <a:extLst>
              <a:ext uri="{FF2B5EF4-FFF2-40B4-BE49-F238E27FC236}">
                <a16:creationId xmlns:a16="http://schemas.microsoft.com/office/drawing/2014/main" id="{BC498558-A6FB-440E-911A-167B4CED7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292" y="4653136"/>
            <a:ext cx="1788372" cy="13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1E32353-35A8-4384-9FFC-0816962BB5A5}"/>
              </a:ext>
            </a:extLst>
          </p:cNvPr>
          <p:cNvSpPr txBox="1"/>
          <p:nvPr/>
        </p:nvSpPr>
        <p:spPr>
          <a:xfrm>
            <a:off x="119336" y="422076"/>
            <a:ext cx="1200065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COMPETÊNCIAS  DAS FUNÇÕES</a:t>
            </a:r>
          </a:p>
          <a:p>
            <a:endParaRPr lang="pt-BR" sz="1600" b="1" dirty="0"/>
          </a:p>
          <a:p>
            <a:r>
              <a:rPr lang="pt-BR" b="1" dirty="0"/>
              <a:t>PRESIDENTE</a:t>
            </a:r>
            <a:r>
              <a:rPr lang="pt-BR" sz="1600" dirty="0"/>
              <a:t>: presidir o fórum e encaminhar, no âmbito do Poder Executivo Estadual, propostas de políticas governamentais, medidas e ações orientadas às Microempresas e Empresas de Pequeno Porte, aprovadas pelo FOPEME</a:t>
            </a:r>
          </a:p>
          <a:p>
            <a:endParaRPr lang="pt-BR" sz="1600" dirty="0"/>
          </a:p>
          <a:p>
            <a:r>
              <a:rPr lang="pt-BR" b="1" dirty="0"/>
              <a:t>SECRETARIA TÉCNICA</a:t>
            </a:r>
            <a:r>
              <a:rPr lang="pt-BR" sz="1600" dirty="0"/>
              <a:t>: assessoramento direto ao Presidente, responsável por prestar apoio técnico e operacional à realização das atividades do FOPEME</a:t>
            </a:r>
          </a:p>
          <a:p>
            <a:endParaRPr lang="pt-BR" sz="1600" dirty="0"/>
          </a:p>
          <a:p>
            <a:r>
              <a:rPr lang="pt-BR" b="1" dirty="0"/>
              <a:t>COORDENADOR: </a:t>
            </a:r>
            <a:r>
              <a:rPr lang="pt-BR" dirty="0"/>
              <a:t>encaminhar à Secretaria Técnica solicitação de inclusão de assuntos de relevância nas pautas das reuniões ordinárias, extraordinárias e plenárias que reflitam a necessidade de políticas públicas orientadas as Microempresas e Empresas de Pequeno Porte do Estado do Paraná;</a:t>
            </a:r>
          </a:p>
          <a:p>
            <a:endParaRPr lang="pt-BR" b="1" dirty="0"/>
          </a:p>
          <a:p>
            <a:r>
              <a:rPr lang="pt-BR" b="1" dirty="0"/>
              <a:t>GAT – Grupo de Assessoramento Técnico: </a:t>
            </a:r>
            <a:r>
              <a:rPr lang="pt-BR" dirty="0"/>
              <a:t>responsável pela interlocução entre os Comitês Temáticos e tem como objetivo consolidar estudos e propostas de ações, medidas e políticas públicas por eles elaboradas.</a:t>
            </a:r>
          </a:p>
          <a:p>
            <a:endParaRPr lang="pt-BR" b="1" dirty="0"/>
          </a:p>
          <a:p>
            <a:r>
              <a:rPr lang="pt-BR" b="1" dirty="0"/>
              <a:t>COMITÊS TEMÁTICOS:</a:t>
            </a:r>
            <a:r>
              <a:rPr lang="pt-BR" dirty="0"/>
              <a:t> avaliam propostas e aprovam a inserção das mesmas nas discussões dos Grupos de Trabalho</a:t>
            </a:r>
          </a:p>
          <a:p>
            <a:endParaRPr lang="pt-BR" dirty="0"/>
          </a:p>
          <a:p>
            <a:r>
              <a:rPr lang="pt-BR" b="1" dirty="0"/>
              <a:t>GRUPOS DE TRABALHO</a:t>
            </a:r>
            <a:r>
              <a:rPr lang="pt-BR" dirty="0"/>
              <a:t>: executam as propostas, transformando-as em projetos do FOPEME</a:t>
            </a:r>
          </a:p>
          <a:p>
            <a:endParaRPr lang="pt-BR" b="1" dirty="0"/>
          </a:p>
          <a:p>
            <a:r>
              <a:rPr lang="pt-BR" b="1" dirty="0"/>
              <a:t>COMITÊS TERRITORIAIS</a:t>
            </a:r>
            <a:r>
              <a:rPr lang="pt-BR" dirty="0"/>
              <a:t>: executam propostas no âmbito territorial e demandam projetos para o FOPEME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9639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F561643-F190-4A4C-8B36-680D3C615477}"/>
              </a:ext>
            </a:extLst>
          </p:cNvPr>
          <p:cNvSpPr/>
          <p:nvPr/>
        </p:nvSpPr>
        <p:spPr>
          <a:xfrm>
            <a:off x="1421090" y="1772816"/>
            <a:ext cx="1438290" cy="1806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COMITÊ TEMÁTICO RACIONALIZA-ÇÃO LEGAL E  BUROCRÁTICA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0E5F8F4-76D9-426A-B72C-E41DECE07B08}"/>
              </a:ext>
            </a:extLst>
          </p:cNvPr>
          <p:cNvSpPr/>
          <p:nvPr/>
        </p:nvSpPr>
        <p:spPr>
          <a:xfrm>
            <a:off x="4731588" y="1772816"/>
            <a:ext cx="1438290" cy="1806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COMITÊ TEMÁTICO INVESTIMENTO,  FINANCIAMEN-TO E CRÉDITO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45898C3-37B8-405E-9524-B0EFFAC6E5FD}"/>
              </a:ext>
            </a:extLst>
          </p:cNvPr>
          <p:cNvSpPr/>
          <p:nvPr/>
        </p:nvSpPr>
        <p:spPr>
          <a:xfrm>
            <a:off x="3075404" y="1772816"/>
            <a:ext cx="1438290" cy="1806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COMITÊ TEMÁTICO ACESSO A MERCADOS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4">
            <a:extLst>
              <a:ext uri="{FF2B5EF4-FFF2-40B4-BE49-F238E27FC236}">
                <a16:creationId xmlns:a16="http://schemas.microsoft.com/office/drawing/2014/main" id="{C0311D2B-0AFF-4CE1-85EA-3E4D34D4A55E}"/>
              </a:ext>
            </a:extLst>
          </p:cNvPr>
          <p:cNvSpPr>
            <a:spLocks noGrp="1"/>
          </p:cNvSpPr>
          <p:nvPr/>
        </p:nvSpPr>
        <p:spPr>
          <a:xfrm>
            <a:off x="479376" y="836712"/>
            <a:ext cx="104411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1000"/>
              </a:lnSpc>
              <a:spcBef>
                <a:spcPts val="431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800" b="1" dirty="0">
                <a:latin typeface="Calibri" panose="020F0502020204030204" pitchFamily="34" charset="0"/>
              </a:rPr>
              <a:t> COMITÊS TEMÁTICOS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475F2BD-B186-4457-9195-16692D9E3742}"/>
              </a:ext>
            </a:extLst>
          </p:cNvPr>
          <p:cNvSpPr/>
          <p:nvPr/>
        </p:nvSpPr>
        <p:spPr>
          <a:xfrm>
            <a:off x="6387772" y="1772816"/>
            <a:ext cx="1438290" cy="1806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COMITÊ TEMÁTICO TECNOLOGIA E INOVAÇÃO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9DDCEF8-5D7C-4EFC-9D7C-BC8E3560B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250244"/>
            <a:ext cx="2160240" cy="7297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475F2BD-B186-4457-9195-16692D9E3742}"/>
              </a:ext>
            </a:extLst>
          </p:cNvPr>
          <p:cNvSpPr/>
          <p:nvPr/>
        </p:nvSpPr>
        <p:spPr>
          <a:xfrm>
            <a:off x="8043956" y="1778672"/>
            <a:ext cx="1438290" cy="1806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COMITÊ TEMÁTICO FORMAÇÃO E EDUCAÇÃO EMPREENDE-DORA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47FC054-5686-442D-85AF-1D26679B8D94}"/>
              </a:ext>
            </a:extLst>
          </p:cNvPr>
          <p:cNvSpPr/>
          <p:nvPr/>
        </p:nvSpPr>
        <p:spPr>
          <a:xfrm>
            <a:off x="9698270" y="1772816"/>
            <a:ext cx="1438290" cy="18318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COMITÊ TEMÁTICO ACOMPANHA-MENTO TRIBUTÁRIO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6333" y="3789040"/>
            <a:ext cx="160787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Integrantes</a:t>
            </a:r>
          </a:p>
          <a:p>
            <a:r>
              <a:rPr lang="pt-BR" dirty="0"/>
              <a:t>Governo</a:t>
            </a:r>
          </a:p>
          <a:p>
            <a:r>
              <a:rPr lang="pt-BR" dirty="0"/>
              <a:t>         </a:t>
            </a:r>
            <a:r>
              <a:rPr lang="pt-BR" sz="1400" dirty="0"/>
              <a:t>Titular</a:t>
            </a:r>
          </a:p>
          <a:p>
            <a:r>
              <a:rPr lang="pt-BR" sz="1400" dirty="0"/>
              <a:t>         Suplente</a:t>
            </a:r>
          </a:p>
          <a:p>
            <a:r>
              <a:rPr lang="pt-BR" dirty="0"/>
              <a:t>Não Governo</a:t>
            </a:r>
          </a:p>
          <a:p>
            <a:r>
              <a:rPr lang="pt-BR" sz="1400" dirty="0"/>
              <a:t>         Titular</a:t>
            </a:r>
          </a:p>
          <a:p>
            <a:r>
              <a:rPr lang="pt-BR" sz="1400" dirty="0"/>
              <a:t>       Suplente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568894" y="4491697"/>
            <a:ext cx="9557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-------------</a:t>
            </a:r>
          </a:p>
          <a:p>
            <a:r>
              <a:rPr lang="pt-BR" sz="1400" dirty="0"/>
              <a:t>-------------</a:t>
            </a:r>
          </a:p>
          <a:p>
            <a:endParaRPr lang="pt-BR" sz="1400" dirty="0"/>
          </a:p>
          <a:p>
            <a:r>
              <a:rPr lang="pt-BR" sz="1400" dirty="0"/>
              <a:t>-------------</a:t>
            </a:r>
          </a:p>
          <a:p>
            <a:r>
              <a:rPr lang="pt-BR" sz="1400" dirty="0"/>
              <a:t>-------------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25078" y="4478056"/>
            <a:ext cx="9557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-------------</a:t>
            </a:r>
          </a:p>
          <a:p>
            <a:r>
              <a:rPr lang="pt-BR" sz="1400" dirty="0"/>
              <a:t>-------------</a:t>
            </a:r>
          </a:p>
          <a:p>
            <a:endParaRPr lang="pt-BR" sz="1400" dirty="0"/>
          </a:p>
          <a:p>
            <a:r>
              <a:rPr lang="pt-BR" sz="1400" dirty="0"/>
              <a:t>-------------</a:t>
            </a:r>
          </a:p>
          <a:p>
            <a:r>
              <a:rPr lang="pt-BR" sz="1400" dirty="0"/>
              <a:t>-------------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972877" y="4481817"/>
            <a:ext cx="9557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-------------</a:t>
            </a:r>
          </a:p>
          <a:p>
            <a:r>
              <a:rPr lang="pt-BR" sz="1400" dirty="0"/>
              <a:t>-------------</a:t>
            </a:r>
          </a:p>
          <a:p>
            <a:endParaRPr lang="pt-BR" sz="1400" dirty="0"/>
          </a:p>
          <a:p>
            <a:r>
              <a:rPr lang="pt-BR" sz="1400" dirty="0"/>
              <a:t>-------------</a:t>
            </a:r>
          </a:p>
          <a:p>
            <a:r>
              <a:rPr lang="pt-BR" sz="1400" dirty="0"/>
              <a:t>-------------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629061" y="4468176"/>
            <a:ext cx="9557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-------------</a:t>
            </a:r>
          </a:p>
          <a:p>
            <a:r>
              <a:rPr lang="pt-BR" sz="1400" dirty="0"/>
              <a:t>-------------</a:t>
            </a:r>
          </a:p>
          <a:p>
            <a:endParaRPr lang="pt-BR" sz="1400" dirty="0"/>
          </a:p>
          <a:p>
            <a:r>
              <a:rPr lang="pt-BR" sz="1400" dirty="0"/>
              <a:t>-------------</a:t>
            </a:r>
          </a:p>
          <a:p>
            <a:r>
              <a:rPr lang="pt-BR" sz="1400" dirty="0"/>
              <a:t>-------------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256240" y="4481817"/>
            <a:ext cx="9557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-------------</a:t>
            </a:r>
          </a:p>
          <a:p>
            <a:r>
              <a:rPr lang="pt-BR" sz="1400" dirty="0"/>
              <a:t>-------------</a:t>
            </a:r>
          </a:p>
          <a:p>
            <a:endParaRPr lang="pt-BR" sz="1400" dirty="0"/>
          </a:p>
          <a:p>
            <a:r>
              <a:rPr lang="pt-BR" sz="1400" dirty="0"/>
              <a:t>-------------</a:t>
            </a:r>
          </a:p>
          <a:p>
            <a:r>
              <a:rPr lang="pt-BR" sz="1400" dirty="0"/>
              <a:t>-------------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9912424" y="4468176"/>
            <a:ext cx="9557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-------------</a:t>
            </a:r>
          </a:p>
          <a:p>
            <a:r>
              <a:rPr lang="pt-BR" sz="1400" dirty="0"/>
              <a:t>-------------</a:t>
            </a:r>
          </a:p>
          <a:p>
            <a:endParaRPr lang="pt-BR" sz="1400" dirty="0"/>
          </a:p>
          <a:p>
            <a:r>
              <a:rPr lang="pt-BR" sz="1400" dirty="0"/>
              <a:t>-------------</a:t>
            </a:r>
          </a:p>
          <a:p>
            <a:r>
              <a:rPr lang="pt-BR" sz="1400" dirty="0"/>
              <a:t>-------------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432C35E-0743-44DC-B316-C12A40D41E62}"/>
              </a:ext>
            </a:extLst>
          </p:cNvPr>
          <p:cNvSpPr>
            <a:spLocks noChangeAspect="1"/>
          </p:cNvSpPr>
          <p:nvPr/>
        </p:nvSpPr>
        <p:spPr>
          <a:xfrm rot="20622771">
            <a:off x="1802761" y="299135"/>
            <a:ext cx="19812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</p:spTree>
    <p:extLst>
      <p:ext uri="{BB962C8B-B14F-4D97-AF65-F5344CB8AC3E}">
        <p14:creationId xmlns:p14="http://schemas.microsoft.com/office/powerpoint/2010/main" val="73514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2C7873F-5DBF-48D8-BB78-CC43FEA49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0"/>
            <a:ext cx="11089232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023992" y="44624"/>
            <a:ext cx="4323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MAPA DOS 24 TERRITÓRIOS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238DC98-5DBF-4EFA-AE9D-2BA77B3F9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5" y="250244"/>
            <a:ext cx="2160240" cy="72974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4104A85-C5AC-4FE5-A4E8-67E8F0E77405}"/>
              </a:ext>
            </a:extLst>
          </p:cNvPr>
          <p:cNvSpPr>
            <a:spLocks noChangeAspect="1"/>
          </p:cNvSpPr>
          <p:nvPr/>
        </p:nvSpPr>
        <p:spPr>
          <a:xfrm rot="20622771">
            <a:off x="1802761" y="299135"/>
            <a:ext cx="19812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</p:spTree>
    <p:extLst>
      <p:ext uri="{BB962C8B-B14F-4D97-AF65-F5344CB8AC3E}">
        <p14:creationId xmlns:p14="http://schemas.microsoft.com/office/powerpoint/2010/main" val="1233638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>
            <a:extLst>
              <a:ext uri="{FF2B5EF4-FFF2-40B4-BE49-F238E27FC236}">
                <a16:creationId xmlns:a16="http://schemas.microsoft.com/office/drawing/2014/main" id="{36437505-7693-4EE5-A144-886C15143106}"/>
              </a:ext>
            </a:extLst>
          </p:cNvPr>
          <p:cNvSpPr>
            <a:spLocks noGrp="1"/>
          </p:cNvSpPr>
          <p:nvPr/>
        </p:nvSpPr>
        <p:spPr>
          <a:xfrm>
            <a:off x="2653957" y="548680"/>
            <a:ext cx="560228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1000"/>
              </a:lnSpc>
              <a:spcBef>
                <a:spcPts val="431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800" b="1" dirty="0">
                <a:latin typeface="Calibri" panose="020F0502020204030204" pitchFamily="34" charset="0"/>
              </a:rPr>
              <a:t>PERIODICIDADE DOS ENCONTROS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7ADC7EE-B9FA-448F-80DC-50E06F8D17E6}"/>
              </a:ext>
            </a:extLst>
          </p:cNvPr>
          <p:cNvSpPr/>
          <p:nvPr/>
        </p:nvSpPr>
        <p:spPr>
          <a:xfrm>
            <a:off x="191345" y="2060848"/>
            <a:ext cx="3816423" cy="36724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tx1"/>
                </a:solidFill>
              </a:rPr>
              <a:t>SEMESTRAIS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PLENÁRIA DO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FÓRUM PERMANENTE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(presidente e demais)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B7AECA6-75F5-41A7-A7B7-A3E53D826370}"/>
              </a:ext>
            </a:extLst>
          </p:cNvPr>
          <p:cNvSpPr/>
          <p:nvPr/>
        </p:nvSpPr>
        <p:spPr>
          <a:xfrm>
            <a:off x="4069090" y="2996952"/>
            <a:ext cx="3586627" cy="324036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3000" b="1" dirty="0">
                <a:solidFill>
                  <a:schemeClr val="tx1"/>
                </a:solidFill>
              </a:rPr>
              <a:t>BIMESTRAIS</a:t>
            </a:r>
          </a:p>
          <a:p>
            <a:pPr lvl="0" algn="ctr"/>
            <a:r>
              <a:rPr lang="pt-BR" sz="1700" b="1" dirty="0">
                <a:solidFill>
                  <a:schemeClr val="tx1"/>
                </a:solidFill>
              </a:rPr>
              <a:t>REUNIÕES DOS </a:t>
            </a:r>
          </a:p>
          <a:p>
            <a:pPr lvl="0" algn="ctr"/>
            <a:r>
              <a:rPr lang="pt-BR" sz="1700" b="1" dirty="0">
                <a:solidFill>
                  <a:schemeClr val="tx1"/>
                </a:solidFill>
              </a:rPr>
              <a:t>COMITÊS TEMÁTICOS</a:t>
            </a:r>
          </a:p>
          <a:p>
            <a:pPr lvl="0" algn="ctr"/>
            <a:r>
              <a:rPr lang="pt-BR" sz="1700" b="1" dirty="0">
                <a:solidFill>
                  <a:schemeClr val="tx1"/>
                </a:solidFill>
              </a:rPr>
              <a:t>(presidente e demais)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FE836BE-AAC2-41FA-9911-5170CB17F8A3}"/>
              </a:ext>
            </a:extLst>
          </p:cNvPr>
          <p:cNvSpPr/>
          <p:nvPr/>
        </p:nvSpPr>
        <p:spPr>
          <a:xfrm>
            <a:off x="7392144" y="1052736"/>
            <a:ext cx="3166712" cy="288032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b="1" dirty="0">
                <a:solidFill>
                  <a:schemeClr val="tx1"/>
                </a:solidFill>
              </a:rPr>
              <a:t>MENSAIS</a:t>
            </a:r>
          </a:p>
          <a:p>
            <a:pPr lvl="0" algn="ctr"/>
            <a:r>
              <a:rPr lang="pt-BR" sz="1500" b="1" dirty="0">
                <a:solidFill>
                  <a:schemeClr val="tx1"/>
                </a:solidFill>
              </a:rPr>
              <a:t>GRUPOS DE TRABALHO DOS COMITÊS TEMÁTICOS E COMITÊS TERRITORIAIS</a:t>
            </a:r>
          </a:p>
          <a:p>
            <a:pPr lvl="0" algn="ctr"/>
            <a:endParaRPr lang="en-US" sz="1500" b="1" dirty="0">
              <a:solidFill>
                <a:schemeClr val="tx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959D2E6-9070-4860-B9C8-6408D19A0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250244"/>
            <a:ext cx="2160240" cy="72974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D4F2A54-74BC-406A-8EA1-42FAB44E1EBB}"/>
              </a:ext>
            </a:extLst>
          </p:cNvPr>
          <p:cNvSpPr>
            <a:spLocks noChangeAspect="1"/>
          </p:cNvSpPr>
          <p:nvPr/>
        </p:nvSpPr>
        <p:spPr>
          <a:xfrm rot="20622771">
            <a:off x="1802761" y="299135"/>
            <a:ext cx="19812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</p:spTree>
    <p:extLst>
      <p:ext uri="{BB962C8B-B14F-4D97-AF65-F5344CB8AC3E}">
        <p14:creationId xmlns:p14="http://schemas.microsoft.com/office/powerpoint/2010/main" val="1733547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238DC98-5DBF-4EFA-AE9D-2BA77B3F9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250244"/>
            <a:ext cx="2160240" cy="72974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639616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87488" y="1621244"/>
            <a:ext cx="109452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Calibri" panose="020F0502020204030204" pitchFamily="34" charset="0"/>
              </a:rPr>
              <a:t>Em 30 e 31/8 de 2017 – 2º Encontro das MPE do Paraná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Calibri" panose="020F0502020204030204" pitchFamily="34" charset="0"/>
              </a:rPr>
              <a:t>Levantadas 350 demandas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Calibri" panose="020F0502020204030204" pitchFamily="34" charset="0"/>
              </a:rPr>
              <a:t>Constituído o documento “CARTA PARANÁ”, cujo objetivo é tratar as</a:t>
            </a:r>
          </a:p>
          <a:p>
            <a:r>
              <a:rPr lang="pt-BR" sz="2800" dirty="0">
                <a:latin typeface="Calibri" panose="020F0502020204030204" pitchFamily="34" charset="0"/>
              </a:rPr>
              <a:t>      propostas de melhoria do ambiente de pequenos negócios do PR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Calibri" panose="020F0502020204030204" pitchFamily="34" charset="0"/>
              </a:rPr>
              <a:t>As 350 demandas foram classificadas 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</a:rPr>
              <a:t>219 municipais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</a:rPr>
              <a:t>111 estaduais </a:t>
            </a:r>
            <a:r>
              <a:rPr lang="pt-BR" sz="2400" dirty="0">
                <a:latin typeface="Calibri" panose="020F0502020204030204" pitchFamily="34" charset="0"/>
              </a:rPr>
              <a:t>(foram filtradas e resultaram em 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</a:rPr>
              <a:t>20  territoriais</a:t>
            </a:r>
          </a:p>
        </p:txBody>
      </p:sp>
      <p:pic>
        <p:nvPicPr>
          <p:cNvPr id="1026" name="Picture 2" descr="Carta do ParanÃ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357" y="4509121"/>
            <a:ext cx="3433291" cy="8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9298635" y="5301208"/>
            <a:ext cx="2774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hlinkClick r:id="rId4"/>
              </a:rPr>
              <a:t>http://www.fopeme.pr.gov.br/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59090" y="476672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CARTA PARANÁ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463A19C-ADBA-4DD7-941C-0B539F26761D}"/>
              </a:ext>
            </a:extLst>
          </p:cNvPr>
          <p:cNvSpPr>
            <a:spLocks noChangeAspect="1"/>
          </p:cNvSpPr>
          <p:nvPr/>
        </p:nvSpPr>
        <p:spPr>
          <a:xfrm rot="20622771">
            <a:off x="1802761" y="299135"/>
            <a:ext cx="19812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</p:spTree>
    <p:extLst>
      <p:ext uri="{BB962C8B-B14F-4D97-AF65-F5344CB8AC3E}">
        <p14:creationId xmlns:p14="http://schemas.microsoft.com/office/powerpoint/2010/main" val="53005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4">
            <a:extLst>
              <a:ext uri="{FF2B5EF4-FFF2-40B4-BE49-F238E27FC236}">
                <a16:creationId xmlns:a16="http://schemas.microsoft.com/office/drawing/2014/main" id="{BA604721-39B2-466D-91ED-73BBF320043F}"/>
              </a:ext>
            </a:extLst>
          </p:cNvPr>
          <p:cNvSpPr txBox="1"/>
          <p:nvPr/>
        </p:nvSpPr>
        <p:spPr>
          <a:xfrm>
            <a:off x="5228498" y="219557"/>
            <a:ext cx="51300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PLANO AÇÃO 2019 - FORMULÁRIO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FD90556-9DAF-47E7-9148-BFEEC459A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2330060" cy="79906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6E4C9414-C2F5-42ED-AD21-ECB12AF7C011}"/>
              </a:ext>
            </a:extLst>
          </p:cNvPr>
          <p:cNvSpPr>
            <a:spLocks noChangeAspect="1"/>
          </p:cNvSpPr>
          <p:nvPr/>
        </p:nvSpPr>
        <p:spPr>
          <a:xfrm rot="20622771">
            <a:off x="3086504" y="173865"/>
            <a:ext cx="2641685" cy="45134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pt-BR" sz="2133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5DF5A1DE-EAAD-4BD4-9FCD-C49C0E4D94BC}"/>
              </a:ext>
            </a:extLst>
          </p:cNvPr>
          <p:cNvCxnSpPr/>
          <p:nvPr/>
        </p:nvCxnSpPr>
        <p:spPr>
          <a:xfrm flipV="1">
            <a:off x="1524000" y="833919"/>
            <a:ext cx="9144000" cy="1204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A2EE4276-C2C2-4A8C-AB2D-B1C626CE5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74484"/>
            <a:ext cx="9144000" cy="535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81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4">
            <a:extLst>
              <a:ext uri="{FF2B5EF4-FFF2-40B4-BE49-F238E27FC236}">
                <a16:creationId xmlns:a16="http://schemas.microsoft.com/office/drawing/2014/main" id="{BA604721-39B2-466D-91ED-73BBF320043F}"/>
              </a:ext>
            </a:extLst>
          </p:cNvPr>
          <p:cNvSpPr txBox="1"/>
          <p:nvPr/>
        </p:nvSpPr>
        <p:spPr>
          <a:xfrm>
            <a:off x="4947140" y="219557"/>
            <a:ext cx="572086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PLANO AÇÃO 2019 - ACOMPANHAMENTO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FD90556-9DAF-47E7-9148-BFEEC459A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2330060" cy="79906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6E4C9414-C2F5-42ED-AD21-ECB12AF7C011}"/>
              </a:ext>
            </a:extLst>
          </p:cNvPr>
          <p:cNvSpPr>
            <a:spLocks noChangeAspect="1"/>
          </p:cNvSpPr>
          <p:nvPr/>
        </p:nvSpPr>
        <p:spPr>
          <a:xfrm rot="20622771">
            <a:off x="3086504" y="173865"/>
            <a:ext cx="2641685" cy="45134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pt-BR" sz="2133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5DF5A1DE-EAAD-4BD4-9FCD-C49C0E4D94BC}"/>
              </a:ext>
            </a:extLst>
          </p:cNvPr>
          <p:cNvCxnSpPr/>
          <p:nvPr/>
        </p:nvCxnSpPr>
        <p:spPr>
          <a:xfrm flipV="1">
            <a:off x="1524000" y="833919"/>
            <a:ext cx="9144000" cy="1204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65F7E0B5-A220-4C33-952C-9B420B2C1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527" y="1206168"/>
            <a:ext cx="3649935" cy="505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1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E959D2E6-9070-4860-B9C8-6408D19A0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250244"/>
            <a:ext cx="2160240" cy="729746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32191"/>
              </p:ext>
            </p:extLst>
          </p:nvPr>
        </p:nvGraphicFramePr>
        <p:xfrm>
          <a:off x="2063552" y="2262479"/>
          <a:ext cx="8528496" cy="2822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2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54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REUNIÕES</a:t>
                      </a:r>
                      <a:r>
                        <a:rPr lang="pt-BR" sz="2400" baseline="0" dirty="0"/>
                        <a:t> ORDINÁRIAS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REUNIÕES PLENÁRIAS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4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26/03/2019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26/06/2019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54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29/05/2019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27/11/2019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54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28/08/2019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54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30/10/2019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143672" y="836712"/>
            <a:ext cx="5972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SUGESTÃO DE CALENDÁRIO PARA 2019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B365647-D400-4BFA-9C82-E2250109C388}"/>
              </a:ext>
            </a:extLst>
          </p:cNvPr>
          <p:cNvSpPr>
            <a:spLocks noChangeAspect="1"/>
          </p:cNvSpPr>
          <p:nvPr/>
        </p:nvSpPr>
        <p:spPr>
          <a:xfrm rot="20622771">
            <a:off x="1802761" y="299135"/>
            <a:ext cx="19812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</p:spTree>
    <p:extLst>
      <p:ext uri="{BB962C8B-B14F-4D97-AF65-F5344CB8AC3E}">
        <p14:creationId xmlns:p14="http://schemas.microsoft.com/office/powerpoint/2010/main" val="3853395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5AD30324-49A5-4B5B-829D-2FD5EE4D3959}"/>
              </a:ext>
            </a:extLst>
          </p:cNvPr>
          <p:cNvSpPr>
            <a:spLocks noGrp="1"/>
          </p:cNvSpPr>
          <p:nvPr/>
        </p:nvSpPr>
        <p:spPr>
          <a:xfrm>
            <a:off x="767408" y="1202130"/>
            <a:ext cx="9001000" cy="22988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9600" b="1" dirty="0">
                <a:solidFill>
                  <a:srgbClr val="002060"/>
                </a:solidFill>
                <a:cs typeface="Segoe UI" charset="0"/>
              </a:rPr>
              <a:t>OBRIGADO !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sz="9600" b="1" dirty="0">
              <a:solidFill>
                <a:srgbClr val="002060"/>
              </a:solidFill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9600" b="1" dirty="0">
                <a:solidFill>
                  <a:srgbClr val="002060"/>
                </a:solidFill>
                <a:cs typeface="Segoe UI" charset="0"/>
              </a:rPr>
              <a:t>Valdemar Bernardo Jorge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sz="9600" b="1" dirty="0">
              <a:solidFill>
                <a:srgbClr val="002060"/>
              </a:solidFill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9600" b="1" dirty="0">
                <a:solidFill>
                  <a:srgbClr val="002060"/>
                </a:solidFill>
                <a:cs typeface="Segoe UI" charset="0"/>
              </a:rPr>
              <a:t>Presidente do Fórum Permanente das Microempresas e Empresas de Pequeno Porte – FOPEME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sz="9600" b="1" dirty="0">
              <a:solidFill>
                <a:srgbClr val="002060"/>
              </a:solidFill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9600" b="1" dirty="0">
                <a:solidFill>
                  <a:srgbClr val="002060"/>
                </a:solidFill>
                <a:cs typeface="Segoe UI" charset="0"/>
              </a:rPr>
              <a:t>Secretário de Estado do Planejamento e Projetos Estruturantes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sz="8000" b="1" dirty="0">
              <a:solidFill>
                <a:srgbClr val="002060"/>
              </a:solidFill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sz="8000" b="1" dirty="0">
              <a:solidFill>
                <a:srgbClr val="002060"/>
              </a:solidFill>
              <a:cs typeface="Segoe UI" charset="0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8000" b="1" dirty="0">
                <a:solidFill>
                  <a:srgbClr val="002060"/>
                </a:solidFill>
                <a:cs typeface="Segoe UI" charset="0"/>
              </a:rPr>
              <a:t>	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2060"/>
              </a:solidFill>
              <a:latin typeface="Calibri" pitchFamily="32" charset="0"/>
              <a:cs typeface="Segoe UI" charset="0"/>
            </a:endParaRPr>
          </a:p>
          <a:p>
            <a:pPr lvl="4">
              <a:buNone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FA6287C-B31C-4795-AE46-BA0B150FE3A3}"/>
              </a:ext>
            </a:extLst>
          </p:cNvPr>
          <p:cNvSpPr txBox="1"/>
          <p:nvPr/>
        </p:nvSpPr>
        <p:spPr>
          <a:xfrm>
            <a:off x="7896200" y="4416488"/>
            <a:ext cx="2905453" cy="153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solidFill>
                  <a:srgbClr val="002060"/>
                </a:solidFill>
                <a:cs typeface="Segoe UI" charset="0"/>
                <a:hlinkClick r:id="rId2"/>
              </a:rPr>
              <a:t>www.sepl.pr.gov.br</a:t>
            </a:r>
            <a:r>
              <a:rPr lang="pt-BR" b="1" dirty="0">
                <a:solidFill>
                  <a:srgbClr val="002060"/>
                </a:solidFill>
                <a:cs typeface="Segoe UI" charset="0"/>
              </a:rPr>
              <a:t> 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solidFill>
                  <a:srgbClr val="002060"/>
                </a:solidFill>
                <a:cs typeface="Segoe UI" charset="0"/>
              </a:rPr>
              <a:t> 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solidFill>
                  <a:srgbClr val="002060"/>
                </a:solidFill>
                <a:cs typeface="Segoe UI" charset="0"/>
                <a:hlinkClick r:id="rId3"/>
              </a:rPr>
              <a:t>www.fopeme.pr.gov.br</a:t>
            </a:r>
            <a:r>
              <a:rPr lang="pt-BR" b="1" dirty="0">
                <a:solidFill>
                  <a:srgbClr val="002060"/>
                </a:solidFill>
                <a:cs typeface="Segoe UI" charset="0"/>
              </a:rPr>
              <a:t> 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solidFill>
                  <a:srgbClr val="002060"/>
                </a:solidFill>
                <a:cs typeface="Segoe UI" charset="0"/>
              </a:rPr>
              <a:t>							              </a:t>
            </a:r>
            <a:r>
              <a:rPr lang="pt-BR" b="1" dirty="0">
                <a:solidFill>
                  <a:srgbClr val="002060"/>
                </a:solidFill>
                <a:cs typeface="Segoe UI" charset="0"/>
                <a:hlinkClick r:id="rId4"/>
              </a:rPr>
              <a:t>www.portalpme.pr.gov.br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9BC586A-6763-44BA-896E-A02F46533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5" y="250244"/>
            <a:ext cx="2160240" cy="72974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4DF99D1-1910-47C3-B562-D0E4C7EEB0AB}"/>
              </a:ext>
            </a:extLst>
          </p:cNvPr>
          <p:cNvSpPr>
            <a:spLocks noChangeAspect="1"/>
          </p:cNvSpPr>
          <p:nvPr/>
        </p:nvSpPr>
        <p:spPr>
          <a:xfrm rot="20622771">
            <a:off x="1802761" y="299135"/>
            <a:ext cx="19812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BE8D0F5-135F-42DC-8ACD-3AC35297FF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1" y="33671"/>
            <a:ext cx="7632849" cy="128643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2D9AB45-263C-4377-8E43-D04863CD002E}"/>
              </a:ext>
            </a:extLst>
          </p:cNvPr>
          <p:cNvSpPr>
            <a:spLocks noChangeAspect="1"/>
          </p:cNvSpPr>
          <p:nvPr/>
        </p:nvSpPr>
        <p:spPr>
          <a:xfrm rot="20622771">
            <a:off x="6512817" y="328275"/>
            <a:ext cx="44154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54DC9CD-45C5-42D0-B9CF-A5309D61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755048"/>
            <a:ext cx="8993489" cy="433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3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68CDBF4-16CA-4116-A291-67675A9EB6C0}"/>
              </a:ext>
            </a:extLst>
          </p:cNvPr>
          <p:cNvSpPr>
            <a:spLocks noGrp="1"/>
          </p:cNvSpPr>
          <p:nvPr/>
        </p:nvSpPr>
        <p:spPr>
          <a:xfrm>
            <a:off x="523540" y="2564904"/>
            <a:ext cx="111612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1000"/>
              </a:lnSpc>
              <a:spcBef>
                <a:spcPts val="431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4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81000"/>
              </a:lnSpc>
              <a:spcBef>
                <a:spcPts val="431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GESTÃO DO FOPEME </a:t>
            </a:r>
            <a:endParaRPr lang="pt-BR" sz="4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42E354-98BD-43FD-9E0A-241AC42C20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136" y="33672"/>
            <a:ext cx="9201248" cy="116308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624456C-BC98-4E02-9BEB-CC5CE84C2A2C}"/>
              </a:ext>
            </a:extLst>
          </p:cNvPr>
          <p:cNvSpPr>
            <a:spLocks noChangeAspect="1"/>
          </p:cNvSpPr>
          <p:nvPr/>
        </p:nvSpPr>
        <p:spPr>
          <a:xfrm rot="20622771">
            <a:off x="8096994" y="221236"/>
            <a:ext cx="44154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</p:spTree>
    <p:extLst>
      <p:ext uri="{BB962C8B-B14F-4D97-AF65-F5344CB8AC3E}">
        <p14:creationId xmlns:p14="http://schemas.microsoft.com/office/powerpoint/2010/main" val="216926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ABCB3A9-FF8A-4699-93BD-18679F8A2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042332"/>
            <a:ext cx="9153900" cy="5468868"/>
          </a:xfrm>
          <a:prstGeom prst="rect">
            <a:avLst/>
          </a:prstGeom>
        </p:spPr>
      </p:pic>
      <p:sp>
        <p:nvSpPr>
          <p:cNvPr id="50" name="CustomShape 1"/>
          <p:cNvSpPr/>
          <p:nvPr/>
        </p:nvSpPr>
        <p:spPr>
          <a:xfrm>
            <a:off x="553137" y="2060848"/>
            <a:ext cx="5398847" cy="445035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63B26C1-9CE7-480F-AE8E-3D6AFCBE0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5" y="250244"/>
            <a:ext cx="2160240" cy="72974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5815B00-C4E1-406B-B13E-0A727B83E4D7}"/>
              </a:ext>
            </a:extLst>
          </p:cNvPr>
          <p:cNvSpPr txBox="1"/>
          <p:nvPr/>
        </p:nvSpPr>
        <p:spPr>
          <a:xfrm>
            <a:off x="3688006" y="404664"/>
            <a:ext cx="6444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MEMBROS INTEGRANTES ATÉ 31/12/2018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DFACE1A-701D-4A1B-9BAE-E61D20BB7458}"/>
              </a:ext>
            </a:extLst>
          </p:cNvPr>
          <p:cNvSpPr>
            <a:spLocks noChangeAspect="1"/>
          </p:cNvSpPr>
          <p:nvPr/>
        </p:nvSpPr>
        <p:spPr>
          <a:xfrm rot="20622771">
            <a:off x="1802761" y="315655"/>
            <a:ext cx="19812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750DAD6-0060-4F09-AAA7-63B7DB21AC50}"/>
              </a:ext>
            </a:extLst>
          </p:cNvPr>
          <p:cNvSpPr/>
          <p:nvPr/>
        </p:nvSpPr>
        <p:spPr>
          <a:xfrm>
            <a:off x="1055440" y="1124744"/>
            <a:ext cx="88642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Missão: </a:t>
            </a:r>
          </a:p>
          <a:p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Promover, articular e integrar governo e entidades de apoio e representação empresarial, visando assegurar políticas públicas para o desenvolvimento e fortalecimento das microempresas e empresas de pequeno porte do Estado do Paraná , </a:t>
            </a:r>
            <a:r>
              <a:rPr lang="pt-B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desenvolvendo projetos e programas, alinhados ao interesse público dos cidadãos paranaenses</a:t>
            </a:r>
          </a:p>
          <a:p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Visão: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 reconhecido como um centro de excelência na proposição e gestão de ações para o desenvolvimento das microempresas e empresas de pequeno porte.</a:t>
            </a:r>
          </a:p>
        </p:txBody>
      </p:sp>
      <p:pic>
        <p:nvPicPr>
          <p:cNvPr id="1026" name="Picture 2" descr="C:\Users\francisco.rogerio\AppData\Local\Microsoft\Windows\INetCache\IE\LPCM5KVZ\MISSA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633" y="2210380"/>
            <a:ext cx="2039888" cy="154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rancisco.rogerio\AppData\Local\Microsoft\Windows\INetCache\IE\GEB7MA7I\otimism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44" y="4941168"/>
            <a:ext cx="1784789" cy="118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63B26C1-9CE7-480F-AE8E-3D6AFCBE0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5" y="250244"/>
            <a:ext cx="2160240" cy="72974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A41674E-E468-4275-A757-57F481DDD57C}"/>
              </a:ext>
            </a:extLst>
          </p:cNvPr>
          <p:cNvSpPr>
            <a:spLocks noChangeAspect="1"/>
          </p:cNvSpPr>
          <p:nvPr/>
        </p:nvSpPr>
        <p:spPr>
          <a:xfrm rot="20622771">
            <a:off x="1802761" y="299135"/>
            <a:ext cx="19812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2AF8C90-93E9-4C7C-8D97-6C83125A1F79}"/>
              </a:ext>
            </a:extLst>
          </p:cNvPr>
          <p:cNvSpPr txBox="1"/>
          <p:nvPr/>
        </p:nvSpPr>
        <p:spPr>
          <a:xfrm>
            <a:off x="4632480" y="548680"/>
            <a:ext cx="2903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</a:rPr>
              <a:t>RAZÃO DE EXISTIR</a:t>
            </a:r>
          </a:p>
        </p:txBody>
      </p:sp>
    </p:spTree>
    <p:extLst>
      <p:ext uri="{BB962C8B-B14F-4D97-AF65-F5344CB8AC3E}">
        <p14:creationId xmlns:p14="http://schemas.microsoft.com/office/powerpoint/2010/main" val="159397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68CDBF4-16CA-4116-A291-67675A9EB6C0}"/>
              </a:ext>
            </a:extLst>
          </p:cNvPr>
          <p:cNvSpPr>
            <a:spLocks noGrp="1"/>
          </p:cNvSpPr>
          <p:nvPr/>
        </p:nvSpPr>
        <p:spPr>
          <a:xfrm>
            <a:off x="551384" y="1124744"/>
            <a:ext cx="1137726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Principais Atribuições:</a:t>
            </a:r>
          </a:p>
          <a:p>
            <a:pPr marL="0" indent="0">
              <a:buNone/>
            </a:pPr>
            <a:endParaRPr lang="pt-BR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Formular e coordenar a política estadual de desenvolvimento das microempresas e empresas de pequeno porte;</a:t>
            </a:r>
          </a:p>
          <a:p>
            <a:pPr marL="0" indent="0">
              <a:buNone/>
            </a:pP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Coordenar o Subcomitê CGSIM/PR do Comitê para Gestão da Rede Nacional para a Simplificação do Registro e da Legalização de Empresas e Negócios no Paraná, que tem como finalidade a implantação da REDESIM – Programa Empresa Fácil no Paraná;</a:t>
            </a:r>
          </a:p>
          <a:p>
            <a:pPr marL="457200" indent="-457200"/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8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buNone/>
            </a:pPr>
            <a:endParaRPr lang="pt-BR" sz="2800" dirty="0">
              <a:latin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47159F2-B27C-4164-AC8D-76C59F98C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250244"/>
            <a:ext cx="2160240" cy="72974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2A74551-28B4-4324-8245-070839111841}"/>
              </a:ext>
            </a:extLst>
          </p:cNvPr>
          <p:cNvSpPr>
            <a:spLocks noChangeAspect="1"/>
          </p:cNvSpPr>
          <p:nvPr/>
        </p:nvSpPr>
        <p:spPr>
          <a:xfrm rot="20622771">
            <a:off x="1802761" y="299135"/>
            <a:ext cx="19812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</p:spTree>
    <p:extLst>
      <p:ext uri="{BB962C8B-B14F-4D97-AF65-F5344CB8AC3E}">
        <p14:creationId xmlns:p14="http://schemas.microsoft.com/office/powerpoint/2010/main" val="221027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68CDBF4-16CA-4116-A291-67675A9EB6C0}"/>
              </a:ext>
            </a:extLst>
          </p:cNvPr>
          <p:cNvSpPr>
            <a:spLocks noGrp="1"/>
          </p:cNvSpPr>
          <p:nvPr/>
        </p:nvSpPr>
        <p:spPr>
          <a:xfrm>
            <a:off x="551384" y="1124744"/>
            <a:ext cx="1137726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Organização Institucional:</a:t>
            </a:r>
          </a:p>
          <a:p>
            <a:pPr marL="0" indent="0">
              <a:lnSpc>
                <a:spcPct val="75000"/>
              </a:lnSpc>
              <a:buNone/>
            </a:pPr>
            <a:endParaRPr lang="pt-BR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endParaRPr lang="pt-BR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75000"/>
              </a:lnSpc>
            </a:pP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Instituído pelo </a:t>
            </a: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Decreto 2592/2008 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e criado pela </a:t>
            </a: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Lei Complementar nº 163/2013.</a:t>
            </a:r>
          </a:p>
          <a:p>
            <a:pPr marL="0" indent="0">
              <a:lnSpc>
                <a:spcPct val="75000"/>
              </a:lnSpc>
              <a:buNone/>
            </a:pPr>
            <a:endParaRPr lang="pt-BR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75000"/>
              </a:lnSpc>
            </a:pP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Presidido e coordenado pela Secretaria de Planejamento e Projetos Estruturantes do Estado do Paraná.</a:t>
            </a:r>
          </a:p>
          <a:p>
            <a:pPr marL="0" indent="0">
              <a:lnSpc>
                <a:spcPct val="75000"/>
              </a:lnSpc>
              <a:buNone/>
            </a:pPr>
            <a:endParaRPr lang="pt-BR" sz="2800" dirty="0">
              <a:latin typeface="Calibri" panose="020F0502020204030204" pitchFamily="34" charset="0"/>
            </a:endParaRPr>
          </a:p>
          <a:p>
            <a:r>
              <a:rPr lang="pt-BR" sz="2800" dirty="0">
                <a:latin typeface="Calibri" panose="020F0502020204030204" pitchFamily="34" charset="0"/>
              </a:rPr>
              <a:t>Governo e Iniciativa Privada trabalhando juntos na construção de Políticas Públicas voltadas para o desenvolvimento das Microempresas e Empresas de pequeno porte do Estado do Paraná. </a:t>
            </a:r>
          </a:p>
          <a:p>
            <a:pPr marL="0" indent="0">
              <a:buNone/>
            </a:pPr>
            <a:endParaRPr lang="pt-BR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8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buNone/>
            </a:pPr>
            <a:endParaRPr lang="pt-BR" sz="2800" dirty="0">
              <a:latin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47159F2-B27C-4164-AC8D-76C59F98C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250244"/>
            <a:ext cx="2160240" cy="72974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75C9950-E826-49E6-82A1-C3E7F59D96C4}"/>
              </a:ext>
            </a:extLst>
          </p:cNvPr>
          <p:cNvSpPr>
            <a:spLocks noChangeAspect="1"/>
          </p:cNvSpPr>
          <p:nvPr/>
        </p:nvSpPr>
        <p:spPr>
          <a:xfrm rot="20622771">
            <a:off x="1802761" y="299135"/>
            <a:ext cx="19812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</p:spTree>
    <p:extLst>
      <p:ext uri="{BB962C8B-B14F-4D97-AF65-F5344CB8AC3E}">
        <p14:creationId xmlns:p14="http://schemas.microsoft.com/office/powerpoint/2010/main" val="281006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2"/>
          <p:cNvSpPr/>
          <p:nvPr/>
        </p:nvSpPr>
        <p:spPr>
          <a:xfrm>
            <a:off x="936448" y="404664"/>
            <a:ext cx="10920192" cy="5328592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87312" algn="ctr">
              <a:lnSpc>
                <a:spcPct val="100000"/>
              </a:lnSpc>
            </a:pP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IMPACTOS ESPERADOS PARA O SEGMENTO :</a:t>
            </a: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endParaRPr lang="pt-BR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Estimular a abertura e formalização de empresas</a:t>
            </a: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endParaRPr sz="2800" dirty="0">
              <a:latin typeface="Calibri" panose="020F0502020204030204" pitchFamily="34" charset="0"/>
            </a:endParaRP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Estimular o empreendedorismo e a geração de emprego e renda</a:t>
            </a: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endParaRPr sz="2800" dirty="0">
              <a:latin typeface="Calibri" panose="020F0502020204030204" pitchFamily="34" charset="0"/>
            </a:endParaRP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Criar um ambiente de desenvolvimento virtuoso nos municípios paranaenses</a:t>
            </a: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endParaRPr sz="2800" dirty="0">
              <a:latin typeface="Calibri" panose="020F0502020204030204" pitchFamily="34" charset="0"/>
            </a:endParaRP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Dar visibilidade às práticas municipais de apoio as Microempresas e Empresas de Pequeno Porte</a:t>
            </a: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endParaRPr sz="2800" dirty="0">
              <a:latin typeface="Calibri" panose="020F0502020204030204" pitchFamily="34" charset="0"/>
            </a:endParaRP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Construir uma agenda estratégica para o desenvolvimento do ambiente de negócios do Paraná.</a:t>
            </a:r>
            <a:endParaRPr sz="2800" dirty="0">
              <a:latin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A22B67C-AFF3-481F-AADA-160A02B9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250244"/>
            <a:ext cx="2160240" cy="729746"/>
          </a:xfrm>
          <a:prstGeom prst="rect">
            <a:avLst/>
          </a:prstGeom>
        </p:spPr>
      </p:pic>
      <p:pic>
        <p:nvPicPr>
          <p:cNvPr id="2056" name="Picture 8" descr="C:\Users\francisco.rogerio\AppData\Local\Microsoft\Windows\INetCache\IE\N63AL3AS\graphs-37717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499" y="620688"/>
            <a:ext cx="1897173" cy="151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7836F52-3133-4511-AF6E-485FF9A41E1C}"/>
              </a:ext>
            </a:extLst>
          </p:cNvPr>
          <p:cNvSpPr>
            <a:spLocks noChangeAspect="1"/>
          </p:cNvSpPr>
          <p:nvPr/>
        </p:nvSpPr>
        <p:spPr>
          <a:xfrm rot="20622771">
            <a:off x="1802761" y="299135"/>
            <a:ext cx="19812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2"/>
          <p:cNvSpPr/>
          <p:nvPr/>
        </p:nvSpPr>
        <p:spPr>
          <a:xfrm>
            <a:off x="695400" y="1268760"/>
            <a:ext cx="10920192" cy="5328592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87312">
              <a:lnSpc>
                <a:spcPct val="100000"/>
              </a:lnSpc>
            </a:pPr>
            <a:endParaRPr lang="pt-BR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endParaRPr lang="pt-BR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r>
              <a:rPr lang="pt-BR" sz="2800" dirty="0">
                <a:latin typeface="Calibri" panose="020F0502020204030204" pitchFamily="34" charset="0"/>
              </a:rPr>
              <a:t>Geração de Emprego </a:t>
            </a: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endParaRPr lang="pt-BR" sz="2800" dirty="0">
              <a:latin typeface="Calibri" panose="020F0502020204030204" pitchFamily="34" charset="0"/>
            </a:endParaRP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r>
              <a:rPr lang="pt-BR" sz="2800" dirty="0">
                <a:latin typeface="Calibri" panose="020F0502020204030204" pitchFamily="34" charset="0"/>
              </a:rPr>
              <a:t>Geração de Renda</a:t>
            </a: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endParaRPr lang="pt-BR" sz="2800" dirty="0">
              <a:latin typeface="Calibri" panose="020F0502020204030204" pitchFamily="34" charset="0"/>
            </a:endParaRP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r>
              <a:rPr lang="pt-BR" sz="2800" dirty="0">
                <a:latin typeface="Calibri" panose="020F0502020204030204" pitchFamily="34" charset="0"/>
              </a:rPr>
              <a:t>Fixação dos jovens nas localidades de origem</a:t>
            </a: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endParaRPr lang="pt-BR" sz="2800" dirty="0">
              <a:latin typeface="Calibri" panose="020F0502020204030204" pitchFamily="34" charset="0"/>
            </a:endParaRP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r>
              <a:rPr lang="pt-BR" sz="2800" dirty="0">
                <a:latin typeface="Calibri" panose="020F0502020204030204" pitchFamily="34" charset="0"/>
              </a:rPr>
              <a:t>Melhoria na qualidade de vida das pessoas</a:t>
            </a: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endParaRPr lang="pt-BR" sz="2800" dirty="0">
              <a:latin typeface="Calibri" panose="020F0502020204030204" pitchFamily="34" charset="0"/>
            </a:endParaRPr>
          </a:p>
          <a:p>
            <a:pPr marL="87312">
              <a:lnSpc>
                <a:spcPct val="100000"/>
              </a:lnSpc>
            </a:pPr>
            <a:endParaRPr lang="pt-BR" sz="2800" dirty="0">
              <a:latin typeface="Calibri" panose="020F0502020204030204" pitchFamily="34" charset="0"/>
            </a:endParaRP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endParaRPr lang="pt-BR" sz="2800" dirty="0">
              <a:latin typeface="Calibri" panose="020F0502020204030204" pitchFamily="34" charset="0"/>
            </a:endParaRPr>
          </a:p>
          <a:p>
            <a:pPr marL="273050" indent="-185738">
              <a:lnSpc>
                <a:spcPct val="100000"/>
              </a:lnSpc>
              <a:buFont typeface="Arial"/>
              <a:buChar char="•"/>
            </a:pPr>
            <a:endParaRPr sz="2800" dirty="0">
              <a:latin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A22B67C-AFF3-481F-AADA-160A02B94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250244"/>
            <a:ext cx="2160240" cy="729746"/>
          </a:xfrm>
          <a:prstGeom prst="rect">
            <a:avLst/>
          </a:prstGeom>
        </p:spPr>
      </p:pic>
      <p:pic>
        <p:nvPicPr>
          <p:cNvPr id="3074" name="Picture 2" descr="C:\Users\francisco.rogerio\AppData\Local\Microsoft\Windows\INetCache\IE\W2C0T0XX\file000202384719-620x3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7" y="4216442"/>
            <a:ext cx="2304256" cy="130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rancisco.rogerio\AppData\Local\Microsoft\Windows\INetCache\IE\W2C0T0XX\Conheça-as-profissões-que-estão-em-alta-no-Canadá-600x392-600x39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5099137"/>
            <a:ext cx="2642592" cy="172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rancisco.rogerio\AppData\Local\Microsoft\Windows\INetCache\IE\LPCM5KVZ\mp_ct_copa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14" y="1409951"/>
            <a:ext cx="1703634" cy="110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23792" y="476672"/>
            <a:ext cx="4859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IMPACTOS SOCIAIS ESPERADOS</a:t>
            </a:r>
          </a:p>
        </p:txBody>
      </p:sp>
      <p:pic>
        <p:nvPicPr>
          <p:cNvPr id="2051" name="Picture 3" descr="C:\Users\francisco.rogerio\AppData\Local\Microsoft\Windows\INetCache\IE\LPCM5KVZ\ebook-como-investir-dinheiro-renda-fixa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708920"/>
            <a:ext cx="205077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AA6ACD6-460E-4C6A-BE33-8EB27849EBF6}"/>
              </a:ext>
            </a:extLst>
          </p:cNvPr>
          <p:cNvSpPr>
            <a:spLocks noChangeAspect="1"/>
          </p:cNvSpPr>
          <p:nvPr/>
        </p:nvSpPr>
        <p:spPr>
          <a:xfrm rot="20622771">
            <a:off x="1802761" y="299135"/>
            <a:ext cx="19812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95A4A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 Anos</a:t>
            </a:r>
          </a:p>
        </p:txBody>
      </p:sp>
    </p:spTree>
    <p:extLst>
      <p:ext uri="{BB962C8B-B14F-4D97-AF65-F5344CB8AC3E}">
        <p14:creationId xmlns:p14="http://schemas.microsoft.com/office/powerpoint/2010/main" val="769185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790</Words>
  <Application>Microsoft Office PowerPoint</Application>
  <PresentationFormat>Widescreen</PresentationFormat>
  <Paragraphs>204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StarSymbol</vt:lpstr>
      <vt:lpstr>Verdana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Freitas</dc:creator>
  <cp:lastModifiedBy>Mario Doria</cp:lastModifiedBy>
  <cp:revision>124</cp:revision>
  <dcterms:modified xsi:type="dcterms:W3CDTF">2019-03-26T13:57:55Z</dcterms:modified>
</cp:coreProperties>
</file>