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7" r:id="rId5"/>
    <p:sldId id="288" r:id="rId6"/>
    <p:sldId id="289" r:id="rId7"/>
    <p:sldId id="290" r:id="rId8"/>
    <p:sldId id="291" r:id="rId9"/>
    <p:sldId id="293" r:id="rId10"/>
    <p:sldId id="292" r:id="rId11"/>
    <p:sldId id="294" r:id="rId12"/>
    <p:sldId id="295" r:id="rId13"/>
    <p:sldId id="296" r:id="rId14"/>
    <p:sldId id="297" r:id="rId15"/>
    <p:sldId id="298" r:id="rId16"/>
    <p:sldId id="305" r:id="rId17"/>
    <p:sldId id="299" r:id="rId18"/>
    <p:sldId id="306" r:id="rId19"/>
    <p:sldId id="307" r:id="rId20"/>
    <p:sldId id="315" r:id="rId21"/>
    <p:sldId id="308" r:id="rId22"/>
    <p:sldId id="309" r:id="rId23"/>
    <p:sldId id="310" r:id="rId24"/>
    <p:sldId id="313" r:id="rId25"/>
    <p:sldId id="311" r:id="rId26"/>
    <p:sldId id="312" r:id="rId27"/>
    <p:sldId id="314" r:id="rId2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82">
          <p15:clr>
            <a:srgbClr val="A4A3A4"/>
          </p15:clr>
        </p15:guide>
        <p15:guide id="4" pos="2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1C36"/>
    <a:srgbClr val="FFF787"/>
    <a:srgbClr val="F0EB6A"/>
    <a:srgbClr val="440D44"/>
    <a:srgbClr val="962C70"/>
    <a:srgbClr val="59BADF"/>
    <a:srgbClr val="BE9075"/>
    <a:srgbClr val="D43629"/>
    <a:srgbClr val="74AAC3"/>
    <a:srgbClr val="54AC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édio 4 - Ênfas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5" autoAdjust="0"/>
    <p:restoredTop sz="94660"/>
  </p:normalViewPr>
  <p:slideViewPr>
    <p:cSldViewPr snapToGrid="0">
      <p:cViewPr varScale="1">
        <p:scale>
          <a:sx n="85" d="100"/>
          <a:sy n="85" d="100"/>
        </p:scale>
        <p:origin x="1402" y="67"/>
      </p:cViewPr>
      <p:guideLst>
        <p:guide orient="horz" pos="2160"/>
        <p:guide pos="2880"/>
        <p:guide orient="horz" pos="482"/>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99592" y="4221088"/>
            <a:ext cx="7344816" cy="1276879"/>
          </a:xfrm>
        </p:spPr>
        <p:txBody>
          <a:bodyPr>
            <a:noAutofit/>
          </a:bodyPr>
          <a:lstStyle>
            <a:lvl1pPr algn="ctr">
              <a:defRPr sz="3600">
                <a:solidFill>
                  <a:schemeClr val="tx2">
                    <a:lumMod val="20000"/>
                    <a:lumOff val="80000"/>
                  </a:schemeClr>
                </a:solidFill>
              </a:defRPr>
            </a:lvl1pPr>
          </a:lstStyle>
          <a:p>
            <a:r>
              <a:rPr lang="pt-BR" smtClean="0"/>
              <a:t>Clique para editar o estilo do título mestre</a:t>
            </a:r>
            <a:endParaRPr lang="pt-BR"/>
          </a:p>
        </p:txBody>
      </p:sp>
      <p:sp>
        <p:nvSpPr>
          <p:cNvPr id="3" name="Subtítulo 2"/>
          <p:cNvSpPr>
            <a:spLocks noGrp="1"/>
          </p:cNvSpPr>
          <p:nvPr>
            <p:ph type="subTitle" idx="1"/>
          </p:nvPr>
        </p:nvSpPr>
        <p:spPr>
          <a:xfrm>
            <a:off x="893855" y="5589240"/>
            <a:ext cx="7356072" cy="720080"/>
          </a:xfrm>
        </p:spPr>
        <p:txBody>
          <a:bodyPr>
            <a:normAutofit/>
          </a:bodyPr>
          <a:lstStyle>
            <a:lvl1pPr marL="0" indent="0" algn="ctr">
              <a:buNone/>
              <a:defRPr sz="2400" b="0">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lgn="ctr">
              <a:defRPr>
                <a:solidFill>
                  <a:schemeClr val="bg1">
                    <a:lumMod val="75000"/>
                  </a:schemeClr>
                </a:solidFill>
                <a:latin typeface="Trebuchet MS"/>
              </a:defRPr>
            </a:lvl1pPr>
          </a:lstStyle>
          <a:p>
            <a:fld id="{F76BB30D-D9B9-4231-9E87-CD037130BA8B}" type="datetimeFigureOut">
              <a:rPr lang="pt-BR" smtClean="0"/>
              <a:pPr/>
              <a:t>20/10/2015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lgn="ctr">
              <a:defRPr>
                <a:solidFill>
                  <a:schemeClr val="bg1">
                    <a:lumMod val="75000"/>
                  </a:schemeClr>
                </a:solidFill>
                <a:latin typeface="Trebuchet MS"/>
              </a:defRPr>
            </a:lvl1p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lgn="ctr">
              <a:defRPr>
                <a:solidFill>
                  <a:schemeClr val="bg1">
                    <a:lumMod val="75000"/>
                  </a:schemeClr>
                </a:solidFill>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78351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26876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Conteúdo 3"/>
          <p:cNvSpPr>
            <a:spLocks noGrp="1"/>
          </p:cNvSpPr>
          <p:nvPr>
            <p:ph sz="half" idx="2"/>
          </p:nvPr>
        </p:nvSpPr>
        <p:spPr>
          <a:xfrm>
            <a:off x="4648200" y="126876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26876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dirty="0" smtClean="0"/>
              <a:t>Clique para editar os estilos do texto mestre</a:t>
            </a:r>
          </a:p>
        </p:txBody>
      </p:sp>
      <p:sp>
        <p:nvSpPr>
          <p:cNvPr id="4" name="Espaço Reservado para Conteúdo 3"/>
          <p:cNvSpPr>
            <a:spLocks noGrp="1"/>
          </p:cNvSpPr>
          <p:nvPr>
            <p:ph sz="half" idx="2"/>
          </p:nvPr>
        </p:nvSpPr>
        <p:spPr>
          <a:xfrm>
            <a:off x="457200" y="190852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26876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190852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9" name="Espaço Reservado para Número de Slide 8"/>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5" name="Espaço Reservado para Número de Slide 4"/>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4" name="Espaço Reservado para Número de Slide 3"/>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a:defRPr>
                <a:latin typeface="Trebuchet MS"/>
              </a:defRPr>
            </a:lvl1pPr>
          </a:lstStyle>
          <a:p>
            <a:fld id="{F76BB30D-D9B9-4231-9E87-CD037130BA8B}" type="datetimeFigureOut">
              <a:rPr lang="pt-BR" smtClean="0"/>
              <a:pPr/>
              <a:t>20/10/2015</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a:defRPr>
                <a:latin typeface="Trebuchet MS"/>
              </a:defRPr>
            </a:lvl1pPr>
          </a:lstStyle>
          <a:p>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a:defRPr>
                <a:latin typeface="Trebuchet MS"/>
              </a:defRPr>
            </a:lvl1pPr>
          </a:lstStyle>
          <a:p>
            <a:fld id="{9F15689F-1B01-4CC2-A333-984FD9982948}" type="slidenum">
              <a:rPr lang="pt-BR" smtClean="0"/>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188640"/>
            <a:ext cx="7283152" cy="792088"/>
          </a:xfrm>
          <a:prstGeom prst="rect">
            <a:avLst/>
          </a:prstGeom>
        </p:spPr>
        <p:txBody>
          <a:bodyPr vert="horz" lIns="91440" tIns="45720" rIns="91440" bIns="45720" rtlCol="0" anchor="ctr">
            <a:normAutofit/>
          </a:bodyPr>
          <a:lstStyle/>
          <a:p>
            <a:r>
              <a:rPr lang="pt-BR" dirty="0" smtClean="0"/>
              <a:t>Clique para editar o estilo do título mestre</a:t>
            </a:r>
            <a:endParaRPr lang="pt-BR" dirty="0"/>
          </a:p>
        </p:txBody>
      </p:sp>
      <p:sp>
        <p:nvSpPr>
          <p:cNvPr id="3" name="Espaço Reservado para Texto 2"/>
          <p:cNvSpPr>
            <a:spLocks noGrp="1"/>
          </p:cNvSpPr>
          <p:nvPr>
            <p:ph type="body" idx="1"/>
          </p:nvPr>
        </p:nvSpPr>
        <p:spPr>
          <a:xfrm>
            <a:off x="457200" y="1196752"/>
            <a:ext cx="8229600" cy="4896543"/>
          </a:xfrm>
          <a:prstGeom prst="rect">
            <a:avLst/>
          </a:prstGeom>
        </p:spPr>
        <p:txBody>
          <a:bodyPr vert="horz" lIns="91440" tIns="45720" rIns="91440" bIns="45720" rtlCol="0">
            <a:normAutofit/>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spcBef>
          <a:spcPct val="0"/>
        </a:spcBef>
        <a:buNone/>
        <a:defRPr sz="3200" b="1" kern="1200">
          <a:solidFill>
            <a:srgbClr val="005DA2"/>
          </a:solidFill>
          <a:latin typeface="Trebuchet MS"/>
          <a:ea typeface="+mj-ea"/>
          <a:cs typeface="+mj-cs"/>
        </a:defRPr>
      </a:lvl1pPr>
    </p:titleStyle>
    <p:bodyStyle>
      <a:lvl1pPr marL="342900" indent="-342900" algn="l" defTabSz="914400" rtl="0" eaLnBrk="1" latinLnBrk="0" hangingPunct="1">
        <a:spcBef>
          <a:spcPct val="20000"/>
        </a:spcBef>
        <a:buFont typeface="Arial" pitchFamily="34" charset="0"/>
        <a:buChar char="•"/>
        <a:defRPr sz="2800" b="1" kern="1200">
          <a:solidFill>
            <a:schemeClr val="tx1">
              <a:lumMod val="75000"/>
              <a:lumOff val="25000"/>
            </a:schemeClr>
          </a:solidFill>
          <a:latin typeface="Trebuchet MS"/>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lumMod val="75000"/>
              <a:lumOff val="25000"/>
            </a:schemeClr>
          </a:solidFill>
          <a:latin typeface="Trebuchet MS"/>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Trebuchet MS"/>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Trebuchet MS"/>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Trebuchet MS"/>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ag1.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65" y="0"/>
            <a:ext cx="9144000" cy="6858000"/>
          </a:xfrm>
          <a:prstGeom prst="rect">
            <a:avLst/>
          </a:prstGeom>
        </p:spPr>
      </p:pic>
      <p:sp>
        <p:nvSpPr>
          <p:cNvPr id="4" name="CaixaDeTexto 3"/>
          <p:cNvSpPr txBox="1"/>
          <p:nvPr/>
        </p:nvSpPr>
        <p:spPr>
          <a:xfrm>
            <a:off x="484094" y="2286001"/>
            <a:ext cx="8193741" cy="4031873"/>
          </a:xfrm>
          <a:prstGeom prst="rect">
            <a:avLst/>
          </a:prstGeom>
          <a:solidFill>
            <a:schemeClr val="accent1">
              <a:alpha val="76000"/>
            </a:schemeClr>
          </a:solidFill>
        </p:spPr>
        <p:txBody>
          <a:bodyPr wrap="square" rtlCol="0">
            <a:spAutoFit/>
          </a:bodyPr>
          <a:lstStyle/>
          <a:p>
            <a:pPr algn="ctr"/>
            <a:r>
              <a:rPr lang="pt-BR" sz="4000" b="1" dirty="0" smtClean="0">
                <a:solidFill>
                  <a:schemeClr val="bg1"/>
                </a:solidFill>
                <a:latin typeface="Trebuchet MS" pitchFamily="34" charset="0"/>
              </a:rPr>
              <a:t>Decreto Estadual nº 2474/15   </a:t>
            </a:r>
          </a:p>
          <a:p>
            <a:pPr algn="ctr"/>
            <a:r>
              <a:rPr lang="pt-BR" sz="2400" b="1" dirty="0" smtClean="0">
                <a:solidFill>
                  <a:schemeClr val="bg1"/>
                </a:solidFill>
                <a:latin typeface="Trebuchet MS" pitchFamily="34" charset="0"/>
              </a:rPr>
              <a:t>Regulamenta </a:t>
            </a:r>
            <a:r>
              <a:rPr lang="pt-BR" sz="2400" b="1" dirty="0">
                <a:solidFill>
                  <a:schemeClr val="bg1"/>
                </a:solidFill>
                <a:latin typeface="Trebuchet MS" pitchFamily="34" charset="0"/>
              </a:rPr>
              <a:t>o tratamento diferenciado e favorecido e o tratamento diferenciado e simplificado para as microempresas, empresas de pequeno porte, microempreendedor individual nas contratações públicas de bens, serviços e obras de que trata a Lei Complementar Federal n.º 123, de 14 de dezembro de 2006 e a Lei Complementar n.º 163, de 29 de outubro de 2013, no âmbito da Administração Pública Estadual.</a:t>
            </a:r>
            <a:endParaRPr lang="pt-BR" sz="2400" b="1" dirty="0" smtClean="0">
              <a:solidFill>
                <a:schemeClr val="bg1"/>
              </a:solidFill>
              <a:latin typeface="Trebuchet MS" pitchFamily="34" charset="0"/>
            </a:endParaRPr>
          </a:p>
          <a:p>
            <a:pPr algn="ctr"/>
            <a:r>
              <a:rPr lang="pt-BR" sz="2400" b="1" dirty="0" smtClean="0">
                <a:solidFill>
                  <a:schemeClr val="bg1"/>
                </a:solidFill>
                <a:latin typeface="Trebuchet MS" pitchFamily="34" charset="0"/>
              </a:rPr>
              <a:t>25 </a:t>
            </a:r>
            <a:r>
              <a:rPr lang="pt-BR" sz="2400" b="1" dirty="0">
                <a:solidFill>
                  <a:schemeClr val="bg1"/>
                </a:solidFill>
                <a:latin typeface="Trebuchet MS" pitchFamily="34" charset="0"/>
              </a:rPr>
              <a:t>de Setembro de 2015</a:t>
            </a:r>
          </a:p>
        </p:txBody>
      </p:sp>
      <p:pic>
        <p:nvPicPr>
          <p:cNvPr id="1027" name="Picture 3" descr="C:\Users\amacedo\Documents\Meus documentos\LOGOS\SEBRAE_branco.png"/>
          <p:cNvPicPr>
            <a:picLocks noChangeAspect="1" noChangeArrowheads="1"/>
          </p:cNvPicPr>
          <p:nvPr/>
        </p:nvPicPr>
        <p:blipFill>
          <a:blip r:embed="rId3" cstate="print"/>
          <a:srcRect/>
          <a:stretch>
            <a:fillRect/>
          </a:stretch>
        </p:blipFill>
        <p:spPr bwMode="auto">
          <a:xfrm>
            <a:off x="3366247" y="718541"/>
            <a:ext cx="2452053" cy="119712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671010"/>
            <a:ext cx="8283388" cy="2893100"/>
          </a:xfrm>
          <a:prstGeom prst="rect">
            <a:avLst/>
          </a:prstGeom>
          <a:noFill/>
        </p:spPr>
        <p:txBody>
          <a:bodyPr wrap="square" rtlCol="0">
            <a:spAutoFit/>
          </a:bodyPr>
          <a:lstStyle/>
          <a:p>
            <a:r>
              <a:rPr lang="pt-BR" sz="1400" b="1" dirty="0"/>
              <a:t>§ 8.º</a:t>
            </a:r>
            <a:r>
              <a:rPr lang="pt-BR" sz="1400" dirty="0"/>
              <a:t> Nas licitações do tipo técnica e preço o direito de preferência será exercido pela forma prevista no instrumento convocatório.</a:t>
            </a:r>
            <a:br>
              <a:rPr lang="pt-BR" sz="1400" dirty="0"/>
            </a:br>
            <a:endParaRPr lang="pt-BR" sz="1400" dirty="0"/>
          </a:p>
          <a:p>
            <a:r>
              <a:rPr lang="pt-BR" sz="1400" b="1" dirty="0"/>
              <a:t>§ 9.º</a:t>
            </a:r>
            <a:r>
              <a:rPr lang="pt-BR" sz="1400" dirty="0"/>
              <a:t> Conforme disposto nos §§ 14 e 15 do art. 3.º da Lei Federal n.º 8.666, de 1993, o critério de desempate previsto neste artigo deverá observar as seguintes regras:</a:t>
            </a:r>
            <a:br>
              <a:rPr lang="pt-BR" sz="1400" dirty="0"/>
            </a:br>
            <a:endParaRPr lang="pt-BR" sz="1400" dirty="0"/>
          </a:p>
          <a:p>
            <a:r>
              <a:rPr lang="pt-BR" sz="1400" b="1" dirty="0"/>
              <a:t>I -</a:t>
            </a:r>
            <a:r>
              <a:rPr lang="pt-BR" sz="1400" dirty="0"/>
              <a:t> quando houver propostas beneficiadas com as margens de preferência em relação ao produto estrangeiro, previstas no art. 3.º da Lei Federal n.º 8.666, de 1993, o critério de desempate será aplicado exclusivamente entre as propostas que fazem jus às margens de preferência; e</a:t>
            </a:r>
            <a:br>
              <a:rPr lang="pt-BR" sz="1400" dirty="0"/>
            </a:br>
            <a:endParaRPr lang="pt-BR" sz="1400" dirty="0"/>
          </a:p>
          <a:p>
            <a:r>
              <a:rPr lang="pt-BR" sz="1400" b="1" dirty="0"/>
              <a:t>II -</a:t>
            </a:r>
            <a:r>
              <a:rPr lang="pt-BR" sz="1400" dirty="0"/>
              <a:t> nas contratações de bens e serviços de informática e automação, nos termos da Lei n.º 8.248, de 23 de outubro de 1991, o disposto neste artigo será aplicado com o percentual e na ordem de prioridade definidos no Decreto Federal n.º 7.174, de 12 de maio de 2010.</a:t>
            </a:r>
          </a:p>
        </p:txBody>
      </p:sp>
    </p:spTree>
    <p:extLst>
      <p:ext uri="{BB962C8B-B14F-4D97-AF65-F5344CB8AC3E}">
        <p14:creationId xmlns:p14="http://schemas.microsoft.com/office/powerpoint/2010/main" val="1795411033"/>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2246769"/>
          </a:xfrm>
          <a:prstGeom prst="rect">
            <a:avLst/>
          </a:prstGeom>
          <a:noFill/>
        </p:spPr>
        <p:txBody>
          <a:bodyPr wrap="square" rtlCol="0">
            <a:spAutoFit/>
          </a:bodyPr>
          <a:lstStyle/>
          <a:p>
            <a:r>
              <a:rPr lang="pt-BR" sz="1400" b="1" dirty="0"/>
              <a:t>Seção III</a:t>
            </a:r>
            <a:r>
              <a:rPr lang="pt-BR" sz="1400" dirty="0"/>
              <a:t> </a:t>
            </a:r>
            <a:br>
              <a:rPr lang="pt-BR" sz="1400" dirty="0"/>
            </a:br>
            <a:r>
              <a:rPr lang="pt-BR" sz="1400" b="1" dirty="0"/>
              <a:t>DA LICITAÇÃO EXCLUSIVA</a:t>
            </a:r>
            <a:r>
              <a:rPr lang="pt-BR" sz="1400" dirty="0"/>
              <a:t/>
            </a:r>
            <a:br>
              <a:rPr lang="pt-BR" sz="1400" dirty="0"/>
            </a:br>
            <a:endParaRPr lang="pt-BR" sz="1400" dirty="0"/>
          </a:p>
          <a:p>
            <a:r>
              <a:rPr lang="pt-BR" sz="1400" b="1" dirty="0"/>
              <a:t>Art. 6.º</a:t>
            </a:r>
            <a:r>
              <a:rPr lang="pt-BR" sz="1400" dirty="0"/>
              <a:t> Os órgãos e entidades contratantes deverão realizar processo licitatório destinado exclusivamente à participação de beneficiários do tratamento diferenciado em licitações, ainda que divididas em itens ou lotes, cujo valor seja de até R$ 80.000,00 (oitenta mil reais).</a:t>
            </a:r>
            <a:br>
              <a:rPr lang="pt-BR" sz="1400" dirty="0"/>
            </a:br>
            <a:endParaRPr lang="pt-BR" sz="1400" dirty="0"/>
          </a:p>
          <a:p>
            <a:r>
              <a:rPr lang="pt-BR" sz="1400" b="1" dirty="0"/>
              <a:t>Parágrafo único.</a:t>
            </a:r>
            <a:r>
              <a:rPr lang="pt-BR" sz="1400" dirty="0"/>
              <a:t> Quando das contratações de que trata o caput deste artigo deverá, preferencialmente, ser utilizado o pregão presencial, na forma do disposto no art. 22 da Lei Complementar n.º 163, de 2013.</a:t>
            </a:r>
          </a:p>
          <a:p>
            <a:endParaRPr lang="pt-BR" sz="1400" dirty="0"/>
          </a:p>
        </p:txBody>
      </p:sp>
      <p:sp>
        <p:nvSpPr>
          <p:cNvPr id="8" name="CaixaDeTexto 7"/>
          <p:cNvSpPr txBox="1"/>
          <p:nvPr/>
        </p:nvSpPr>
        <p:spPr>
          <a:xfrm>
            <a:off x="569259" y="3416137"/>
            <a:ext cx="8283388" cy="2462213"/>
          </a:xfrm>
          <a:prstGeom prst="rect">
            <a:avLst/>
          </a:prstGeom>
          <a:noFill/>
        </p:spPr>
        <p:txBody>
          <a:bodyPr wrap="square" rtlCol="0">
            <a:spAutoFit/>
          </a:bodyPr>
          <a:lstStyle/>
          <a:p>
            <a:r>
              <a:rPr lang="pt-BR" sz="1400" b="1" dirty="0" smtClean="0">
                <a:solidFill>
                  <a:srgbClr val="FF0000"/>
                </a:solidFill>
              </a:rPr>
              <a:t>Redação aplicada divergente da LC 123/2006, sendo: </a:t>
            </a:r>
          </a:p>
          <a:p>
            <a:r>
              <a:rPr lang="pt-BR" sz="1400" dirty="0">
                <a:solidFill>
                  <a:srgbClr val="FF0000"/>
                </a:solidFill>
              </a:rPr>
              <a:t>Art. 48.  Para o cumprimento do disposto no art. 47 desta Lei Complementar, a administração pública:   </a:t>
            </a:r>
            <a:endParaRPr lang="pt-BR" sz="1400" dirty="0" smtClean="0">
              <a:solidFill>
                <a:srgbClr val="FF0000"/>
              </a:solidFill>
            </a:endParaRPr>
          </a:p>
          <a:p>
            <a:r>
              <a:rPr lang="pt-BR" sz="1400" dirty="0">
                <a:solidFill>
                  <a:srgbClr val="FF0000"/>
                </a:solidFill>
              </a:rPr>
              <a:t>I - deverá realizar processo licitatório destinado exclusivamente à participação de microempresas e empresas de pequeno porte nos itens de contratação cujo valor seja de até R$ 80.000,00 (oitenta mil reais); </a:t>
            </a:r>
            <a:endParaRPr lang="pt-BR" sz="1400" dirty="0" smtClean="0">
              <a:solidFill>
                <a:srgbClr val="FF0000"/>
              </a:solidFill>
            </a:endParaRPr>
          </a:p>
          <a:p>
            <a:endParaRPr lang="pt-BR" sz="1400" dirty="0" smtClean="0">
              <a:solidFill>
                <a:srgbClr val="FF0000"/>
              </a:solidFill>
            </a:endParaRPr>
          </a:p>
          <a:p>
            <a:r>
              <a:rPr lang="pt-BR" sz="1400" b="1" dirty="0" smtClean="0">
                <a:solidFill>
                  <a:srgbClr val="FF0000"/>
                </a:solidFill>
              </a:rPr>
              <a:t>Minuta sugerida:</a:t>
            </a:r>
          </a:p>
          <a:p>
            <a:r>
              <a:rPr lang="pt-BR" sz="1400" dirty="0">
                <a:solidFill>
                  <a:srgbClr val="FF0000"/>
                </a:solidFill>
              </a:rPr>
              <a:t>Art. 6º  Os órgãos e entidades contratantes deverão realizar processo licitatório destinado exclusivamente à participação de microempresas e empresas de pequeno porte nos itens ou lotes de licitação cujo valor seja de até R$ 80.000,00 (oitenta mil reais).</a:t>
            </a:r>
            <a:endParaRPr lang="pt-BR" sz="1400" dirty="0" smtClean="0">
              <a:solidFill>
                <a:srgbClr val="FF0000"/>
              </a:solidFill>
            </a:endParaRPr>
          </a:p>
          <a:p>
            <a:r>
              <a:rPr lang="pt-BR" sz="1400" dirty="0"/>
              <a:t/>
            </a:r>
            <a:br>
              <a:rPr lang="pt-BR" sz="1400" dirty="0"/>
            </a:br>
            <a:endParaRPr lang="pt-BR" sz="1400" dirty="0"/>
          </a:p>
        </p:txBody>
      </p:sp>
    </p:spTree>
    <p:extLst>
      <p:ext uri="{BB962C8B-B14F-4D97-AF65-F5344CB8AC3E}">
        <p14:creationId xmlns:p14="http://schemas.microsoft.com/office/powerpoint/2010/main" val="260085480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4616648"/>
          </a:xfrm>
          <a:prstGeom prst="rect">
            <a:avLst/>
          </a:prstGeom>
          <a:noFill/>
        </p:spPr>
        <p:txBody>
          <a:bodyPr wrap="square" rtlCol="0">
            <a:spAutoFit/>
          </a:bodyPr>
          <a:lstStyle/>
          <a:p>
            <a:r>
              <a:rPr lang="pt-BR" sz="1400" b="1" dirty="0"/>
              <a:t>SEÇÃO IV</a:t>
            </a:r>
            <a:r>
              <a:rPr lang="pt-BR" sz="1400" dirty="0"/>
              <a:t> </a:t>
            </a:r>
            <a:br>
              <a:rPr lang="pt-BR" sz="1400" dirty="0"/>
            </a:br>
            <a:r>
              <a:rPr lang="pt-BR" sz="1400" b="1" dirty="0"/>
              <a:t>DA SUBCONTRATAÇÃO COMPULSÓRIA DE BENEFICIÁRIOS DO TRATAMENTO DIFERENCIADO</a:t>
            </a:r>
            <a:r>
              <a:rPr lang="pt-BR" sz="1400" dirty="0"/>
              <a:t/>
            </a:r>
            <a:br>
              <a:rPr lang="pt-BR" sz="1400" dirty="0"/>
            </a:br>
            <a:endParaRPr lang="pt-BR" sz="1400" dirty="0"/>
          </a:p>
          <a:p>
            <a:r>
              <a:rPr lang="pt-BR" sz="1400" b="1" dirty="0"/>
              <a:t>Art. 7.º</a:t>
            </a:r>
            <a:r>
              <a:rPr lang="pt-BR" sz="1400" dirty="0"/>
              <a:t> Nas licitações para contratação de serviços e obras, os órgãos e entidades contratantes poderão estabelecer, nos instrumentos convocatórios, a exigência de subcontratação de beneficiários do tratamento diferenciado, sob pena de rescisão contratual, sem prejuízo das sanções legais, determinando:</a:t>
            </a:r>
            <a:br>
              <a:rPr lang="pt-BR" sz="1400" dirty="0"/>
            </a:br>
            <a:endParaRPr lang="pt-BR" sz="1400" dirty="0"/>
          </a:p>
          <a:p>
            <a:r>
              <a:rPr lang="pt-BR" sz="1400" b="1" dirty="0"/>
              <a:t>I -</a:t>
            </a:r>
            <a:r>
              <a:rPr lang="pt-BR" sz="1400" dirty="0"/>
              <a:t> os percentuais mínimo e máximo a serem subcontratados, vedada a subcontratação total do objeto;</a:t>
            </a:r>
            <a:br>
              <a:rPr lang="pt-BR" sz="1400" dirty="0"/>
            </a:br>
            <a:endParaRPr lang="pt-BR" sz="1400" dirty="0"/>
          </a:p>
          <a:p>
            <a:r>
              <a:rPr lang="pt-BR" sz="1400" b="1" dirty="0"/>
              <a:t>II -</a:t>
            </a:r>
            <a:r>
              <a:rPr lang="pt-BR" sz="1400" dirty="0"/>
              <a:t> que a empresa contratada compromete-se a substituir a subcontratada, no prazo máximo de trinta dias, na hipótese de extinção da subcontratação, mantendo o percentual originalmente subcontratado até a sua execução total, notificando o órgão ou entidade contratante, sob pena de rescisão, sem prejuízo das sanções cabíveis, ou demonstrar a inviabilidade da substituição, em que ficará responsável pela execução da parcela originalmente subcontratada; e</a:t>
            </a:r>
            <a:br>
              <a:rPr lang="pt-BR" sz="1400" dirty="0"/>
            </a:br>
            <a:endParaRPr lang="pt-BR" sz="1400" dirty="0"/>
          </a:p>
          <a:p>
            <a:r>
              <a:rPr lang="pt-BR" sz="1400" b="1" dirty="0"/>
              <a:t>III -</a:t>
            </a:r>
            <a:r>
              <a:rPr lang="pt-BR" sz="1400" dirty="0"/>
              <a:t> que a empresa contratada responsabiliza-se pela padronização, compatibilidade, gerenciamento centralizado e qualidade da subcontratação.</a:t>
            </a:r>
            <a:br>
              <a:rPr lang="pt-BR" sz="1400" dirty="0"/>
            </a:br>
            <a:endParaRPr lang="pt-BR" sz="1400" dirty="0"/>
          </a:p>
          <a:p>
            <a:r>
              <a:rPr lang="pt-BR" sz="1400" b="1" dirty="0"/>
              <a:t>IV -</a:t>
            </a:r>
            <a:r>
              <a:rPr lang="pt-BR" sz="1400" dirty="0"/>
              <a:t> os beneficiários do tratamento diferenciado a serem subcontratados deverão ser sediados no Município ou Região no qual será executado o objeto, salvo quando esta determinação puder comprometer a qualidade da execução contratual.</a:t>
            </a:r>
          </a:p>
        </p:txBody>
      </p:sp>
    </p:spTree>
    <p:extLst>
      <p:ext uri="{BB962C8B-B14F-4D97-AF65-F5344CB8AC3E}">
        <p14:creationId xmlns:p14="http://schemas.microsoft.com/office/powerpoint/2010/main" val="578775986"/>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4185761"/>
          </a:xfrm>
          <a:prstGeom prst="rect">
            <a:avLst/>
          </a:prstGeom>
          <a:noFill/>
        </p:spPr>
        <p:txBody>
          <a:bodyPr wrap="square" rtlCol="0">
            <a:spAutoFit/>
          </a:bodyPr>
          <a:lstStyle/>
          <a:p>
            <a:r>
              <a:rPr lang="pt-BR" sz="1400" b="1" dirty="0"/>
              <a:t>§ 1.º</a:t>
            </a:r>
            <a:r>
              <a:rPr lang="pt-BR" sz="1400" dirty="0"/>
              <a:t> Deverá constar ainda do instrumento convocatório que a exigência de subcontratação não será aplicável quando o licitante for:</a:t>
            </a:r>
            <a:br>
              <a:rPr lang="pt-BR" sz="1400" dirty="0"/>
            </a:br>
            <a:endParaRPr lang="pt-BR" sz="1400" dirty="0"/>
          </a:p>
          <a:p>
            <a:r>
              <a:rPr lang="pt-BR" sz="1400" b="1" dirty="0"/>
              <a:t>I -</a:t>
            </a:r>
            <a:r>
              <a:rPr lang="pt-BR" sz="1400" dirty="0"/>
              <a:t> microempresas, empresas de pequeno porte e microempreendedor individual;</a:t>
            </a:r>
            <a:br>
              <a:rPr lang="pt-BR" sz="1400" dirty="0"/>
            </a:br>
            <a:endParaRPr lang="pt-BR" sz="1400" dirty="0"/>
          </a:p>
          <a:p>
            <a:r>
              <a:rPr lang="pt-BR" sz="1400" b="1" dirty="0"/>
              <a:t>II -</a:t>
            </a:r>
            <a:r>
              <a:rPr lang="pt-BR" sz="1400" dirty="0"/>
              <a:t> consórcio composto em sua totalidade por microempresas e empresas de pequeno porte, respeitado o disposto no art. 33 da Lei Federal nº 8.666, de 1993; e</a:t>
            </a:r>
            <a:br>
              <a:rPr lang="pt-BR" sz="1400" dirty="0"/>
            </a:br>
            <a:endParaRPr lang="pt-BR" sz="1400" dirty="0"/>
          </a:p>
          <a:p>
            <a:r>
              <a:rPr lang="pt-BR" sz="1400" b="1" dirty="0"/>
              <a:t>III -</a:t>
            </a:r>
            <a:r>
              <a:rPr lang="pt-BR" sz="1400" dirty="0"/>
              <a:t> consórcio composto parcialmente por microempresas ou empresas de pequeno porte com participação igual ou superior ao percentual exigido de subcontratação.</a:t>
            </a:r>
            <a:br>
              <a:rPr lang="pt-BR" sz="1400" dirty="0"/>
            </a:br>
            <a:endParaRPr lang="pt-BR" sz="1400" dirty="0"/>
          </a:p>
          <a:p>
            <a:r>
              <a:rPr lang="pt-BR" sz="1400" b="1" dirty="0"/>
              <a:t>§ 2.º</a:t>
            </a:r>
            <a:r>
              <a:rPr lang="pt-BR" sz="1400" dirty="0"/>
              <a:t> Não se admite a exigência de subcontratação para o fornecimento de bens, exceto quando estiver vinculado à prestação de serviços acessórios.</a:t>
            </a:r>
            <a:br>
              <a:rPr lang="pt-BR" sz="1400" dirty="0"/>
            </a:br>
            <a:endParaRPr lang="pt-BR" sz="1400" dirty="0"/>
          </a:p>
          <a:p>
            <a:r>
              <a:rPr lang="pt-BR" sz="1400" b="1" dirty="0"/>
              <a:t>§ 3º</a:t>
            </a:r>
            <a:r>
              <a:rPr lang="pt-BR" sz="1400" dirty="0"/>
              <a:t> O edital deverá estabelecer prazo para o contratado apresentar o plano de subcontratação e a documentação probatória da habilitação jurídica e regularidade fiscal e trabalhista, bem como, quando for o caso, de capacidade técnica e econômico-financeira das microempresas, empresas de pequeno porte ou microempreendedor individual subcontratados, que deverão ser mantidas na vigência contratual, sob pena de rescisão, sem prejuízo das sanções cabíveis.</a:t>
            </a:r>
          </a:p>
        </p:txBody>
      </p:sp>
    </p:spTree>
    <p:extLst>
      <p:ext uri="{BB962C8B-B14F-4D97-AF65-F5344CB8AC3E}">
        <p14:creationId xmlns:p14="http://schemas.microsoft.com/office/powerpoint/2010/main" val="2905954718"/>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3970318"/>
          </a:xfrm>
          <a:prstGeom prst="rect">
            <a:avLst/>
          </a:prstGeom>
          <a:noFill/>
        </p:spPr>
        <p:txBody>
          <a:bodyPr wrap="square" rtlCol="0">
            <a:spAutoFit/>
          </a:bodyPr>
          <a:lstStyle/>
          <a:p>
            <a:r>
              <a:rPr lang="pt-BR" sz="1400" b="1" dirty="0"/>
              <a:t>§ 4º</a:t>
            </a:r>
            <a:r>
              <a:rPr lang="pt-BR" sz="1400" dirty="0"/>
              <a:t> Não deverá ser exigida a subcontratação quando esta for inviável, não for vantajosa para a administração pública ou representar prejuízo ao conjunto ou complexo do objeto a ser contratado, devidamente justificada.</a:t>
            </a:r>
            <a:br>
              <a:rPr lang="pt-BR" sz="1400" dirty="0"/>
            </a:br>
            <a:endParaRPr lang="pt-BR" sz="1400" dirty="0"/>
          </a:p>
          <a:p>
            <a:r>
              <a:rPr lang="pt-BR" sz="1400" b="1" dirty="0"/>
              <a:t>§ 5.º</a:t>
            </a:r>
            <a:r>
              <a:rPr lang="pt-BR" sz="1400" dirty="0"/>
              <a:t> É vedada a exigência no instrumento convocatório de subcontratação de itens ou parcelas determinadas ou de empresas específicas</a:t>
            </a:r>
            <a:r>
              <a:rPr lang="pt-BR" sz="1400" dirty="0" smtClean="0"/>
              <a:t>.</a:t>
            </a:r>
          </a:p>
          <a:p>
            <a:endParaRPr lang="pt-BR" sz="1400" dirty="0"/>
          </a:p>
          <a:p>
            <a:r>
              <a:rPr lang="pt-BR" sz="1400" b="1" dirty="0" smtClean="0">
                <a:solidFill>
                  <a:srgbClr val="FF0000"/>
                </a:solidFill>
              </a:rPr>
              <a:t>Sugerido na minuta e ausente: </a:t>
            </a:r>
          </a:p>
          <a:p>
            <a:r>
              <a:rPr lang="pt-BR" sz="1400" dirty="0" smtClean="0">
                <a:solidFill>
                  <a:srgbClr val="FF0000"/>
                </a:solidFill>
              </a:rPr>
              <a:t>§ </a:t>
            </a:r>
            <a:r>
              <a:rPr lang="pt-BR" sz="1400" dirty="0">
                <a:solidFill>
                  <a:srgbClr val="FF0000"/>
                </a:solidFill>
              </a:rPr>
              <a:t>6</a:t>
            </a:r>
            <a:r>
              <a:rPr lang="pt-BR" sz="1400" strike="sngStrike" dirty="0">
                <a:solidFill>
                  <a:srgbClr val="FF0000"/>
                </a:solidFill>
              </a:rPr>
              <a:t>º</a:t>
            </a:r>
            <a:r>
              <a:rPr lang="pt-BR" sz="1400" dirty="0">
                <a:solidFill>
                  <a:srgbClr val="FF0000"/>
                </a:solidFill>
              </a:rPr>
              <a:t> Os empenhos e pagamentos referentes às parcelas subcontratadas poderão ser realizados diretamente em favor das microempresas e empresas de pequeno porte subcontratadas.</a:t>
            </a:r>
            <a:endParaRPr lang="pt-BR" sz="1400" dirty="0" smtClean="0">
              <a:solidFill>
                <a:srgbClr val="FF0000"/>
              </a:solidFill>
            </a:endParaRPr>
          </a:p>
          <a:p>
            <a:r>
              <a:rPr lang="pt-BR" sz="1400" dirty="0"/>
              <a:t/>
            </a:r>
            <a:br>
              <a:rPr lang="pt-BR" sz="1400" dirty="0"/>
            </a:br>
            <a:endParaRPr lang="pt-BR" sz="1400" dirty="0"/>
          </a:p>
          <a:p>
            <a:r>
              <a:rPr lang="pt-BR" sz="1400" b="1" dirty="0"/>
              <a:t>§ 6.º</a:t>
            </a:r>
            <a:r>
              <a:rPr lang="pt-BR" sz="1400" dirty="0"/>
              <a:t> São vedadas:</a:t>
            </a:r>
            <a:br>
              <a:rPr lang="pt-BR" sz="1400" dirty="0"/>
            </a:br>
            <a:endParaRPr lang="pt-BR" sz="1400" dirty="0"/>
          </a:p>
          <a:p>
            <a:r>
              <a:rPr lang="pt-BR" sz="1400" b="1" dirty="0"/>
              <a:t>I -</a:t>
            </a:r>
            <a:r>
              <a:rPr lang="pt-BR" sz="1400" dirty="0"/>
              <a:t> a subcontratação das parcelas de maior relevância e valor significativo submetidas a prova de capacidade técnica, assim definidas no instrumento convocatório;</a:t>
            </a:r>
            <a:br>
              <a:rPr lang="pt-BR" sz="1400" dirty="0"/>
            </a:br>
            <a:endParaRPr lang="pt-BR" sz="1400" dirty="0"/>
          </a:p>
          <a:p>
            <a:r>
              <a:rPr lang="pt-BR" sz="1400" b="1" dirty="0"/>
              <a:t>II -</a:t>
            </a:r>
            <a:r>
              <a:rPr lang="pt-BR" sz="1400" dirty="0"/>
              <a:t> a subcontratação de micro empresas e empresas de pequeno porte e microempreendedor individual que tenham participado da licitação.</a:t>
            </a:r>
          </a:p>
        </p:txBody>
      </p:sp>
    </p:spTree>
    <p:extLst>
      <p:ext uri="{BB962C8B-B14F-4D97-AF65-F5344CB8AC3E}">
        <p14:creationId xmlns:p14="http://schemas.microsoft.com/office/powerpoint/2010/main" val="2947744526"/>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5478423"/>
          </a:xfrm>
          <a:prstGeom prst="rect">
            <a:avLst/>
          </a:prstGeom>
          <a:noFill/>
        </p:spPr>
        <p:txBody>
          <a:bodyPr wrap="square" rtlCol="0">
            <a:spAutoFit/>
          </a:bodyPr>
          <a:lstStyle/>
          <a:p>
            <a:r>
              <a:rPr lang="pt-BR" sz="1400" b="1" dirty="0"/>
              <a:t>SEÇÃO V</a:t>
            </a:r>
            <a:r>
              <a:rPr lang="pt-BR" sz="1400" dirty="0"/>
              <a:t> </a:t>
            </a:r>
            <a:br>
              <a:rPr lang="pt-BR" sz="1400" dirty="0"/>
            </a:br>
            <a:r>
              <a:rPr lang="pt-BR" sz="1400" b="1" dirty="0"/>
              <a:t>DA AQUISIÇÃO DE BENS DE NATUREZA DIVISÍVEL</a:t>
            </a:r>
            <a:r>
              <a:rPr lang="pt-BR" sz="1400" dirty="0"/>
              <a:t/>
            </a:r>
            <a:br>
              <a:rPr lang="pt-BR" sz="1400" dirty="0"/>
            </a:br>
            <a:endParaRPr lang="pt-BR" sz="1400" dirty="0"/>
          </a:p>
          <a:p>
            <a:r>
              <a:rPr lang="pt-BR" sz="1400" b="1" dirty="0"/>
              <a:t>Art. 8.º</a:t>
            </a:r>
            <a:r>
              <a:rPr lang="pt-BR" sz="1400" dirty="0"/>
              <a:t> Nas licitações destinadas à aquisição de bens de natureza divisível, os órgãos e entidades contratantes deverão reservar cota de até 25% (vinte e cinco por cento) do objeto para a contratação de beneficiários do tratamento diferenciado.</a:t>
            </a:r>
            <a:br>
              <a:rPr lang="pt-BR" sz="1400" dirty="0"/>
            </a:br>
            <a:endParaRPr lang="pt-BR" sz="1400" dirty="0"/>
          </a:p>
          <a:p>
            <a:r>
              <a:rPr lang="pt-BR" sz="1400" b="1" dirty="0"/>
              <a:t>§ 1.º</a:t>
            </a:r>
            <a:r>
              <a:rPr lang="pt-BR" sz="1400" dirty="0"/>
              <a:t> O disposto neste artigo não impede a adjudicação e contratação da totalidade do objeto licitado com beneficiário do tratamento diferenciado.</a:t>
            </a:r>
            <a:br>
              <a:rPr lang="pt-BR" sz="1400" dirty="0"/>
            </a:br>
            <a:endParaRPr lang="pt-BR" sz="1400" dirty="0"/>
          </a:p>
          <a:p>
            <a:r>
              <a:rPr lang="pt-BR" sz="1400" b="1" dirty="0"/>
              <a:t>§ 2.º</a:t>
            </a:r>
            <a:r>
              <a:rPr lang="pt-BR" sz="1400" dirty="0"/>
              <a:t> Se a mesma empresa vencer a cota reservada e a cota principal, a contratação da cota reservada deverá ocorrer pelo preço da cota principal, caso este tenha sido menor do que o obtido na cota reservada.</a:t>
            </a:r>
            <a:br>
              <a:rPr lang="pt-BR" sz="1400" dirty="0"/>
            </a:br>
            <a:endParaRPr lang="pt-BR" sz="1400" dirty="0"/>
          </a:p>
          <a:p>
            <a:r>
              <a:rPr lang="pt-BR" sz="1400" b="1" dirty="0"/>
              <a:t>§ 3º</a:t>
            </a:r>
            <a:r>
              <a:rPr lang="pt-BR" sz="1400" dirty="0"/>
              <a:t> O dimensionamento da cota reservada deverá considerar a natureza do objeto e a capacidade técnica e econômico-financeira das microempresas, empresas de pequeno porte, microempreendedor individual, bem como a necessidade do Órgão ou entidade contratante, de acordo com o planejamento anual de compras que dispõe o inciso I do art. 2.º deste Decreto.</a:t>
            </a:r>
            <a:br>
              <a:rPr lang="pt-BR" sz="1400" dirty="0"/>
            </a:br>
            <a:endParaRPr lang="pt-BR" sz="1400" dirty="0"/>
          </a:p>
          <a:p>
            <a:r>
              <a:rPr lang="pt-BR" sz="1400" b="1" dirty="0"/>
              <a:t>§ 4º</a:t>
            </a:r>
            <a:r>
              <a:rPr lang="pt-BR" sz="1400" dirty="0"/>
              <a:t> Nas licitações pelo Sistema de Registro de Preço, ou para fornecimento parcelado, o instrumento convocatório deverá prever a prioridade de aquisição dos produtos das cotas reservadas, ressalvados os casos em que a cota reservada for inadequada para atender as quantidades ou condições do pedido, justificadamente.</a:t>
            </a:r>
            <a:br>
              <a:rPr lang="pt-BR" sz="1400" dirty="0"/>
            </a:br>
            <a:endParaRPr lang="pt-BR" sz="1400" dirty="0"/>
          </a:p>
          <a:p>
            <a:r>
              <a:rPr lang="pt-BR" sz="1400" b="1" dirty="0"/>
              <a:t>§ 5.º</a:t>
            </a:r>
            <a:r>
              <a:rPr lang="pt-BR" sz="1400" dirty="0"/>
              <a:t> Não se aplica o disposto neste artigo nos casos de licitação exclusiva para participação de beneficiários do tratamento diferenciado de que trata o art. 6.º deste Decreto.</a:t>
            </a:r>
          </a:p>
        </p:txBody>
      </p:sp>
    </p:spTree>
    <p:extLst>
      <p:ext uri="{BB962C8B-B14F-4D97-AF65-F5344CB8AC3E}">
        <p14:creationId xmlns:p14="http://schemas.microsoft.com/office/powerpoint/2010/main" val="306947596"/>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4616648"/>
          </a:xfrm>
          <a:prstGeom prst="rect">
            <a:avLst/>
          </a:prstGeom>
          <a:noFill/>
        </p:spPr>
        <p:txBody>
          <a:bodyPr wrap="square" rtlCol="0">
            <a:spAutoFit/>
          </a:bodyPr>
          <a:lstStyle/>
          <a:p>
            <a:r>
              <a:rPr lang="pt-BR" sz="1400" dirty="0" smtClean="0">
                <a:solidFill>
                  <a:srgbClr val="FF0000"/>
                </a:solidFill>
              </a:rPr>
              <a:t>Excluídos </a:t>
            </a:r>
            <a:r>
              <a:rPr lang="pt-BR" sz="1400" dirty="0">
                <a:solidFill>
                  <a:srgbClr val="FF0000"/>
                </a:solidFill>
              </a:rPr>
              <a:t>os artigos 9º e 10 da redação da minuta, a saber</a:t>
            </a:r>
            <a:r>
              <a:rPr lang="pt-BR" sz="1400" dirty="0" smtClean="0">
                <a:solidFill>
                  <a:srgbClr val="FF0000"/>
                </a:solidFill>
              </a:rPr>
              <a:t>:</a:t>
            </a:r>
          </a:p>
          <a:p>
            <a:endParaRPr lang="pt-BR" sz="1400" dirty="0" smtClean="0">
              <a:solidFill>
                <a:srgbClr val="FF0000"/>
              </a:solidFill>
            </a:endParaRPr>
          </a:p>
          <a:p>
            <a:r>
              <a:rPr lang="pt-BR" sz="1400" b="1" dirty="0" smtClean="0">
                <a:solidFill>
                  <a:srgbClr val="FF0000"/>
                </a:solidFill>
              </a:rPr>
              <a:t>CONTRATAÇÃO </a:t>
            </a:r>
            <a:r>
              <a:rPr lang="pt-BR" sz="1400" b="1" dirty="0">
                <a:solidFill>
                  <a:srgbClr val="FF0000"/>
                </a:solidFill>
              </a:rPr>
              <a:t>DIRETA DE MICROEMPRESA OU EMPRESA DE PEQUENO PORTE</a:t>
            </a:r>
          </a:p>
          <a:p>
            <a:r>
              <a:rPr lang="pt-BR" sz="1400" dirty="0">
                <a:solidFill>
                  <a:srgbClr val="FF0000"/>
                </a:solidFill>
              </a:rPr>
              <a:t> </a:t>
            </a:r>
          </a:p>
          <a:p>
            <a:r>
              <a:rPr lang="pt-BR" sz="1400" dirty="0">
                <a:solidFill>
                  <a:srgbClr val="FF0000"/>
                </a:solidFill>
              </a:rPr>
              <a:t>Art. 9º As contratações diretas com fundamento no artigo 34, I e II da Lei Estadual nº 15.608/07 serão feitas preferencialmente com microempresas e empresas de pequeno porte sediadas na localidade ou região onde se dará a execução contratual.</a:t>
            </a:r>
          </a:p>
          <a:p>
            <a:r>
              <a:rPr lang="pt-BR" sz="1400" dirty="0">
                <a:solidFill>
                  <a:srgbClr val="FF0000"/>
                </a:solidFill>
              </a:rPr>
              <a:t>Parágrafo </a:t>
            </a:r>
            <a:r>
              <a:rPr lang="pt-BR" sz="1400" dirty="0" smtClean="0">
                <a:solidFill>
                  <a:srgbClr val="FF0000"/>
                </a:solidFill>
              </a:rPr>
              <a:t>único: </a:t>
            </a:r>
            <a:r>
              <a:rPr lang="pt-BR" sz="1400" dirty="0">
                <a:solidFill>
                  <a:srgbClr val="FF0000"/>
                </a:solidFill>
              </a:rPr>
              <a:t>A preferência de que trata o caput levará em conta o objeto da contratação, e a capacidade técnica necessária para a satisfação da necessidade administrativa.</a:t>
            </a:r>
          </a:p>
          <a:p>
            <a:r>
              <a:rPr lang="pt-BR" sz="1400" dirty="0">
                <a:solidFill>
                  <a:srgbClr val="FF0000"/>
                </a:solidFill>
              </a:rPr>
              <a:t>  </a:t>
            </a:r>
          </a:p>
          <a:p>
            <a:r>
              <a:rPr lang="pt-BR" sz="1400" b="1" dirty="0">
                <a:solidFill>
                  <a:srgbClr val="FF0000"/>
                </a:solidFill>
              </a:rPr>
              <a:t>SEÇÃO VII</a:t>
            </a:r>
          </a:p>
          <a:p>
            <a:r>
              <a:rPr lang="pt-BR" sz="1400" b="1" dirty="0">
                <a:solidFill>
                  <a:srgbClr val="FF0000"/>
                </a:solidFill>
              </a:rPr>
              <a:t>PREFERÊNCIA PARA CONTRATAÇÃO DE ME OU EPP SITUADA NO LOCAL OU REGIÃO DA LICITAÇÃO</a:t>
            </a:r>
          </a:p>
          <a:p>
            <a:r>
              <a:rPr lang="pt-BR" sz="1400" dirty="0">
                <a:solidFill>
                  <a:srgbClr val="FF0000"/>
                </a:solidFill>
              </a:rPr>
              <a:t>  </a:t>
            </a:r>
          </a:p>
          <a:p>
            <a:r>
              <a:rPr lang="pt-BR" sz="1400" dirty="0">
                <a:solidFill>
                  <a:srgbClr val="FF0000"/>
                </a:solidFill>
              </a:rPr>
              <a:t>Art.10  Quando do tratamento diferenciado de que tratam os artigos 6º e 8º deste decreto será concedida preferência para a contratação de microempresa ou empresa de pequeno porte sediada no local ou na região em que for realizada a licitação que apresentarem proposta de preço até 10% (dez por cento) superior àquele classificado em primeiro lugar</a:t>
            </a:r>
          </a:p>
          <a:p>
            <a:r>
              <a:rPr lang="pt-BR" sz="1400" dirty="0">
                <a:solidFill>
                  <a:srgbClr val="FF0000"/>
                </a:solidFill>
              </a:rPr>
              <a:t> </a:t>
            </a:r>
          </a:p>
          <a:p>
            <a:r>
              <a:rPr lang="pt-BR" sz="1400" dirty="0">
                <a:solidFill>
                  <a:srgbClr val="FF0000"/>
                </a:solidFill>
              </a:rPr>
              <a:t> </a:t>
            </a:r>
            <a:r>
              <a:rPr lang="pt-BR" sz="1400" dirty="0" smtClean="0">
                <a:solidFill>
                  <a:srgbClr val="FF0000"/>
                </a:solidFill>
              </a:rPr>
              <a:t>Parágrafo único:  </a:t>
            </a:r>
            <a:r>
              <a:rPr lang="pt-BR" sz="1400" dirty="0">
                <a:solidFill>
                  <a:srgbClr val="FF0000"/>
                </a:solidFill>
              </a:rPr>
              <a:t>Em caso de licitação com cota reservada, a preferência de que trata o caput não se estende à cota principal.</a:t>
            </a:r>
          </a:p>
          <a:p>
            <a:endParaRPr lang="pt-BR" sz="1400" dirty="0"/>
          </a:p>
        </p:txBody>
      </p:sp>
    </p:spTree>
    <p:extLst>
      <p:ext uri="{BB962C8B-B14F-4D97-AF65-F5344CB8AC3E}">
        <p14:creationId xmlns:p14="http://schemas.microsoft.com/office/powerpoint/2010/main" val="904764208"/>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4955203"/>
          </a:xfrm>
          <a:prstGeom prst="rect">
            <a:avLst/>
          </a:prstGeom>
          <a:noFill/>
        </p:spPr>
        <p:txBody>
          <a:bodyPr wrap="square" rtlCol="0">
            <a:spAutoFit/>
          </a:bodyPr>
          <a:lstStyle/>
          <a:p>
            <a:r>
              <a:rPr lang="pt-BR" sz="1400" b="1" dirty="0"/>
              <a:t>SEÇÃO VI</a:t>
            </a:r>
            <a:r>
              <a:rPr lang="pt-BR" sz="1400" dirty="0"/>
              <a:t> </a:t>
            </a:r>
            <a:br>
              <a:rPr lang="pt-BR" sz="1400" dirty="0"/>
            </a:br>
            <a:r>
              <a:rPr lang="pt-BR" sz="1400" dirty="0"/>
              <a:t>DISPOSIÇÕES GERAIS</a:t>
            </a:r>
            <a:br>
              <a:rPr lang="pt-BR" sz="1400" dirty="0"/>
            </a:br>
            <a:endParaRPr lang="pt-BR" sz="1400" dirty="0"/>
          </a:p>
          <a:p>
            <a:r>
              <a:rPr lang="pt-BR" sz="1400" b="1" dirty="0"/>
              <a:t>Art. 9.º</a:t>
            </a:r>
            <a:r>
              <a:rPr lang="pt-BR" sz="1400" dirty="0"/>
              <a:t> Não se aplica o disposto nos </a:t>
            </a:r>
            <a:r>
              <a:rPr lang="pt-BR" sz="1400" dirty="0" err="1"/>
              <a:t>arts</a:t>
            </a:r>
            <a:r>
              <a:rPr lang="pt-BR" sz="1400" dirty="0"/>
              <a:t>. 6.º a 8.º deste Decreto quando:</a:t>
            </a:r>
            <a:br>
              <a:rPr lang="pt-BR" sz="1400" dirty="0"/>
            </a:br>
            <a:endParaRPr lang="pt-BR" sz="1400" dirty="0"/>
          </a:p>
          <a:p>
            <a:r>
              <a:rPr lang="pt-BR" sz="1400" b="1" dirty="0"/>
              <a:t>I -</a:t>
            </a:r>
            <a:r>
              <a:rPr lang="pt-BR" sz="1400" dirty="0"/>
              <a:t> não houver um mínimo de três fornecedores competitivos enquadrados como microempresas, empresas de pequeno porte, microempreendedor individual sediados local ou regionalmente e capazes de cumprir as exigências estabelecidas no instrumento convocatório;</a:t>
            </a:r>
            <a:br>
              <a:rPr lang="pt-BR" sz="1400" dirty="0"/>
            </a:br>
            <a:endParaRPr lang="pt-BR" sz="1400" dirty="0"/>
          </a:p>
          <a:p>
            <a:r>
              <a:rPr lang="pt-BR" sz="1400" b="1" dirty="0"/>
              <a:t>II -</a:t>
            </a:r>
            <a:r>
              <a:rPr lang="pt-BR" sz="1400" dirty="0"/>
              <a:t> o tratamento diferenciado e simplificado não for vantajoso para a administração ou representar prejuízo ao conjunto ou complexo do objeto a ser contratado;</a:t>
            </a:r>
            <a:br>
              <a:rPr lang="pt-BR" sz="1400" dirty="0"/>
            </a:br>
            <a:endParaRPr lang="pt-BR" sz="1400" dirty="0"/>
          </a:p>
          <a:p>
            <a:r>
              <a:rPr lang="pt-BR" sz="1400" b="1" dirty="0"/>
              <a:t>III -</a:t>
            </a:r>
            <a:r>
              <a:rPr lang="pt-BR" sz="1400" dirty="0"/>
              <a:t> a licitação for dispensável ou inexigível, nos termos dos </a:t>
            </a:r>
            <a:r>
              <a:rPr lang="pt-BR" sz="1400" dirty="0" err="1"/>
              <a:t>arts</a:t>
            </a:r>
            <a:r>
              <a:rPr lang="pt-BR" sz="1400" dirty="0"/>
              <a:t>. 24 e 25 da Lei Federal n.º 8.666, de 1993, excetuando-se as dispensas tratadas pelos incisos I e II do art. 24 da mesma Lei, nas quais a compra deverá ser feita preferencialmente de microempresas, empresas de pequeno porte e microempreendedor individual;</a:t>
            </a:r>
            <a:br>
              <a:rPr lang="pt-BR" sz="1400" dirty="0"/>
            </a:br>
            <a:endParaRPr lang="pt-BR" sz="1400" dirty="0"/>
          </a:p>
          <a:p>
            <a:r>
              <a:rPr lang="pt-BR" sz="1400" b="1" dirty="0"/>
              <a:t>IV -</a:t>
            </a:r>
            <a:r>
              <a:rPr lang="pt-BR" sz="1400" dirty="0"/>
              <a:t> o tratamento diferenciado e simplificado não for capaz de alcançar os objetivos previstos no art. 1.º deste Decreto, justificadamente</a:t>
            </a:r>
            <a:r>
              <a:rPr lang="pt-BR" sz="1400" dirty="0" smtClean="0"/>
              <a:t>.</a:t>
            </a:r>
          </a:p>
          <a:p>
            <a:r>
              <a:rPr lang="pt-BR" sz="1400" dirty="0" smtClean="0"/>
              <a:t>...</a:t>
            </a:r>
            <a:endParaRPr lang="pt-BR" sz="1400" dirty="0"/>
          </a:p>
          <a:p>
            <a:r>
              <a:rPr lang="pt-BR" sz="1400" b="1" dirty="0"/>
              <a:t>Art. 14.</a:t>
            </a:r>
            <a:r>
              <a:rPr lang="pt-BR" sz="1400" dirty="0"/>
              <a:t> Este Decreto entra em vigor na data de sua publicação, produzindo efeitos em 180 (cento e oitenta) dias, contados de sua publicação no Diário Oficial do Estado.</a:t>
            </a:r>
          </a:p>
          <a:p>
            <a:endParaRPr lang="pt-BR" sz="1400" dirty="0"/>
          </a:p>
        </p:txBody>
      </p:sp>
    </p:spTree>
    <p:extLst>
      <p:ext uri="{BB962C8B-B14F-4D97-AF65-F5344CB8AC3E}">
        <p14:creationId xmlns:p14="http://schemas.microsoft.com/office/powerpoint/2010/main" val="131464447"/>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ag1.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65" y="0"/>
            <a:ext cx="9144000" cy="6858000"/>
          </a:xfrm>
          <a:prstGeom prst="rect">
            <a:avLst/>
          </a:prstGeom>
        </p:spPr>
      </p:pic>
      <p:sp>
        <p:nvSpPr>
          <p:cNvPr id="4" name="CaixaDeTexto 3"/>
          <p:cNvSpPr txBox="1"/>
          <p:nvPr/>
        </p:nvSpPr>
        <p:spPr>
          <a:xfrm>
            <a:off x="484094" y="2286001"/>
            <a:ext cx="8193741" cy="3662541"/>
          </a:xfrm>
          <a:prstGeom prst="rect">
            <a:avLst/>
          </a:prstGeom>
          <a:solidFill>
            <a:schemeClr val="accent1">
              <a:alpha val="76000"/>
            </a:schemeClr>
          </a:solidFill>
        </p:spPr>
        <p:txBody>
          <a:bodyPr wrap="square" rtlCol="0">
            <a:spAutoFit/>
          </a:bodyPr>
          <a:lstStyle/>
          <a:p>
            <a:pPr algn="ctr"/>
            <a:r>
              <a:rPr lang="pt-BR" sz="4000" b="1" dirty="0" smtClean="0">
                <a:solidFill>
                  <a:schemeClr val="bg1"/>
                </a:solidFill>
                <a:latin typeface="Trebuchet MS" pitchFamily="34" charset="0"/>
              </a:rPr>
              <a:t>Decreto Federal nº 8538/15   </a:t>
            </a:r>
          </a:p>
          <a:p>
            <a:pPr algn="ctr"/>
            <a:r>
              <a:rPr lang="pt-BR" sz="2400" b="1" dirty="0">
                <a:solidFill>
                  <a:schemeClr val="bg1"/>
                </a:solidFill>
                <a:latin typeface="Trebuchet MS" pitchFamily="34" charset="0"/>
              </a:rPr>
              <a:t>Regulamenta o tratamento favorecido, diferenciado e simplificado para as microempresas, empresas de pequeno porte, agricultores familiares, produtores rurais pessoa física, microempreendedores individuais e sociedades cooperativas de consumo nas contratações públicas de bens, serviços e obras no âmbito da administração pública federal</a:t>
            </a:r>
            <a:r>
              <a:rPr lang="pt-BR" sz="2400" b="1" dirty="0" smtClean="0">
                <a:solidFill>
                  <a:schemeClr val="bg1"/>
                </a:solidFill>
                <a:latin typeface="Trebuchet MS" pitchFamily="34" charset="0"/>
              </a:rPr>
              <a:t>.</a:t>
            </a:r>
          </a:p>
          <a:p>
            <a:pPr algn="ctr"/>
            <a:r>
              <a:rPr lang="pt-BR" sz="2400" b="1" dirty="0" smtClean="0">
                <a:solidFill>
                  <a:schemeClr val="bg1"/>
                </a:solidFill>
                <a:latin typeface="Trebuchet MS" pitchFamily="34" charset="0"/>
              </a:rPr>
              <a:t>06 </a:t>
            </a:r>
            <a:r>
              <a:rPr lang="pt-BR" sz="2400" b="1" dirty="0">
                <a:solidFill>
                  <a:schemeClr val="bg1"/>
                </a:solidFill>
                <a:latin typeface="Trebuchet MS" pitchFamily="34" charset="0"/>
              </a:rPr>
              <a:t>de </a:t>
            </a:r>
            <a:r>
              <a:rPr lang="pt-BR" sz="2400" b="1" dirty="0" smtClean="0">
                <a:solidFill>
                  <a:schemeClr val="bg1"/>
                </a:solidFill>
                <a:latin typeface="Trebuchet MS" pitchFamily="34" charset="0"/>
              </a:rPr>
              <a:t>Outubro </a:t>
            </a:r>
            <a:r>
              <a:rPr lang="pt-BR" sz="2400" b="1" dirty="0">
                <a:solidFill>
                  <a:schemeClr val="bg1"/>
                </a:solidFill>
                <a:latin typeface="Trebuchet MS" pitchFamily="34" charset="0"/>
              </a:rPr>
              <a:t>de 2015</a:t>
            </a:r>
          </a:p>
        </p:txBody>
      </p:sp>
      <p:pic>
        <p:nvPicPr>
          <p:cNvPr id="1027" name="Picture 3" descr="C:\Users\amacedo\Documents\Meus documentos\LOGOS\SEBRAE_branco.png"/>
          <p:cNvPicPr>
            <a:picLocks noChangeAspect="1" noChangeArrowheads="1"/>
          </p:cNvPicPr>
          <p:nvPr/>
        </p:nvPicPr>
        <p:blipFill>
          <a:blip r:embed="rId3" cstate="print"/>
          <a:srcRect/>
          <a:stretch>
            <a:fillRect/>
          </a:stretch>
        </p:blipFill>
        <p:spPr bwMode="auto">
          <a:xfrm>
            <a:off x="3366247" y="718541"/>
            <a:ext cx="2452053" cy="1197126"/>
          </a:xfrm>
          <a:prstGeom prst="rect">
            <a:avLst/>
          </a:prstGeom>
          <a:noFill/>
        </p:spPr>
      </p:pic>
    </p:spTree>
    <p:extLst>
      <p:ext uri="{BB962C8B-B14F-4D97-AF65-F5344CB8AC3E}">
        <p14:creationId xmlns:p14="http://schemas.microsoft.com/office/powerpoint/2010/main" val="165558967"/>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a:t>
            </a:r>
            <a:r>
              <a:rPr lang="pt-BR" dirty="0" smtClean="0"/>
              <a:t>nº 8538/15</a:t>
            </a:r>
            <a:endParaRPr lang="pt-BR" dirty="0"/>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5016758"/>
          </a:xfrm>
          <a:prstGeom prst="rect">
            <a:avLst/>
          </a:prstGeom>
          <a:noFill/>
        </p:spPr>
        <p:txBody>
          <a:bodyPr wrap="square" rtlCol="0">
            <a:spAutoFit/>
          </a:bodyPr>
          <a:lstStyle/>
          <a:p>
            <a:r>
              <a:rPr lang="pt-PT" sz="1400" dirty="0">
                <a:solidFill>
                  <a:srgbClr val="FF0000"/>
                </a:solidFill>
              </a:rPr>
              <a:t>a) O Decreto amplia o alcance da Lei Complementar inserindo os benefícios previstos para os pequenos negócios  nas compras governamentais para </a:t>
            </a:r>
            <a:r>
              <a:rPr lang="pt-PT" sz="1400" b="1" dirty="0">
                <a:solidFill>
                  <a:srgbClr val="FF0000"/>
                </a:solidFill>
              </a:rPr>
              <a:t>sociedades cooperativas de consumo</a:t>
            </a:r>
            <a:r>
              <a:rPr lang="pt-PT" sz="1400" dirty="0">
                <a:solidFill>
                  <a:srgbClr val="FF0000"/>
                </a:solidFill>
              </a:rPr>
              <a:t>.</a:t>
            </a:r>
            <a:endParaRPr lang="pt-BR" sz="1400" dirty="0">
              <a:solidFill>
                <a:srgbClr val="FF0000"/>
              </a:solidFill>
            </a:endParaRPr>
          </a:p>
          <a:p>
            <a:r>
              <a:rPr lang="pt-BR" sz="1400" dirty="0"/>
              <a:t> </a:t>
            </a:r>
          </a:p>
          <a:p>
            <a:r>
              <a:rPr lang="pt-PT" sz="1400" i="1" dirty="0"/>
              <a:t>Nas contratações públicas de bens, serviços e obras, deverá ser concedido tratamento favorecido, diferenciado e simplificado para as microempresas e empresas de pequeno porte, agricultor familiar, produtor rural pessoa física, microempreendedor individual - MEI</a:t>
            </a:r>
            <a:r>
              <a:rPr lang="pt-PT" sz="1400" b="1" i="1" dirty="0"/>
              <a:t> e sociedades cooperativas de consumo</a:t>
            </a:r>
            <a:r>
              <a:rPr lang="pt-PT" sz="1400" i="1" dirty="0"/>
              <a:t>, nos termos deste Decreto, com o objetivo de. (Art. 1º</a:t>
            </a:r>
            <a:r>
              <a:rPr lang="pt-PT" sz="1400" i="1" dirty="0" smtClean="0"/>
              <a:t>)</a:t>
            </a:r>
          </a:p>
          <a:p>
            <a:endParaRPr lang="pt-PT" sz="1400" i="1" dirty="0"/>
          </a:p>
          <a:p>
            <a:r>
              <a:rPr lang="pt-PT" sz="1400" dirty="0">
                <a:solidFill>
                  <a:srgbClr val="FF0000"/>
                </a:solidFill>
              </a:rPr>
              <a:t>b) Definiu o conceito de local e regional para efeitos de aplicação dos benefícios previstos no § 3º art. 48 da LC123/06, bem como permite a adoção de outros critérios de definição, mediante justificativa e  regulamentação do órgão ou entidade contratante.</a:t>
            </a:r>
            <a:endParaRPr lang="pt-BR" sz="1400" dirty="0">
              <a:solidFill>
                <a:srgbClr val="FF0000"/>
              </a:solidFill>
            </a:endParaRPr>
          </a:p>
          <a:p>
            <a:r>
              <a:rPr lang="pt-PT" sz="1400" i="1" dirty="0"/>
              <a:t> </a:t>
            </a:r>
            <a:endParaRPr lang="pt-BR" sz="1400" dirty="0"/>
          </a:p>
          <a:p>
            <a:r>
              <a:rPr lang="pt-PT" sz="1400" i="1" dirty="0"/>
              <a:t>§ 2º Para efeitos deste Decreto, considera-se:</a:t>
            </a:r>
            <a:endParaRPr lang="pt-BR" sz="1400" dirty="0"/>
          </a:p>
          <a:p>
            <a:r>
              <a:rPr lang="pt-PT" sz="1400" i="1" dirty="0"/>
              <a:t>I - âmbito local - limites geográficos do Município onde será executado o objeto da contratação;</a:t>
            </a:r>
            <a:endParaRPr lang="pt-BR" sz="1400" dirty="0"/>
          </a:p>
          <a:p>
            <a:r>
              <a:rPr lang="pt-PT" sz="1400" i="1" dirty="0"/>
              <a:t>II - âmbito regional - limites geográficos do Estado ou da região metropolitana, que podem envolver mesorregiões ou microrregiões, conforme definido pelo Instituto Brasileiro de Geografia e Estatística - IBGE; e</a:t>
            </a:r>
            <a:endParaRPr lang="pt-BR" sz="1400" dirty="0"/>
          </a:p>
          <a:p>
            <a:r>
              <a:rPr lang="pt-PT" sz="1400" i="1" dirty="0"/>
              <a:t>III - microempresas e empresas de pequeno porte - os beneficiados pela Lei Complementar no 123, de 14 de dezembro de 2006, nos termos do inciso I do caput do art. 13.</a:t>
            </a:r>
            <a:endParaRPr lang="pt-BR" sz="1400" dirty="0"/>
          </a:p>
          <a:p>
            <a:r>
              <a:rPr lang="pt-PT" sz="1400" i="1" dirty="0"/>
              <a:t>§ 3º Admite-se a adoção de outro critério de definição de âmbito local e regional, justificadamente, em edital, desde que previsto em regulamento específico do órgão ou entidade contratante e que atenda aos objetivos previstos no art. 1º. (art 1)</a:t>
            </a:r>
            <a:endParaRPr lang="pt-BR" sz="1400" dirty="0"/>
          </a:p>
          <a:p>
            <a:endParaRPr lang="pt-BR" sz="1400" dirty="0"/>
          </a:p>
        </p:txBody>
      </p:sp>
    </p:spTree>
    <p:extLst>
      <p:ext uri="{BB962C8B-B14F-4D97-AF65-F5344CB8AC3E}">
        <p14:creationId xmlns:p14="http://schemas.microsoft.com/office/powerpoint/2010/main" val="3795185164"/>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smtClean="0"/>
              <a:t>Decreto nº 2474/15</a:t>
            </a:r>
            <a:endParaRPr lang="pt-BR" dirty="0"/>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430306" y="1641038"/>
            <a:ext cx="8283388" cy="2585323"/>
          </a:xfrm>
          <a:prstGeom prst="rect">
            <a:avLst/>
          </a:prstGeom>
          <a:noFill/>
        </p:spPr>
        <p:txBody>
          <a:bodyPr wrap="square" rtlCol="0">
            <a:spAutoFit/>
          </a:bodyPr>
          <a:lstStyle/>
          <a:p>
            <a:r>
              <a:rPr lang="pt-BR" dirty="0"/>
              <a:t>Publicado no </a:t>
            </a:r>
            <a:r>
              <a:rPr lang="pt-BR" u="sng" dirty="0"/>
              <a:t>Diário Oficial nº. 9544</a:t>
            </a:r>
            <a:r>
              <a:rPr lang="pt-BR" dirty="0"/>
              <a:t> de 28 de Setembro de 2015 </a:t>
            </a:r>
          </a:p>
          <a:p>
            <a:r>
              <a:rPr lang="pt-BR" dirty="0"/>
              <a:t> </a:t>
            </a:r>
          </a:p>
          <a:p>
            <a:r>
              <a:rPr lang="pt-BR" b="1" dirty="0"/>
              <a:t>Súmula:</a:t>
            </a:r>
            <a:r>
              <a:rPr lang="pt-BR" dirty="0"/>
              <a:t> Regulamenta o tratamento diferenciado e favorecido e o tratamento diferenciado e simplificado para as microempresas, empresas de pequeno porte, microempreendedor individual nas contratações públicas de bens, serviços e obras de que trata a Lei Complementar Federal n.º 123, de 14 de dezembro de 2006 e a Lei Complementar n.º 163, de 29 de outubro de 2013, no âmbito da Administração Pública Estadual</a:t>
            </a:r>
            <a:r>
              <a:rPr lang="pt-BR" dirty="0" smtClean="0"/>
              <a:t>.</a:t>
            </a:r>
          </a:p>
          <a:p>
            <a:endParaRPr lang="pt-BR" dirty="0"/>
          </a:p>
        </p:txBody>
      </p:sp>
    </p:spTree>
    <p:extLst>
      <p:ext uri="{BB962C8B-B14F-4D97-AF65-F5344CB8AC3E}">
        <p14:creationId xmlns:p14="http://schemas.microsoft.com/office/powerpoint/2010/main" val="4211459732"/>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a:t>
            </a:r>
            <a:r>
              <a:rPr lang="pt-BR" dirty="0" smtClean="0"/>
              <a:t>nº 8538/15</a:t>
            </a:r>
            <a:endParaRPr lang="pt-BR" dirty="0"/>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5016758"/>
          </a:xfrm>
          <a:prstGeom prst="rect">
            <a:avLst/>
          </a:prstGeom>
          <a:noFill/>
        </p:spPr>
        <p:txBody>
          <a:bodyPr wrap="square" rtlCol="0">
            <a:spAutoFit/>
          </a:bodyPr>
          <a:lstStyle/>
          <a:p>
            <a:r>
              <a:rPr lang="pt-PT" sz="1400" dirty="0">
                <a:solidFill>
                  <a:srgbClr val="FF0000"/>
                </a:solidFill>
              </a:rPr>
              <a:t>a) O Decreto amplia o alcance da Lei Complementar inserindo os benefícios previstos para os pequenos negócios  nas compras governamentais para </a:t>
            </a:r>
            <a:r>
              <a:rPr lang="pt-PT" sz="1400" b="1" dirty="0">
                <a:solidFill>
                  <a:srgbClr val="FF0000"/>
                </a:solidFill>
              </a:rPr>
              <a:t>sociedades cooperativas de consumo</a:t>
            </a:r>
            <a:r>
              <a:rPr lang="pt-PT" sz="1400" dirty="0">
                <a:solidFill>
                  <a:srgbClr val="FF0000"/>
                </a:solidFill>
              </a:rPr>
              <a:t>.</a:t>
            </a:r>
            <a:endParaRPr lang="pt-BR" sz="1400" dirty="0">
              <a:solidFill>
                <a:srgbClr val="FF0000"/>
              </a:solidFill>
            </a:endParaRPr>
          </a:p>
          <a:p>
            <a:r>
              <a:rPr lang="pt-BR" sz="1400" dirty="0"/>
              <a:t> </a:t>
            </a:r>
          </a:p>
          <a:p>
            <a:r>
              <a:rPr lang="pt-PT" sz="1400" i="1" dirty="0"/>
              <a:t>Nas contratações públicas de bens, serviços e obras, deverá ser concedido tratamento favorecido, diferenciado e simplificado para as microempresas e empresas de pequeno porte, agricultor familiar, produtor rural pessoa física, microempreendedor individual - MEI</a:t>
            </a:r>
            <a:r>
              <a:rPr lang="pt-PT" sz="1400" b="1" i="1" dirty="0"/>
              <a:t> e sociedades cooperativas de consumo</a:t>
            </a:r>
            <a:r>
              <a:rPr lang="pt-PT" sz="1400" i="1" dirty="0"/>
              <a:t>, nos termos deste Decreto, com o objetivo de. (Art. 1º</a:t>
            </a:r>
            <a:r>
              <a:rPr lang="pt-PT" sz="1400" i="1" dirty="0" smtClean="0"/>
              <a:t>)</a:t>
            </a:r>
          </a:p>
          <a:p>
            <a:endParaRPr lang="pt-PT" sz="1400" i="1" dirty="0"/>
          </a:p>
          <a:p>
            <a:r>
              <a:rPr lang="pt-PT" sz="1400" dirty="0">
                <a:solidFill>
                  <a:srgbClr val="FF0000"/>
                </a:solidFill>
              </a:rPr>
              <a:t>b) Definiu o conceito de local e regional para efeitos de aplicação dos benefícios previstos no § 3º art. 48 da LC123/06, bem como permite a adoção de outros critérios de definição, mediante justificativa e  regulamentação do órgão ou entidade contratante.</a:t>
            </a:r>
            <a:endParaRPr lang="pt-BR" sz="1400" dirty="0">
              <a:solidFill>
                <a:srgbClr val="FF0000"/>
              </a:solidFill>
            </a:endParaRPr>
          </a:p>
          <a:p>
            <a:r>
              <a:rPr lang="pt-PT" sz="1400" i="1" dirty="0"/>
              <a:t> </a:t>
            </a:r>
            <a:endParaRPr lang="pt-BR" sz="1400" dirty="0"/>
          </a:p>
          <a:p>
            <a:r>
              <a:rPr lang="pt-PT" sz="1400" i="1" dirty="0"/>
              <a:t>§ 2º Para efeitos deste Decreto, considera-se:</a:t>
            </a:r>
            <a:endParaRPr lang="pt-BR" sz="1400" dirty="0"/>
          </a:p>
          <a:p>
            <a:r>
              <a:rPr lang="pt-PT" sz="1400" i="1" dirty="0"/>
              <a:t>I - âmbito local - limites geográficos do Município onde será executado o objeto da contratação;</a:t>
            </a:r>
            <a:endParaRPr lang="pt-BR" sz="1400" dirty="0"/>
          </a:p>
          <a:p>
            <a:r>
              <a:rPr lang="pt-PT" sz="1400" i="1" dirty="0"/>
              <a:t>II - âmbito regional - limites geográficos do Estado ou da região metropolitana, que podem envolver mesorregiões ou microrregiões, conforme definido pelo Instituto Brasileiro de Geografia e Estatística - IBGE; e</a:t>
            </a:r>
            <a:endParaRPr lang="pt-BR" sz="1400" dirty="0"/>
          </a:p>
          <a:p>
            <a:r>
              <a:rPr lang="pt-PT" sz="1400" i="1" dirty="0"/>
              <a:t>III - microempresas e empresas de pequeno porte - os beneficiados pela Lei Complementar no 123, de 14 de dezembro de 2006, nos termos do inciso I do caput do art. 13.</a:t>
            </a:r>
            <a:endParaRPr lang="pt-BR" sz="1400" dirty="0"/>
          </a:p>
          <a:p>
            <a:r>
              <a:rPr lang="pt-PT" sz="1400" i="1" dirty="0"/>
              <a:t>§ 3º Admite-se a adoção de outro critério de definição de âmbito local e regional, justificadamente, em edital, desde que previsto em regulamento específico do órgão ou entidade contratante e que atenda aos objetivos previstos no art. 1º. (art 1)</a:t>
            </a:r>
            <a:endParaRPr lang="pt-BR" sz="1400" dirty="0"/>
          </a:p>
          <a:p>
            <a:endParaRPr lang="pt-BR" sz="1400" dirty="0"/>
          </a:p>
        </p:txBody>
      </p:sp>
    </p:spTree>
    <p:extLst>
      <p:ext uri="{BB962C8B-B14F-4D97-AF65-F5344CB8AC3E}">
        <p14:creationId xmlns:p14="http://schemas.microsoft.com/office/powerpoint/2010/main" val="4029407969"/>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8538/15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5386090"/>
          </a:xfrm>
          <a:prstGeom prst="rect">
            <a:avLst/>
          </a:prstGeom>
          <a:noFill/>
        </p:spPr>
        <p:txBody>
          <a:bodyPr wrap="square" rtlCol="0">
            <a:spAutoFit/>
          </a:bodyPr>
          <a:lstStyle/>
          <a:p>
            <a:r>
              <a:rPr lang="pt-BR" sz="1400" dirty="0">
                <a:solidFill>
                  <a:srgbClr val="FF0000"/>
                </a:solidFill>
              </a:rPr>
              <a:t>c) Possibilitou, considerar a construção de itens, lotes/grupos como prioridades para aplicação dos benefícios locais e regionais. </a:t>
            </a:r>
          </a:p>
          <a:p>
            <a:r>
              <a:rPr lang="pt-PT" sz="1400" i="1" dirty="0"/>
              <a:t>IV - considerar, na construção de itens, grupos ou lotes da licitação, a oferta local ou regional dos bens e serviços a serem contratados;  (Art 2º)</a:t>
            </a:r>
            <a:endParaRPr lang="pt-BR" sz="1400" dirty="0"/>
          </a:p>
          <a:p>
            <a:r>
              <a:rPr lang="pt-PT" sz="1400" dirty="0"/>
              <a:t> </a:t>
            </a:r>
            <a:endParaRPr lang="pt-BR" sz="1400" dirty="0"/>
          </a:p>
          <a:p>
            <a:r>
              <a:rPr lang="pt-BR" sz="1400" dirty="0">
                <a:solidFill>
                  <a:srgbClr val="FF0000"/>
                </a:solidFill>
              </a:rPr>
              <a:t>d) Orientou para a disponibilização de informações nos sítios oficiais, inclusive sobre as práticas usuais de pagamento.</a:t>
            </a:r>
          </a:p>
          <a:p>
            <a:r>
              <a:rPr lang="pt-PT" sz="1400" i="1" dirty="0"/>
              <a:t>V- disponibilizar informações no sítio eletrônico oficial do órgão ou da entidade contratante sobre regras para participação nas licitações e cadastramento e prazos, regras e condições usuais de pagamento (Art 2º)</a:t>
            </a:r>
            <a:endParaRPr lang="pt-BR" sz="1400" dirty="0"/>
          </a:p>
          <a:p>
            <a:r>
              <a:rPr lang="pt-BR" sz="1400" dirty="0"/>
              <a:t> </a:t>
            </a:r>
          </a:p>
          <a:p>
            <a:r>
              <a:rPr lang="pt-BR" sz="1400" dirty="0">
                <a:solidFill>
                  <a:srgbClr val="FF0000"/>
                </a:solidFill>
              </a:rPr>
              <a:t>e) Definiu o inicio do prazo de aplicação do beneficio da regularidade fiscal, por modalidade de licitação bem como estabeleceu que o prazo de recursos administrativos somente poderá iniciar após cumprimento da regularidade fiscal .</a:t>
            </a:r>
          </a:p>
          <a:p>
            <a:r>
              <a:rPr lang="pt-BR" sz="1400" dirty="0"/>
              <a:t> </a:t>
            </a:r>
          </a:p>
          <a:p>
            <a:r>
              <a:rPr lang="pt-BR" sz="1400" i="1" dirty="0"/>
              <a:t>§ 2º Para aplicação do disposto no § 1º, o prazo para regularização fiscal será contado a partir:</a:t>
            </a:r>
            <a:endParaRPr lang="pt-BR" sz="1400" dirty="0"/>
          </a:p>
          <a:p>
            <a:r>
              <a:rPr lang="pt-PT" sz="1400" i="1" dirty="0"/>
              <a:t>I - da divulgação do resultado da fase de habilitação, na licitação na modalidade pregão e nas regidas pelo Regime Diferenciado de Contratações Públicas sem inversão de fases; ou</a:t>
            </a:r>
            <a:endParaRPr lang="pt-BR" sz="1400" dirty="0"/>
          </a:p>
          <a:p>
            <a:r>
              <a:rPr lang="pt-PT" sz="1400" i="1" dirty="0"/>
              <a:t>II - da divulgação do resultado do julgamento das propostas, nas modalidades de licitação previstas na Lei no 8.666, de 21 de junho de 1993, e nas regidas pelo Regime Diferenciado de Contratações Públicas com a inversão de fases.</a:t>
            </a:r>
            <a:endParaRPr lang="pt-BR" sz="1400" dirty="0"/>
          </a:p>
          <a:p>
            <a:r>
              <a:rPr lang="pt-PT" sz="1400" i="1" dirty="0"/>
              <a:t>.......</a:t>
            </a:r>
            <a:endParaRPr lang="pt-BR" sz="1400" dirty="0"/>
          </a:p>
          <a:p>
            <a:r>
              <a:rPr lang="pt-BR" sz="1400" i="1" dirty="0"/>
              <a:t>§ 4º A abertura da fase recursal em relação ao resultado do certame ocorrerá após os prazos de regularização fiscal de que tratam os §§ 1º e 3º. </a:t>
            </a:r>
            <a:r>
              <a:rPr lang="pt-PT" sz="1400" i="1" dirty="0"/>
              <a:t> (Art. 4)</a:t>
            </a:r>
            <a:endParaRPr lang="pt-BR" sz="1400" dirty="0"/>
          </a:p>
          <a:p>
            <a:endParaRPr lang="pt-BR" sz="1400" dirty="0"/>
          </a:p>
        </p:txBody>
      </p:sp>
    </p:spTree>
    <p:extLst>
      <p:ext uri="{BB962C8B-B14F-4D97-AF65-F5344CB8AC3E}">
        <p14:creationId xmlns:p14="http://schemas.microsoft.com/office/powerpoint/2010/main" val="3053330211"/>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8538/15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5262979"/>
          </a:xfrm>
          <a:prstGeom prst="rect">
            <a:avLst/>
          </a:prstGeom>
          <a:noFill/>
        </p:spPr>
        <p:txBody>
          <a:bodyPr wrap="square" rtlCol="0">
            <a:spAutoFit/>
          </a:bodyPr>
          <a:lstStyle/>
          <a:p>
            <a:r>
              <a:rPr lang="pt-BR" sz="1400" dirty="0">
                <a:solidFill>
                  <a:srgbClr val="FF0000"/>
                </a:solidFill>
              </a:rPr>
              <a:t>f) Incluiu a possibilidade do benefício de preferência de contratação de pequenos negócios nas licitações tipo técnica e preço, utilizando a ponderação total.</a:t>
            </a:r>
          </a:p>
          <a:p>
            <a:r>
              <a:rPr lang="pt-BR" sz="1400" dirty="0"/>
              <a:t> </a:t>
            </a:r>
          </a:p>
          <a:p>
            <a:r>
              <a:rPr lang="pt-BR" sz="1400" i="1" dirty="0"/>
              <a:t>§ 8º Nas licitações </a:t>
            </a:r>
            <a:r>
              <a:rPr lang="pt-BR" sz="1400" b="1" i="1" dirty="0"/>
              <a:t>do tipo técnica e preço</a:t>
            </a:r>
            <a:r>
              <a:rPr lang="pt-BR" sz="1400" i="1" dirty="0"/>
              <a:t>, o empate será aferido levando em consideração o resultado da ponderação entre a técnica e o preço na proposta apresentada pelos licitantes, sendo facultada à microempresa ou empresa de pequeno porte melhor classificada a possibilidade de apresentar proposta de preço inferior, nos termos do regulamento.</a:t>
            </a:r>
            <a:endParaRPr lang="pt-BR" sz="1400" dirty="0"/>
          </a:p>
          <a:p>
            <a:r>
              <a:rPr lang="pt-BR" sz="1400" dirty="0"/>
              <a:t> </a:t>
            </a:r>
          </a:p>
          <a:p>
            <a:r>
              <a:rPr lang="pt-BR" sz="1400" dirty="0">
                <a:solidFill>
                  <a:srgbClr val="FF0000"/>
                </a:solidFill>
              </a:rPr>
              <a:t>g) Esclareceu a possibilidade de aplicações dos benefícios para os pequenos negócios nos procedimentos licitatórios que apliquem margens de preferência de produtos nacionais em relação aos estrangeiros, e em produtos com tecnologia da informação. </a:t>
            </a:r>
          </a:p>
          <a:p>
            <a:r>
              <a:rPr lang="pt-BR" sz="1400" dirty="0"/>
              <a:t> </a:t>
            </a:r>
          </a:p>
          <a:p>
            <a:r>
              <a:rPr lang="pt-BR" sz="1400" i="1" dirty="0"/>
              <a:t>§ 9º Conforme disposto nos §§ 14 e 15 do art. 3º da Lei nº 8.666, de 1993, o critério de desempate previsto neste artigo observará as seguintes regras:</a:t>
            </a:r>
            <a:endParaRPr lang="pt-BR" sz="1400" dirty="0"/>
          </a:p>
          <a:p>
            <a:r>
              <a:rPr lang="pt-BR" sz="1400" i="1" dirty="0"/>
              <a:t>I - quando houver propostas beneficiadas com as margens de preferência em relação ao produto estrangeiro, o critério de desempate será aplicado exclusivamente entre as propostas que fizerem jus às margens de preferência, conforme regulamento;</a:t>
            </a:r>
            <a:endParaRPr lang="pt-BR" sz="1400" dirty="0"/>
          </a:p>
          <a:p>
            <a:r>
              <a:rPr lang="pt-BR" sz="1400" i="1" dirty="0"/>
              <a:t>II - nas contratações de bens e serviços de informática e automação, nos termos da Lei nº 8.248, de 23 de outubro de 1991, as microempresas e as empresas de pequeno porte que fizerem jus ao direito de preferência previsto no Decreto nº 7.174, de 12 de maio de 2010, terão prioridade no exercício desse benefício em relação às médias e às grandes empresas na mesma situação; e</a:t>
            </a:r>
            <a:endParaRPr lang="pt-BR" sz="1400" dirty="0"/>
          </a:p>
          <a:p>
            <a:r>
              <a:rPr lang="pt-BR" sz="1400" i="1" dirty="0"/>
              <a:t>III - quando aplicada a margem de preferência a que se refere o Decreto nº 7.546, de 2 de agosto de 2011, não se aplicará o desempate previsto no Decreto nº 7.174, de 2010. (</a:t>
            </a:r>
            <a:r>
              <a:rPr lang="pt-BR" sz="1400" i="1" dirty="0" err="1"/>
              <a:t>art</a:t>
            </a:r>
            <a:r>
              <a:rPr lang="pt-BR" sz="1400" i="1" dirty="0"/>
              <a:t> 5)</a:t>
            </a:r>
            <a:endParaRPr lang="pt-BR" sz="1400" dirty="0"/>
          </a:p>
          <a:p>
            <a:endParaRPr lang="pt-BR" sz="1400" dirty="0"/>
          </a:p>
        </p:txBody>
      </p:sp>
    </p:spTree>
    <p:extLst>
      <p:ext uri="{BB962C8B-B14F-4D97-AF65-F5344CB8AC3E}">
        <p14:creationId xmlns:p14="http://schemas.microsoft.com/office/powerpoint/2010/main" val="657248976"/>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8538/15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3662541"/>
          </a:xfrm>
          <a:prstGeom prst="rect">
            <a:avLst/>
          </a:prstGeom>
          <a:noFill/>
        </p:spPr>
        <p:txBody>
          <a:bodyPr wrap="square" rtlCol="0">
            <a:spAutoFit/>
          </a:bodyPr>
          <a:lstStyle/>
          <a:p>
            <a:r>
              <a:rPr lang="pt-BR" sz="1400" dirty="0">
                <a:solidFill>
                  <a:srgbClr val="FF0000"/>
                </a:solidFill>
              </a:rPr>
              <a:t>h) Acrescentou a palavra lote de itens na definição para a aplicação dos benefícios de exclusividade. </a:t>
            </a:r>
          </a:p>
          <a:p>
            <a:r>
              <a:rPr lang="pt-BR" sz="1400" i="1" dirty="0"/>
              <a:t>Art. 6º Os órgãos e as entidades contratantes deverão realizar processo licitatório destinado exclusivamente à participação de microempresas e empresas de pequeno porte nos itens </a:t>
            </a:r>
            <a:r>
              <a:rPr lang="pt-BR" sz="1400" b="1" i="1" dirty="0"/>
              <a:t>ou lotes</a:t>
            </a:r>
            <a:r>
              <a:rPr lang="pt-BR" sz="1400" i="1" dirty="0"/>
              <a:t> de licitação cujo valor seja de até R$ 80.000,00 (oitenta mil reais).</a:t>
            </a:r>
            <a:endParaRPr lang="pt-BR" sz="1400" dirty="0"/>
          </a:p>
          <a:p>
            <a:r>
              <a:rPr lang="pt-BR" sz="1400" dirty="0">
                <a:solidFill>
                  <a:srgbClr val="FF0000"/>
                </a:solidFill>
              </a:rPr>
              <a:t> </a:t>
            </a:r>
          </a:p>
          <a:p>
            <a:r>
              <a:rPr lang="pt-BR" sz="1400" dirty="0">
                <a:solidFill>
                  <a:srgbClr val="FF0000"/>
                </a:solidFill>
              </a:rPr>
              <a:t>i) Indicou que o percentual a ser subcontratado deverá ser definido nos editais convocatórios. </a:t>
            </a:r>
          </a:p>
          <a:p>
            <a:r>
              <a:rPr lang="pt-BR" sz="1400" i="1" dirty="0"/>
              <a:t> </a:t>
            </a:r>
            <a:endParaRPr lang="pt-BR" sz="1400" dirty="0"/>
          </a:p>
          <a:p>
            <a:r>
              <a:rPr lang="pt-BR" sz="1400" i="1" dirty="0"/>
              <a:t>I- o </a:t>
            </a:r>
            <a:r>
              <a:rPr lang="pt-BR" sz="1400" b="1" i="1" dirty="0"/>
              <a:t>percentual mínimo</a:t>
            </a:r>
            <a:r>
              <a:rPr lang="pt-BR" sz="1400" i="1" dirty="0"/>
              <a:t> a ser subcontratado e o percentual máximo admitido, a serem estabelecidos no edital, sendo vedada a sub-rogação completa ou da parcela principal da contratação; (art.7º)</a:t>
            </a:r>
            <a:endParaRPr lang="pt-BR" sz="1400" dirty="0"/>
          </a:p>
          <a:p>
            <a:r>
              <a:rPr lang="pt-BR" sz="1400" i="1" dirty="0"/>
              <a:t> </a:t>
            </a:r>
            <a:endParaRPr lang="pt-BR" sz="1400" dirty="0"/>
          </a:p>
          <a:p>
            <a:r>
              <a:rPr lang="pt-BR" sz="1400" dirty="0">
                <a:solidFill>
                  <a:srgbClr val="FF0000"/>
                </a:solidFill>
              </a:rPr>
              <a:t>j) Inseriu as vedações na aplicação da subcontratação. </a:t>
            </a:r>
          </a:p>
          <a:p>
            <a:r>
              <a:rPr lang="pt-BR" sz="1400" i="1" dirty="0"/>
              <a:t>§ 6º São vedadas: </a:t>
            </a:r>
            <a:endParaRPr lang="pt-BR" sz="1400" dirty="0"/>
          </a:p>
          <a:p>
            <a:r>
              <a:rPr lang="pt-BR" sz="1400" i="1" dirty="0"/>
              <a:t>I - a subcontratação das parcelas de maior relevância técnica, assim definidas no instrumento convocatório; </a:t>
            </a:r>
            <a:endParaRPr lang="pt-BR" sz="1400" dirty="0"/>
          </a:p>
          <a:p>
            <a:r>
              <a:rPr lang="pt-BR" sz="1400" i="1" dirty="0"/>
              <a:t>II - a subcontratação de microempresas e empresas de pequeno porte que estejam participando da licitação; e </a:t>
            </a:r>
            <a:endParaRPr lang="pt-BR" sz="1400" dirty="0"/>
          </a:p>
          <a:p>
            <a:r>
              <a:rPr lang="pt-BR" sz="1400" i="1" dirty="0"/>
              <a:t>III - a subcontratação de microempresas ou empresas de pequeno porte que tenham um ou mais sócios em comum com a empresa contratante. (art. 7º)</a:t>
            </a:r>
            <a:endParaRPr lang="pt-BR" sz="1400" dirty="0"/>
          </a:p>
        </p:txBody>
      </p:sp>
    </p:spTree>
    <p:extLst>
      <p:ext uri="{BB962C8B-B14F-4D97-AF65-F5344CB8AC3E}">
        <p14:creationId xmlns:p14="http://schemas.microsoft.com/office/powerpoint/2010/main" val="366940951"/>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8538/15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3539430"/>
          </a:xfrm>
          <a:prstGeom prst="rect">
            <a:avLst/>
          </a:prstGeom>
          <a:noFill/>
        </p:spPr>
        <p:txBody>
          <a:bodyPr wrap="square" rtlCol="0">
            <a:spAutoFit/>
          </a:bodyPr>
          <a:lstStyle/>
          <a:p>
            <a:r>
              <a:rPr lang="pt-BR" sz="1400" dirty="0">
                <a:solidFill>
                  <a:srgbClr val="FF0000"/>
                </a:solidFill>
              </a:rPr>
              <a:t>k) Estabeleceu que na hipótese de não haver vencedor para a cota reservada, esta poderá ser adjudicada para a vencedora da cota principal. Também apresentou que caso a mesma empresa seja  vencedora na cota principal e na reservada, a contratação deverá ser efetuada pelo menor preço ofertado.</a:t>
            </a:r>
          </a:p>
          <a:p>
            <a:r>
              <a:rPr lang="pt-BR" sz="1400" dirty="0"/>
              <a:t> </a:t>
            </a:r>
          </a:p>
          <a:p>
            <a:r>
              <a:rPr lang="pt-BR" sz="1400" i="1" dirty="0"/>
              <a:t>§ 2º O instrumento convocatório deverá prever que, na hipótese de não haver vencedor para a cota reservada, esta poderá ser adjudicada ao vencedor da cota principal ou, diante de sua recusa, aos licitantes remanescentes, desde que pratiquem o preço do primeiro colocado da cota principal. </a:t>
            </a:r>
            <a:endParaRPr lang="pt-BR" sz="1400" dirty="0"/>
          </a:p>
          <a:p>
            <a:r>
              <a:rPr lang="pt-BR" sz="1400" i="1" dirty="0"/>
              <a:t>§ 3º Se a mesma empresa vencer a cota reservada e a cota principal, a contratação das cotas deverá ocorrer pelo menor preço. (</a:t>
            </a:r>
            <a:r>
              <a:rPr lang="pt-BR" sz="1400" i="1" dirty="0" err="1"/>
              <a:t>art</a:t>
            </a:r>
            <a:r>
              <a:rPr lang="pt-BR" sz="1400" i="1" dirty="0"/>
              <a:t> 8º)</a:t>
            </a:r>
            <a:endParaRPr lang="pt-BR" sz="1400" dirty="0"/>
          </a:p>
          <a:p>
            <a:r>
              <a:rPr lang="pt-BR" sz="1400" i="1" dirty="0">
                <a:solidFill>
                  <a:srgbClr val="FF0000"/>
                </a:solidFill>
              </a:rPr>
              <a:t> </a:t>
            </a:r>
            <a:endParaRPr lang="pt-BR" sz="1400" dirty="0">
              <a:solidFill>
                <a:srgbClr val="FF0000"/>
              </a:solidFill>
            </a:endParaRPr>
          </a:p>
          <a:p>
            <a:r>
              <a:rPr lang="pt-BR" sz="1400" dirty="0">
                <a:solidFill>
                  <a:srgbClr val="FF0000"/>
                </a:solidFill>
              </a:rPr>
              <a:t>l) Ainda com relação aos benefícios das cotas exclusivas, definiu que o instrumento convocatório deverá prever as prioridades das aquisições.</a:t>
            </a:r>
          </a:p>
          <a:p>
            <a:r>
              <a:rPr lang="pt-BR" sz="1400" dirty="0"/>
              <a:t> </a:t>
            </a:r>
          </a:p>
          <a:p>
            <a:r>
              <a:rPr lang="pt-BR" sz="1400" i="1" dirty="0"/>
              <a:t>§ 4º Nas licitações por Sistema de Registro de Preço ou por entregas parceladas, o instrumento convocatório deverá prever a prioridade de aquisição dos produtos das cotas reservadas, ressalvados os casos em que a cota reservada for inadequada para atender as quantidades ou as condições do pedido, justificadamente. (</a:t>
            </a:r>
            <a:r>
              <a:rPr lang="pt-BR" sz="1400" i="1" dirty="0" err="1"/>
              <a:t>art</a:t>
            </a:r>
            <a:r>
              <a:rPr lang="pt-BR" sz="1400" i="1" dirty="0"/>
              <a:t> 8º)</a:t>
            </a:r>
            <a:endParaRPr lang="pt-BR" sz="1400" dirty="0"/>
          </a:p>
        </p:txBody>
      </p:sp>
    </p:spTree>
    <p:extLst>
      <p:ext uri="{BB962C8B-B14F-4D97-AF65-F5344CB8AC3E}">
        <p14:creationId xmlns:p14="http://schemas.microsoft.com/office/powerpoint/2010/main" val="534051667"/>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8538/15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5693866"/>
          </a:xfrm>
          <a:prstGeom prst="rect">
            <a:avLst/>
          </a:prstGeom>
          <a:noFill/>
        </p:spPr>
        <p:txBody>
          <a:bodyPr wrap="square" rtlCol="0">
            <a:spAutoFit/>
          </a:bodyPr>
          <a:lstStyle/>
          <a:p>
            <a:r>
              <a:rPr lang="pt-BR" sz="1400" dirty="0">
                <a:solidFill>
                  <a:srgbClr val="FF0000"/>
                </a:solidFill>
              </a:rPr>
              <a:t>m) Possibilitou a prioridade de contratação de empresa sediada no local/regional desde que a proposta  apresentada seja até o limite de 10% do melhor preço </a:t>
            </a:r>
            <a:r>
              <a:rPr lang="pt-BR" sz="1400" dirty="0" smtClean="0">
                <a:solidFill>
                  <a:srgbClr val="FF0000"/>
                </a:solidFill>
              </a:rPr>
              <a:t>válido</a:t>
            </a:r>
            <a:r>
              <a:rPr lang="pt-BR" sz="1400" dirty="0">
                <a:solidFill>
                  <a:srgbClr val="FF0000"/>
                </a:solidFill>
              </a:rPr>
              <a:t>.  E na hipótese de ocorrer essa </a:t>
            </a:r>
            <a:r>
              <a:rPr lang="pt-BR" sz="1400" dirty="0" smtClean="0">
                <a:solidFill>
                  <a:srgbClr val="FF0000"/>
                </a:solidFill>
              </a:rPr>
              <a:t>preferência </a:t>
            </a:r>
            <a:r>
              <a:rPr lang="pt-BR" sz="1400" dirty="0">
                <a:solidFill>
                  <a:srgbClr val="FF0000"/>
                </a:solidFill>
              </a:rPr>
              <a:t>a empresa sediada no local/regional poderá apresentar proposta de preço inferior aquela considerada vencedora da licitação, aplicando-se de forma análoga ao empate ficto, porém nesse caso a disputa ocorre entre pequenos negócios.</a:t>
            </a:r>
          </a:p>
          <a:p>
            <a:r>
              <a:rPr lang="pt-BR" sz="1400" dirty="0"/>
              <a:t> </a:t>
            </a:r>
          </a:p>
          <a:p>
            <a:r>
              <a:rPr lang="pt-BR" sz="1400" i="1" dirty="0"/>
              <a:t>Art. 9º Para aplicação dos benefícios previstos nos </a:t>
            </a:r>
            <a:r>
              <a:rPr lang="pt-BR" sz="1400" i="1" dirty="0" err="1"/>
              <a:t>arts</a:t>
            </a:r>
            <a:r>
              <a:rPr lang="pt-BR" sz="1400" i="1" dirty="0"/>
              <a:t>. 6º a 8º:  </a:t>
            </a:r>
            <a:endParaRPr lang="pt-BR" sz="1400" dirty="0"/>
          </a:p>
          <a:p>
            <a:r>
              <a:rPr lang="pt-BR" sz="1400" i="1" dirty="0"/>
              <a:t>I - </a:t>
            </a:r>
            <a:endParaRPr lang="pt-BR" sz="1400" dirty="0"/>
          </a:p>
          <a:p>
            <a:r>
              <a:rPr lang="pt-BR" sz="1400" i="1" dirty="0"/>
              <a:t>II - poderá ser concedida, justificadamente, prioridade de contratação de microempresas e empresas de pequeno porte sediadas local ou regionalmente, até o limite de dez por cento do melhor preço válido, nos seguintes termos: </a:t>
            </a:r>
            <a:endParaRPr lang="pt-BR" sz="1400" dirty="0"/>
          </a:p>
          <a:p>
            <a:r>
              <a:rPr lang="pt-BR" sz="1400" i="1" dirty="0"/>
              <a:t>a) aplica-se o disposto neste inciso nas situações em que as ofertas apresentadas pelas microempresas e empresas de pequeno porte sediadas local ou regionalmente sejam iguais ou até dez por cento superiores ao menor preço; </a:t>
            </a:r>
            <a:endParaRPr lang="pt-BR" sz="1400" dirty="0"/>
          </a:p>
          <a:p>
            <a:r>
              <a:rPr lang="pt-BR" sz="1400" i="1" dirty="0"/>
              <a:t>b) a microempresa ou a empresa de pequeno porte sediada local ou regionalmente melhor classificada poderá apresentar proposta de preço inferior àquela considerada vencedora da licitação, situação em que será adjudicado o objeto em seu favor;</a:t>
            </a:r>
            <a:endParaRPr lang="pt-BR" sz="1400" dirty="0"/>
          </a:p>
          <a:p>
            <a:r>
              <a:rPr lang="pt-BR" sz="1400" dirty="0"/>
              <a:t> </a:t>
            </a:r>
          </a:p>
          <a:p>
            <a:r>
              <a:rPr lang="pt-BR" sz="1400" dirty="0">
                <a:solidFill>
                  <a:srgbClr val="FF0000"/>
                </a:solidFill>
              </a:rPr>
              <a:t>n) Definiu não </a:t>
            </a:r>
            <a:r>
              <a:rPr lang="pt-BR" sz="1400" dirty="0" err="1">
                <a:solidFill>
                  <a:srgbClr val="FF0000"/>
                </a:solidFill>
              </a:rPr>
              <a:t>vantajosidade</a:t>
            </a:r>
            <a:r>
              <a:rPr lang="pt-BR" sz="1400" dirty="0">
                <a:solidFill>
                  <a:srgbClr val="FF0000"/>
                </a:solidFill>
              </a:rPr>
              <a:t> da aplicação dos benefícios: Quando a contratação resultar em preço superior ao preço de referencia ou  quando a natureza do bem, serviço ou obra for incompatível a aplicação dos benefícios.</a:t>
            </a:r>
          </a:p>
          <a:p>
            <a:r>
              <a:rPr lang="pt-BR" sz="1400" i="1" dirty="0"/>
              <a:t>II - o tratamento diferenciado e simplificado para as microempresas e as empresas de pequeno porte </a:t>
            </a:r>
            <a:r>
              <a:rPr lang="pt-BR" sz="1400" b="1" i="1" dirty="0"/>
              <a:t>não for vantajoso</a:t>
            </a:r>
            <a:r>
              <a:rPr lang="pt-BR" sz="1400" i="1" dirty="0"/>
              <a:t> para a administração pública ou representar prejuízo ao conjunto ou ao complexo do objeto a ser contratado, justificadamente; </a:t>
            </a:r>
            <a:endParaRPr lang="pt-BR" sz="1400" dirty="0"/>
          </a:p>
          <a:p>
            <a:r>
              <a:rPr lang="pt-BR" sz="1400" i="1" dirty="0"/>
              <a:t>Parágrafo único. Para o disposto no inciso II do caput, considera-se </a:t>
            </a:r>
            <a:r>
              <a:rPr lang="pt-BR" sz="1400" b="1" i="1" dirty="0"/>
              <a:t>não vantajosa</a:t>
            </a:r>
            <a:r>
              <a:rPr lang="pt-BR" sz="1400" i="1" dirty="0"/>
              <a:t> a contratação quando: </a:t>
            </a:r>
            <a:endParaRPr lang="pt-BR" sz="1400" dirty="0"/>
          </a:p>
          <a:p>
            <a:r>
              <a:rPr lang="pt-BR" sz="1400" i="1" dirty="0"/>
              <a:t>I - resultar em preço superior ao valor estabelecido como referência; ou </a:t>
            </a:r>
            <a:endParaRPr lang="pt-BR" sz="1400" dirty="0"/>
          </a:p>
          <a:p>
            <a:r>
              <a:rPr lang="pt-BR" sz="1400" i="1" dirty="0"/>
              <a:t>II - a natureza do bem, serviço ou obra for incompatível com a aplicação dos benefícios. (</a:t>
            </a:r>
            <a:r>
              <a:rPr lang="pt-BR" sz="1400" i="1" dirty="0" err="1"/>
              <a:t>Art</a:t>
            </a:r>
            <a:r>
              <a:rPr lang="pt-BR" sz="1400" i="1" dirty="0"/>
              <a:t> 10)</a:t>
            </a:r>
            <a:endParaRPr lang="pt-BR" sz="1400" dirty="0"/>
          </a:p>
        </p:txBody>
      </p:sp>
    </p:spTree>
    <p:extLst>
      <p:ext uri="{BB962C8B-B14F-4D97-AF65-F5344CB8AC3E}">
        <p14:creationId xmlns:p14="http://schemas.microsoft.com/office/powerpoint/2010/main" val="953344088"/>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8538/15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2677656"/>
          </a:xfrm>
          <a:prstGeom prst="rect">
            <a:avLst/>
          </a:prstGeom>
          <a:noFill/>
        </p:spPr>
        <p:txBody>
          <a:bodyPr wrap="square" rtlCol="0">
            <a:spAutoFit/>
          </a:bodyPr>
          <a:lstStyle/>
          <a:p>
            <a:r>
              <a:rPr lang="pt-BR" sz="1400" dirty="0">
                <a:solidFill>
                  <a:srgbClr val="FF0000"/>
                </a:solidFill>
              </a:rPr>
              <a:t>o) Apesar da LC 123/06 não exigir a necessidade do instrumento convocatório referenciar os benefícios, o Decreto Federal manteve a necessidade de deixar expresso no instrumento convocatório os benefícios previstos.</a:t>
            </a:r>
          </a:p>
          <a:p>
            <a:r>
              <a:rPr lang="en-US" sz="1400" i="1" dirty="0"/>
              <a:t> </a:t>
            </a:r>
            <a:endParaRPr lang="pt-BR" sz="1400" dirty="0"/>
          </a:p>
          <a:p>
            <a:r>
              <a:rPr lang="en-US" sz="1400" i="1" dirty="0"/>
              <a:t> </a:t>
            </a:r>
            <a:r>
              <a:rPr lang="en-US" sz="1400" i="1" dirty="0" err="1"/>
              <a:t>Os</a:t>
            </a:r>
            <a:r>
              <a:rPr lang="en-US" sz="1400" i="1" dirty="0"/>
              <a:t> </a:t>
            </a:r>
            <a:r>
              <a:rPr lang="en-US" sz="1400" i="1" dirty="0" err="1"/>
              <a:t>critérios</a:t>
            </a:r>
            <a:r>
              <a:rPr lang="en-US" sz="1400" i="1" dirty="0"/>
              <a:t> d</a:t>
            </a:r>
            <a:r>
              <a:rPr lang="pt-BR" sz="1400" i="1" dirty="0"/>
              <a:t>e tratamento diferenciado e simplificado para as microempresas e empresas de pequeno porte deverão estar expressamente previstos no instrumento convocatório. (Art.11)</a:t>
            </a:r>
            <a:endParaRPr lang="pt-BR" sz="1400" dirty="0"/>
          </a:p>
          <a:p>
            <a:r>
              <a:rPr lang="pt-BR" sz="1400" i="1" dirty="0"/>
              <a:t> </a:t>
            </a:r>
            <a:endParaRPr lang="pt-BR" sz="1400" dirty="0"/>
          </a:p>
          <a:p>
            <a:r>
              <a:rPr lang="pt-BR" sz="1400" dirty="0">
                <a:solidFill>
                  <a:srgbClr val="FF0000"/>
                </a:solidFill>
              </a:rPr>
              <a:t>p) Estendeu a aplicação do DECRETO a todos os entes que recebam transferências voluntárias  da União.</a:t>
            </a:r>
          </a:p>
          <a:p>
            <a:r>
              <a:rPr lang="en-US" sz="1400" i="1" dirty="0"/>
              <a:t>Art. 12. </a:t>
            </a:r>
            <a:r>
              <a:rPr lang="en-US" sz="1400" i="1" dirty="0" err="1"/>
              <a:t>Aplica</a:t>
            </a:r>
            <a:r>
              <a:rPr lang="en-US" sz="1400" i="1" dirty="0"/>
              <a:t>-se o </a:t>
            </a:r>
            <a:r>
              <a:rPr lang="en-US" sz="1400" i="1" dirty="0" err="1"/>
              <a:t>disposto</a:t>
            </a:r>
            <a:r>
              <a:rPr lang="en-US" sz="1400" i="1" dirty="0"/>
              <a:t> </a:t>
            </a:r>
            <a:r>
              <a:rPr lang="en-US" sz="1400" i="1" dirty="0" err="1"/>
              <a:t>neste</a:t>
            </a:r>
            <a:r>
              <a:rPr lang="en-US" sz="1400" i="1" dirty="0"/>
              <a:t> </a:t>
            </a:r>
            <a:r>
              <a:rPr lang="en-US" sz="1400" i="1" dirty="0" err="1"/>
              <a:t>Decreto</a:t>
            </a:r>
            <a:r>
              <a:rPr lang="en-US" sz="1400" i="1" dirty="0"/>
              <a:t> </a:t>
            </a:r>
            <a:r>
              <a:rPr lang="en-US" sz="1400" i="1" dirty="0" err="1"/>
              <a:t>às</a:t>
            </a:r>
            <a:r>
              <a:rPr lang="en-US" sz="1400" i="1" dirty="0"/>
              <a:t> </a:t>
            </a:r>
            <a:r>
              <a:rPr lang="en-US" sz="1400" i="1" dirty="0" err="1"/>
              <a:t>contratações</a:t>
            </a:r>
            <a:r>
              <a:rPr lang="en-US" sz="1400" i="1" dirty="0"/>
              <a:t> de bens, </a:t>
            </a:r>
            <a:r>
              <a:rPr lang="en-US" sz="1400" i="1" dirty="0" err="1"/>
              <a:t>serviços</a:t>
            </a:r>
            <a:r>
              <a:rPr lang="en-US" sz="1400" i="1" dirty="0"/>
              <a:t> e </a:t>
            </a:r>
            <a:r>
              <a:rPr lang="en-US" sz="1400" i="1" dirty="0" err="1"/>
              <a:t>obras</a:t>
            </a:r>
            <a:r>
              <a:rPr lang="en-US" sz="1400" i="1" dirty="0"/>
              <a:t> </a:t>
            </a:r>
            <a:r>
              <a:rPr lang="en-US" sz="1400" i="1" dirty="0" err="1"/>
              <a:t>realizadas</a:t>
            </a:r>
            <a:r>
              <a:rPr lang="en-US" sz="1400" i="1" dirty="0"/>
              <a:t> </a:t>
            </a:r>
            <a:r>
              <a:rPr lang="en-US" sz="1400" i="1" dirty="0" err="1"/>
              <a:t>por</a:t>
            </a:r>
            <a:r>
              <a:rPr lang="en-US" sz="1400" i="1" dirty="0"/>
              <a:t> </a:t>
            </a:r>
            <a:r>
              <a:rPr lang="en-US" sz="1400" i="1" dirty="0" err="1"/>
              <a:t>órgãos</a:t>
            </a:r>
            <a:r>
              <a:rPr lang="en-US" sz="1400" i="1" dirty="0"/>
              <a:t> e </a:t>
            </a:r>
            <a:r>
              <a:rPr lang="en-US" sz="1400" i="1" dirty="0" err="1"/>
              <a:t>entidades</a:t>
            </a:r>
            <a:r>
              <a:rPr lang="en-US" sz="1400" i="1" dirty="0"/>
              <a:t> </a:t>
            </a:r>
            <a:r>
              <a:rPr lang="en-US" sz="1400" i="1" dirty="0" err="1"/>
              <a:t>públicas</a:t>
            </a:r>
            <a:r>
              <a:rPr lang="en-US" sz="1400" i="1" dirty="0"/>
              <a:t> com </a:t>
            </a:r>
            <a:r>
              <a:rPr lang="en-US" sz="1400" i="1" dirty="0" err="1"/>
              <a:t>recursos</a:t>
            </a:r>
            <a:r>
              <a:rPr lang="en-US" sz="1400" i="1" dirty="0"/>
              <a:t> </a:t>
            </a:r>
            <a:r>
              <a:rPr lang="en-US" sz="1400" i="1" dirty="0" err="1"/>
              <a:t>federais</a:t>
            </a:r>
            <a:r>
              <a:rPr lang="en-US" sz="1400" i="1" dirty="0"/>
              <a:t> </a:t>
            </a:r>
            <a:r>
              <a:rPr lang="en-US" sz="1400" i="1" dirty="0" err="1"/>
              <a:t>por</a:t>
            </a:r>
            <a:r>
              <a:rPr lang="en-US" sz="1400" i="1" dirty="0"/>
              <a:t> </a:t>
            </a:r>
            <a:r>
              <a:rPr lang="en-US" sz="1400" i="1" dirty="0" err="1"/>
              <a:t>meio</a:t>
            </a:r>
            <a:r>
              <a:rPr lang="en-US" sz="1400" i="1" dirty="0"/>
              <a:t> de </a:t>
            </a:r>
            <a:r>
              <a:rPr lang="en-US" sz="1400" i="1" dirty="0" err="1"/>
              <a:t>transferências</a:t>
            </a:r>
            <a:r>
              <a:rPr lang="en-US" sz="1400" i="1" dirty="0"/>
              <a:t> </a:t>
            </a:r>
            <a:r>
              <a:rPr lang="en-US" sz="1400" i="1" dirty="0" err="1"/>
              <a:t>voluntárias</a:t>
            </a:r>
            <a:r>
              <a:rPr lang="en-US" sz="1400" i="1" dirty="0"/>
              <a:t>, </a:t>
            </a:r>
            <a:r>
              <a:rPr lang="en-US" sz="1400" i="1" dirty="0" err="1"/>
              <a:t>nos</a:t>
            </a:r>
            <a:r>
              <a:rPr lang="en-US" sz="1400" i="1" dirty="0"/>
              <a:t> </a:t>
            </a:r>
            <a:r>
              <a:rPr lang="en-US" sz="1400" i="1" dirty="0" err="1"/>
              <a:t>casos</a:t>
            </a:r>
            <a:r>
              <a:rPr lang="en-US" sz="1400" i="1" dirty="0"/>
              <a:t> </a:t>
            </a:r>
            <a:r>
              <a:rPr lang="en-US" sz="1400" i="1" dirty="0" err="1"/>
              <a:t>previstos</a:t>
            </a:r>
            <a:r>
              <a:rPr lang="en-US" sz="1400" i="1" dirty="0"/>
              <a:t> no </a:t>
            </a:r>
            <a:r>
              <a:rPr lang="en-US" sz="1400" i="1" dirty="0" err="1"/>
              <a:t>Decreto</a:t>
            </a:r>
            <a:r>
              <a:rPr lang="en-US" sz="1400" i="1" dirty="0"/>
              <a:t> no 5.504, de 5 de </a:t>
            </a:r>
            <a:r>
              <a:rPr lang="en-US" sz="1400" i="1" dirty="0" err="1"/>
              <a:t>agosto</a:t>
            </a:r>
            <a:r>
              <a:rPr lang="en-US" sz="1400" i="1" dirty="0"/>
              <a:t> de 2005, </a:t>
            </a:r>
            <a:r>
              <a:rPr lang="en-US" sz="1400" i="1" dirty="0" err="1"/>
              <a:t>ou</a:t>
            </a:r>
            <a:r>
              <a:rPr lang="en-US" sz="1400" i="1" dirty="0"/>
              <a:t> </a:t>
            </a:r>
            <a:r>
              <a:rPr lang="en-US" sz="1400" i="1" dirty="0" err="1"/>
              <a:t>quando</a:t>
            </a:r>
            <a:r>
              <a:rPr lang="en-US" sz="1400" i="1" dirty="0"/>
              <a:t> for </a:t>
            </a:r>
            <a:r>
              <a:rPr lang="en-US" sz="1400" i="1" dirty="0" err="1"/>
              <a:t>utilizado</a:t>
            </a:r>
            <a:r>
              <a:rPr lang="en-US" sz="1400" i="1" dirty="0"/>
              <a:t> o Regime </a:t>
            </a:r>
            <a:r>
              <a:rPr lang="en-US" sz="1400" i="1" dirty="0" err="1"/>
              <a:t>Diferenciado</a:t>
            </a:r>
            <a:r>
              <a:rPr lang="en-US" sz="1400" i="1" dirty="0"/>
              <a:t> de </a:t>
            </a:r>
            <a:r>
              <a:rPr lang="en-US" sz="1400" i="1" dirty="0" err="1"/>
              <a:t>Contratações</a:t>
            </a:r>
            <a:r>
              <a:rPr lang="en-US" sz="1400" i="1" dirty="0"/>
              <a:t> </a:t>
            </a:r>
            <a:r>
              <a:rPr lang="en-US" sz="1400" i="1" dirty="0" err="1"/>
              <a:t>Públicas</a:t>
            </a:r>
            <a:r>
              <a:rPr lang="en-US" sz="1400" i="1" dirty="0"/>
              <a:t>, </a:t>
            </a:r>
            <a:r>
              <a:rPr lang="en-US" sz="1400" i="1" dirty="0" err="1"/>
              <a:t>conforme</a:t>
            </a:r>
            <a:r>
              <a:rPr lang="en-US" sz="1400" i="1" dirty="0"/>
              <a:t> </a:t>
            </a:r>
            <a:r>
              <a:rPr lang="en-US" sz="1400" i="1" dirty="0" err="1"/>
              <a:t>disposto</a:t>
            </a:r>
            <a:r>
              <a:rPr lang="en-US" sz="1400" i="1" dirty="0"/>
              <a:t> </a:t>
            </a:r>
            <a:r>
              <a:rPr lang="en-US" sz="1400" i="1" dirty="0" err="1"/>
              <a:t>na</a:t>
            </a:r>
            <a:r>
              <a:rPr lang="en-US" sz="1400" i="1" dirty="0"/>
              <a:t> Lei nº 12.462, de 2011. </a:t>
            </a:r>
            <a:endParaRPr lang="pt-BR" sz="1400" dirty="0"/>
          </a:p>
        </p:txBody>
      </p:sp>
    </p:spTree>
    <p:extLst>
      <p:ext uri="{BB962C8B-B14F-4D97-AF65-F5344CB8AC3E}">
        <p14:creationId xmlns:p14="http://schemas.microsoft.com/office/powerpoint/2010/main" val="231218324"/>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169368"/>
            <a:ext cx="8283388" cy="2585323"/>
          </a:xfrm>
          <a:prstGeom prst="rect">
            <a:avLst/>
          </a:prstGeom>
          <a:noFill/>
        </p:spPr>
        <p:txBody>
          <a:bodyPr wrap="square" rtlCol="0">
            <a:spAutoFit/>
          </a:bodyPr>
          <a:lstStyle/>
          <a:p>
            <a:endParaRPr lang="pt-BR" sz="1400" dirty="0">
              <a:solidFill>
                <a:srgbClr val="FF0000"/>
              </a:solidFill>
            </a:endParaRPr>
          </a:p>
          <a:p>
            <a:endParaRPr lang="pt-BR" sz="1400" dirty="0" smtClean="0">
              <a:solidFill>
                <a:srgbClr val="FF0000"/>
              </a:solidFill>
            </a:endParaRPr>
          </a:p>
          <a:p>
            <a:endParaRPr lang="pt-BR" sz="1400" dirty="0">
              <a:solidFill>
                <a:srgbClr val="FF0000"/>
              </a:solidFill>
            </a:endParaRPr>
          </a:p>
          <a:p>
            <a:endParaRPr lang="pt-BR" sz="1400" dirty="0" smtClean="0">
              <a:solidFill>
                <a:srgbClr val="FF0000"/>
              </a:solidFill>
            </a:endParaRPr>
          </a:p>
          <a:p>
            <a:endParaRPr lang="pt-BR" sz="1400" dirty="0">
              <a:solidFill>
                <a:srgbClr val="FF0000"/>
              </a:solidFill>
            </a:endParaRPr>
          </a:p>
          <a:p>
            <a:endParaRPr lang="pt-BR" sz="1400" dirty="0" smtClean="0">
              <a:solidFill>
                <a:srgbClr val="FF0000"/>
              </a:solidFill>
            </a:endParaRPr>
          </a:p>
          <a:p>
            <a:endParaRPr lang="pt-BR" sz="1400" dirty="0">
              <a:solidFill>
                <a:srgbClr val="FF0000"/>
              </a:solidFill>
            </a:endParaRPr>
          </a:p>
          <a:p>
            <a:endParaRPr lang="pt-BR" sz="1400" dirty="0">
              <a:solidFill>
                <a:srgbClr val="FF0000"/>
              </a:solidFill>
            </a:endParaRPr>
          </a:p>
          <a:p>
            <a:pPr algn="ctr"/>
            <a:r>
              <a:rPr lang="pt-BR" sz="5000" b="1" dirty="0" smtClean="0"/>
              <a:t>OBRIGADO!</a:t>
            </a:r>
            <a:endParaRPr lang="pt-BR" sz="5000" b="1" dirty="0"/>
          </a:p>
        </p:txBody>
      </p:sp>
      <p:sp>
        <p:nvSpPr>
          <p:cNvPr id="2" name="Título 1"/>
          <p:cNvSpPr>
            <a:spLocks noGrp="1"/>
          </p:cNvSpPr>
          <p:nvPr>
            <p:ph type="title"/>
          </p:nvPr>
        </p:nvSpPr>
        <p:spPr/>
        <p:txBody>
          <a:bodyPr/>
          <a:lstStyle/>
          <a:p>
            <a:endParaRPr lang="pt-BR"/>
          </a:p>
        </p:txBody>
      </p:sp>
    </p:spTree>
    <p:extLst>
      <p:ext uri="{BB962C8B-B14F-4D97-AF65-F5344CB8AC3E}">
        <p14:creationId xmlns:p14="http://schemas.microsoft.com/office/powerpoint/2010/main" val="623521011"/>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86871" y="1250751"/>
            <a:ext cx="8283388" cy="4616648"/>
          </a:xfrm>
          <a:prstGeom prst="rect">
            <a:avLst/>
          </a:prstGeom>
          <a:noFill/>
        </p:spPr>
        <p:txBody>
          <a:bodyPr wrap="square" rtlCol="0">
            <a:spAutoFit/>
          </a:bodyPr>
          <a:lstStyle/>
          <a:p>
            <a:r>
              <a:rPr lang="pt-BR" sz="1600" b="1" dirty="0"/>
              <a:t>CAPÍTULO I</a:t>
            </a:r>
            <a:r>
              <a:rPr lang="pt-BR" sz="1600" dirty="0"/>
              <a:t> </a:t>
            </a:r>
            <a:br>
              <a:rPr lang="pt-BR" sz="1600" dirty="0"/>
            </a:br>
            <a:r>
              <a:rPr lang="pt-BR" sz="1600" b="1" dirty="0"/>
              <a:t>DA POLÍTICA DE COMPRAS DO ESTADO PARA AS MICROEMPRESAS, EMPRESAS DE PEQUENO PORTE E MICROEEMPREENDEDOR INDIVIDUAL</a:t>
            </a:r>
            <a:r>
              <a:rPr lang="pt-BR" sz="1600" dirty="0"/>
              <a:t/>
            </a:r>
            <a:br>
              <a:rPr lang="pt-BR" sz="1600" dirty="0"/>
            </a:br>
            <a:endParaRPr lang="pt-BR" sz="1600" dirty="0"/>
          </a:p>
          <a:p>
            <a:r>
              <a:rPr lang="pt-BR" sz="1600" b="1" dirty="0"/>
              <a:t>SEÇÃO I</a:t>
            </a:r>
            <a:r>
              <a:rPr lang="pt-BR" sz="1600" dirty="0"/>
              <a:t> </a:t>
            </a:r>
            <a:br>
              <a:rPr lang="pt-BR" sz="1600" dirty="0"/>
            </a:br>
            <a:r>
              <a:rPr lang="pt-BR" sz="1600" b="1" dirty="0"/>
              <a:t>DISPOSIÇÕES PRELIMINARES</a:t>
            </a:r>
            <a:r>
              <a:rPr lang="pt-BR" sz="1600" dirty="0"/>
              <a:t/>
            </a:r>
            <a:br>
              <a:rPr lang="pt-BR" sz="1600" dirty="0"/>
            </a:br>
            <a:endParaRPr lang="pt-BR" sz="1600" dirty="0"/>
          </a:p>
          <a:p>
            <a:r>
              <a:rPr lang="pt-BR" sz="1600" b="1" dirty="0"/>
              <a:t>Art. 1.º</a:t>
            </a:r>
            <a:r>
              <a:rPr lang="pt-BR" sz="1600" dirty="0"/>
              <a:t> Nas contratações públicas de bens, serviços e obras, deverá ser concedido tratamento diferenciado, favorecido e simplificado para as microempresas, empresas de pequeno porte e microempreendedor individual, na forma do estabelecido na Lei Complementar Federal n.º 123, de 14 de dezembro de 2006 e Lei Complementar n.º 163, de 29 de outubro de 2013, objetivando especialmente:</a:t>
            </a:r>
            <a:br>
              <a:rPr lang="pt-BR" sz="1600" dirty="0"/>
            </a:br>
            <a:endParaRPr lang="pt-BR" sz="1600" dirty="0"/>
          </a:p>
          <a:p>
            <a:r>
              <a:rPr lang="pt-BR" sz="1600" b="1" dirty="0"/>
              <a:t>I -</a:t>
            </a:r>
            <a:r>
              <a:rPr lang="pt-BR" sz="1600" dirty="0"/>
              <a:t> a promoção do desenvolvimento econômico e social no âmbito municipal e regional;</a:t>
            </a:r>
            <a:br>
              <a:rPr lang="pt-BR" sz="1600" dirty="0"/>
            </a:br>
            <a:endParaRPr lang="pt-BR" sz="1600" dirty="0"/>
          </a:p>
          <a:p>
            <a:r>
              <a:rPr lang="pt-BR" sz="1600" b="1" dirty="0"/>
              <a:t>II -</a:t>
            </a:r>
            <a:r>
              <a:rPr lang="pt-BR" sz="1600" dirty="0"/>
              <a:t> ampliação da eficiência das políticas públicas; e</a:t>
            </a:r>
            <a:br>
              <a:rPr lang="pt-BR" sz="1600" dirty="0"/>
            </a:br>
            <a:endParaRPr lang="pt-BR" sz="1600" dirty="0"/>
          </a:p>
          <a:p>
            <a:r>
              <a:rPr lang="pt-BR" sz="1600" b="1" dirty="0"/>
              <a:t>III -</a:t>
            </a:r>
            <a:r>
              <a:rPr lang="pt-BR" sz="1600" dirty="0"/>
              <a:t> o incentivo à inovação tecnológica.</a:t>
            </a:r>
          </a:p>
        </p:txBody>
      </p:sp>
      <p:sp>
        <p:nvSpPr>
          <p:cNvPr id="8" name="Título 10"/>
          <p:cNvSpPr>
            <a:spLocks noGrp="1"/>
          </p:cNvSpPr>
          <p:nvPr>
            <p:ph type="title"/>
          </p:nvPr>
        </p:nvSpPr>
        <p:spPr>
          <a:xfrm>
            <a:off x="457200" y="188640"/>
            <a:ext cx="7283152" cy="792088"/>
          </a:xfrm>
        </p:spPr>
        <p:txBody>
          <a:bodyPr/>
          <a:lstStyle/>
          <a:p>
            <a:r>
              <a:rPr lang="pt-BR" dirty="0" smtClean="0"/>
              <a:t>Decreto nº 2474/15</a:t>
            </a:r>
            <a:endParaRPr lang="pt-BR" dirty="0"/>
          </a:p>
        </p:txBody>
      </p:sp>
    </p:spTree>
    <p:extLst>
      <p:ext uri="{BB962C8B-B14F-4D97-AF65-F5344CB8AC3E}">
        <p14:creationId xmlns:p14="http://schemas.microsoft.com/office/powerpoint/2010/main" val="3000023414"/>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285527"/>
            <a:ext cx="8283388" cy="5016758"/>
          </a:xfrm>
          <a:prstGeom prst="rect">
            <a:avLst/>
          </a:prstGeom>
          <a:noFill/>
        </p:spPr>
        <p:txBody>
          <a:bodyPr wrap="square" rtlCol="0">
            <a:spAutoFit/>
          </a:bodyPr>
          <a:lstStyle/>
          <a:p>
            <a:r>
              <a:rPr lang="pt-BR" sz="1600" b="1" dirty="0"/>
              <a:t>§ 1.º</a:t>
            </a:r>
            <a:r>
              <a:rPr lang="pt-BR" sz="1600" dirty="0"/>
              <a:t> Subordinam-se ao disposto neste Decreto, além dos órgãos da Administração Pública Estadual Direta, os fundos especiais, as autarquias, as fundações públicas, as empresas públicas, as sociedades de economia mista e as demais entidades controladas direta ou indiretamente pelo Estado.</a:t>
            </a:r>
            <a:br>
              <a:rPr lang="pt-BR" sz="1600" dirty="0"/>
            </a:br>
            <a:endParaRPr lang="pt-BR" sz="1600" dirty="0"/>
          </a:p>
          <a:p>
            <a:r>
              <a:rPr lang="pt-BR" sz="1600" b="1" dirty="0"/>
              <a:t>§ 2.º</a:t>
            </a:r>
            <a:r>
              <a:rPr lang="pt-BR" sz="1600" dirty="0"/>
              <a:t> Para efeitos deste Decreto, entende-se:</a:t>
            </a:r>
            <a:br>
              <a:rPr lang="pt-BR" sz="1600" dirty="0"/>
            </a:br>
            <a:endParaRPr lang="pt-BR" sz="1600" dirty="0"/>
          </a:p>
          <a:p>
            <a:r>
              <a:rPr lang="pt-BR" sz="1600" b="1" dirty="0"/>
              <a:t>I -</a:t>
            </a:r>
            <a:r>
              <a:rPr lang="pt-BR" sz="1600" dirty="0"/>
              <a:t> microempresa ou empresa de pequeno porte: a sociedade empresária, a sociedade simples, a empresa individual de responsabilidade limitada e o empresário como definido pelo art. 3.º da Lei Complementar Federal n.º 123, de 2006;</a:t>
            </a:r>
            <a:br>
              <a:rPr lang="pt-BR" sz="1600" dirty="0"/>
            </a:br>
            <a:endParaRPr lang="pt-BR" sz="1600" dirty="0"/>
          </a:p>
          <a:p>
            <a:r>
              <a:rPr lang="pt-BR" sz="1600" b="1" dirty="0"/>
              <a:t>II -</a:t>
            </a:r>
            <a:r>
              <a:rPr lang="pt-BR" sz="1600" dirty="0"/>
              <a:t> microempreendedor individual: o empresário individual a que se refere o art. 966 da Lei Federal no 10.406, de 10 de janeiro de 2002 (Código Civil), que tenha auferido receita bruta, no ano-calendário anterior, de até R$ 60.000,00 (sessenta mil reais), optante pelo Simples Nacional e que não esteja impedido de optar pela sistemática no artigo 18-A da Lei Complementar Federal n.º 123, de 2006;</a:t>
            </a:r>
            <a:br>
              <a:rPr lang="pt-BR" sz="1600" dirty="0"/>
            </a:br>
            <a:endParaRPr lang="pt-BR" sz="1600" dirty="0"/>
          </a:p>
          <a:p>
            <a:r>
              <a:rPr lang="pt-BR" sz="1600" b="1" dirty="0"/>
              <a:t>III -</a:t>
            </a:r>
            <a:r>
              <a:rPr lang="pt-BR" sz="1600" dirty="0"/>
              <a:t> beneficiários do tratamento diferenciado: microempresas, empresas de pequeno porte, microempreendedor individual na forma do estabelecido na Lei Complementar Federal n.º 123, de 2006 e Lei Complementar n.º 163, de 2013.</a:t>
            </a:r>
          </a:p>
        </p:txBody>
      </p:sp>
    </p:spTree>
    <p:extLst>
      <p:ext uri="{BB962C8B-B14F-4D97-AF65-F5344CB8AC3E}">
        <p14:creationId xmlns:p14="http://schemas.microsoft.com/office/powerpoint/2010/main" val="363339196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86870" y="1244650"/>
            <a:ext cx="8283388" cy="5247590"/>
          </a:xfrm>
          <a:prstGeom prst="rect">
            <a:avLst/>
          </a:prstGeom>
          <a:noFill/>
        </p:spPr>
        <p:txBody>
          <a:bodyPr wrap="square" rtlCol="0">
            <a:spAutoFit/>
          </a:bodyPr>
          <a:lstStyle/>
          <a:p>
            <a:r>
              <a:rPr lang="pt-BR" sz="1600" b="1" dirty="0"/>
              <a:t>Art. 2.º</a:t>
            </a:r>
            <a:r>
              <a:rPr lang="pt-BR" sz="1600" dirty="0"/>
              <a:t> Para a ampliação da participação dos beneficiários do tratamento diferenciado nas licitações, os órgãos ou entidades contratantes deverão, sempre que possível:</a:t>
            </a:r>
            <a:br>
              <a:rPr lang="pt-BR" sz="1600" dirty="0"/>
            </a:br>
            <a:endParaRPr lang="pt-BR" sz="1600" dirty="0"/>
          </a:p>
          <a:p>
            <a:r>
              <a:rPr lang="pt-BR" sz="1600" b="1" dirty="0"/>
              <a:t>I -</a:t>
            </a:r>
            <a:r>
              <a:rPr lang="pt-BR" sz="1600" dirty="0"/>
              <a:t> estabelecer e divulgar um planejamento anual das contratações públicas de bens ou serviços caracterizados de uso comum;</a:t>
            </a:r>
            <a:br>
              <a:rPr lang="pt-BR" sz="1600" dirty="0"/>
            </a:br>
            <a:endParaRPr lang="pt-BR" sz="1600" dirty="0"/>
          </a:p>
          <a:p>
            <a:r>
              <a:rPr lang="pt-BR" sz="1600" b="1" dirty="0"/>
              <a:t>II -</a:t>
            </a:r>
            <a:r>
              <a:rPr lang="pt-BR" sz="1600" dirty="0"/>
              <a:t> padronizar e divulgar as especificações dos bens e serviços contratados, de modo a orientar os favorecidos para que adequem os seus processos produtivos;</a:t>
            </a:r>
            <a:br>
              <a:rPr lang="pt-BR" sz="1600" dirty="0"/>
            </a:br>
            <a:endParaRPr lang="pt-BR" sz="1600" dirty="0"/>
          </a:p>
          <a:p>
            <a:r>
              <a:rPr lang="pt-BR" sz="1600" b="1" dirty="0"/>
              <a:t>III -</a:t>
            </a:r>
            <a:r>
              <a:rPr lang="pt-BR" sz="1600" dirty="0"/>
              <a:t> na definição do objeto da contratação, não utilizar especificações que restrinjam, injustificadamente, a participação dos beneficiários do tratamento diferenciado sediados local ou regionalmente.</a:t>
            </a:r>
            <a:br>
              <a:rPr lang="pt-BR" sz="1600" dirty="0"/>
            </a:br>
            <a:endParaRPr lang="pt-BR" sz="1600" dirty="0"/>
          </a:p>
          <a:p>
            <a:r>
              <a:rPr lang="pt-BR" sz="1600" b="1" dirty="0"/>
              <a:t>IV -</a:t>
            </a:r>
            <a:r>
              <a:rPr lang="pt-BR" sz="1600" dirty="0"/>
              <a:t> parcelar o objeto da licitação de modo a ampliar a possibilidade de participação dos beneficiários do tratamento diferenciado, considerando na definição dos itens e lotes a necessidade do desenvolvimento local e regional, em função dos locais em que os bens, serviços e obras deverão ser entregues ou executados;</a:t>
            </a:r>
            <a:br>
              <a:rPr lang="pt-BR" sz="1600" dirty="0"/>
            </a:br>
            <a:endParaRPr lang="pt-BR" sz="1600" dirty="0"/>
          </a:p>
          <a:p>
            <a:r>
              <a:rPr lang="pt-BR" sz="1600" b="1" dirty="0"/>
              <a:t>V -</a:t>
            </a:r>
            <a:r>
              <a:rPr lang="pt-BR" sz="1600" dirty="0"/>
              <a:t> manter dados no Portal de Compras Governamentais, referente a participação nas licitações e cadastramento, assim como prazos, regras e condições usuais de pagamento.</a:t>
            </a:r>
          </a:p>
          <a:p>
            <a:endParaRPr lang="pt-BR" sz="1500" dirty="0"/>
          </a:p>
        </p:txBody>
      </p:sp>
    </p:spTree>
    <p:extLst>
      <p:ext uri="{BB962C8B-B14F-4D97-AF65-F5344CB8AC3E}">
        <p14:creationId xmlns:p14="http://schemas.microsoft.com/office/powerpoint/2010/main" val="3416598862"/>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51012" y="1169368"/>
            <a:ext cx="8283388" cy="5016758"/>
          </a:xfrm>
          <a:prstGeom prst="rect">
            <a:avLst/>
          </a:prstGeom>
          <a:noFill/>
        </p:spPr>
        <p:txBody>
          <a:bodyPr wrap="square" rtlCol="0">
            <a:spAutoFit/>
          </a:bodyPr>
          <a:lstStyle/>
          <a:p>
            <a:r>
              <a:rPr lang="pt-BR" sz="1600" b="1" dirty="0"/>
              <a:t>Art. 3.º</a:t>
            </a:r>
            <a:r>
              <a:rPr lang="pt-BR" sz="1600" dirty="0"/>
              <a:t> O balanço patrimonial somente será exigido dos beneficiários do tratamento diferenciado quando indispensável para a prova de habilitação econômico-financeira consoante disposto no instrumento convocatório.</a:t>
            </a:r>
            <a:br>
              <a:rPr lang="pt-BR" sz="1600" dirty="0"/>
            </a:br>
            <a:endParaRPr lang="pt-BR" sz="1600" dirty="0"/>
          </a:p>
          <a:p>
            <a:r>
              <a:rPr lang="pt-BR" sz="1600" b="1" dirty="0"/>
              <a:t>Art. 4.º</a:t>
            </a:r>
            <a:r>
              <a:rPr lang="pt-BR" sz="1600" dirty="0"/>
              <a:t> A comprovação de regularidade fiscal dos beneficiários do tratamento diferenciado somente será exigida para efeito de contratação e não como condição para participação na licitação.</a:t>
            </a:r>
            <a:br>
              <a:rPr lang="pt-BR" sz="1600" dirty="0"/>
            </a:br>
            <a:endParaRPr lang="pt-BR" sz="1600" dirty="0"/>
          </a:p>
          <a:p>
            <a:r>
              <a:rPr lang="pt-BR" sz="1600" b="1" dirty="0"/>
              <a:t>§ 1.º</a:t>
            </a:r>
            <a:r>
              <a:rPr lang="pt-BR" sz="1600" dirty="0"/>
              <a:t> Na fase de habilitação, os beneficiários do tratamento diferenciado deverão apresentar a documentação exigida no instrumento convocatório e, havendo alguma irregularidade ou restrição quanto aos documentos para prova de regularidade fiscal, será assegurado o prazo de cinco dias úteis, cujo termo inicial corresponderá ao momento em que o proponente for declarado vencedor do certame, prorrogável por igual período, para a regularização da documentação, pagamento ou parcelamento do débito tributário ou fiscal, e obtenção das certidões negativas ou positivas com efeito de certidão negativa.</a:t>
            </a:r>
            <a:br>
              <a:rPr lang="pt-BR" sz="1600" dirty="0"/>
            </a:br>
            <a:endParaRPr lang="pt-BR" sz="1600" dirty="0"/>
          </a:p>
          <a:p>
            <a:r>
              <a:rPr lang="pt-BR" sz="1600" b="1" dirty="0"/>
              <a:t>§ 2.º</a:t>
            </a:r>
            <a:r>
              <a:rPr lang="pt-BR" sz="1600" dirty="0"/>
              <a:t> A declaração do vencedor de que trata o § 1o deste artigo acontecerá no momento imediatamente posterior à fase de habilitação, no caso do pregão, e no caso das demais modalidades de licitação, no momento posterior ao julgamento das propostas.</a:t>
            </a:r>
            <a:br>
              <a:rPr lang="pt-BR" sz="1600" dirty="0"/>
            </a:br>
            <a:endParaRPr lang="pt-BR" sz="1600" dirty="0"/>
          </a:p>
        </p:txBody>
      </p:sp>
    </p:spTree>
    <p:extLst>
      <p:ext uri="{BB962C8B-B14F-4D97-AF65-F5344CB8AC3E}">
        <p14:creationId xmlns:p14="http://schemas.microsoft.com/office/powerpoint/2010/main" val="3616913417"/>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77906" y="1671010"/>
            <a:ext cx="8283388" cy="2062103"/>
          </a:xfrm>
          <a:prstGeom prst="rect">
            <a:avLst/>
          </a:prstGeom>
          <a:noFill/>
        </p:spPr>
        <p:txBody>
          <a:bodyPr wrap="square" rtlCol="0">
            <a:spAutoFit/>
          </a:bodyPr>
          <a:lstStyle/>
          <a:p>
            <a:r>
              <a:rPr lang="pt-BR" sz="1600" b="1" dirty="0"/>
              <a:t>§ 3º</a:t>
            </a:r>
            <a:r>
              <a:rPr lang="pt-BR" sz="1600" dirty="0"/>
              <a:t> A prorrogação do prazo previsto no § 1.º deste artigo deverá sempre ser concedida pela administração quando requerida pelo licitante, salvo na hipótese de urgência da contratação, devidamente justificada.</a:t>
            </a:r>
            <a:br>
              <a:rPr lang="pt-BR" sz="1600" dirty="0"/>
            </a:br>
            <a:endParaRPr lang="pt-BR" sz="1600" dirty="0"/>
          </a:p>
          <a:p>
            <a:r>
              <a:rPr lang="pt-BR" sz="1600" b="1" dirty="0"/>
              <a:t>§ 4º</a:t>
            </a:r>
            <a:r>
              <a:rPr lang="pt-BR" sz="1600" dirty="0"/>
              <a:t> A não-regularização da documentação no prazo previsto no § 1.º deste artigo implicará decadência do direito à contratação, sem prejuízo das sanções previstas no art. 81 da Lei Federal n.º 8.666 de 21 de junho de 1993, sendo facultado à administração convocar os licitantes remanescentes, na ordem de classificação, ou revogar a licitação.</a:t>
            </a:r>
          </a:p>
        </p:txBody>
      </p:sp>
    </p:spTree>
    <p:extLst>
      <p:ext uri="{BB962C8B-B14F-4D97-AF65-F5344CB8AC3E}">
        <p14:creationId xmlns:p14="http://schemas.microsoft.com/office/powerpoint/2010/main" val="1436894896"/>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256134" y="1169368"/>
            <a:ext cx="8283388" cy="4893647"/>
          </a:xfrm>
          <a:prstGeom prst="rect">
            <a:avLst/>
          </a:prstGeom>
          <a:noFill/>
        </p:spPr>
        <p:txBody>
          <a:bodyPr wrap="square" rtlCol="0">
            <a:spAutoFit/>
          </a:bodyPr>
          <a:lstStyle/>
          <a:p>
            <a:r>
              <a:rPr lang="pt-BR" sz="1600" b="1" dirty="0"/>
              <a:t>SEÇÃO II</a:t>
            </a:r>
            <a:r>
              <a:rPr lang="pt-BR" sz="1600" dirty="0"/>
              <a:t> </a:t>
            </a:r>
            <a:br>
              <a:rPr lang="pt-BR" sz="1600" dirty="0"/>
            </a:br>
            <a:r>
              <a:rPr lang="pt-BR" sz="1600" b="1" dirty="0"/>
              <a:t>DA PREFERÊNCIA AOS BENEFICIÁRIOS DO TRATAMENTO DIFERENCIADO EM CASO DE EMPATE</a:t>
            </a:r>
            <a:r>
              <a:rPr lang="pt-BR" sz="1600" dirty="0"/>
              <a:t/>
            </a:r>
            <a:br>
              <a:rPr lang="pt-BR" sz="1600" dirty="0"/>
            </a:br>
            <a:endParaRPr lang="pt-BR" sz="1600" dirty="0"/>
          </a:p>
          <a:p>
            <a:r>
              <a:rPr lang="pt-BR" sz="1600" b="1" dirty="0"/>
              <a:t>Art. 5.º</a:t>
            </a:r>
            <a:r>
              <a:rPr lang="pt-BR" sz="1600" dirty="0"/>
              <a:t> Nas licitações será assegurada, como critério de desempate, preferência de contratação para as microempresas, empresas de pequeno porte, microempreendedor individual, na forma do estabelecido na Lei Complementar Federal n.º 123, de 2006 e Lei Complementar n.º 163, de 2013.</a:t>
            </a:r>
            <a:br>
              <a:rPr lang="pt-BR" sz="1600" dirty="0"/>
            </a:br>
            <a:endParaRPr lang="pt-BR" sz="1600" dirty="0"/>
          </a:p>
          <a:p>
            <a:r>
              <a:rPr lang="pt-BR" sz="1600" b="1" dirty="0"/>
              <a:t>§ 1.º</a:t>
            </a:r>
            <a:r>
              <a:rPr lang="pt-BR" sz="1600" dirty="0"/>
              <a:t> Entende-se por empate aquelas situações em que as ofertas apresentadas por beneficiário do tratamento diferenciado sejam iguais ou até dez por cento superiores ao menor preço, quando este não tiver sido apresentado por microempresas, empresas de pequeno porte e microempreendedor individual.</a:t>
            </a:r>
            <a:br>
              <a:rPr lang="pt-BR" sz="1600" dirty="0"/>
            </a:br>
            <a:endParaRPr lang="pt-BR" sz="1600" dirty="0"/>
          </a:p>
          <a:p>
            <a:r>
              <a:rPr lang="pt-BR" sz="1600" b="1" dirty="0"/>
              <a:t>§ 2.º</a:t>
            </a:r>
            <a:r>
              <a:rPr lang="pt-BR" sz="1600" dirty="0"/>
              <a:t> Na modalidade de pregão, o intervalo percentual estabelecido no § 1.º será de até cinco por cento superior ao menor preço.</a:t>
            </a:r>
            <a:br>
              <a:rPr lang="pt-BR" sz="1600" dirty="0"/>
            </a:br>
            <a:endParaRPr lang="pt-BR" sz="1600" dirty="0"/>
          </a:p>
          <a:p>
            <a:r>
              <a:rPr lang="pt-BR" sz="1600" b="1" dirty="0"/>
              <a:t>§ 3º</a:t>
            </a:r>
            <a:r>
              <a:rPr lang="pt-BR" sz="1600" dirty="0"/>
              <a:t> O disposto neste artigo somente se aplicará quando a melhor oferta válida não tiver sido apresentada por beneficiário do tratamento diferenciado.</a:t>
            </a:r>
            <a:br>
              <a:rPr lang="pt-BR" sz="1600" dirty="0"/>
            </a:br>
            <a:endParaRPr lang="pt-BR" sz="1600" dirty="0"/>
          </a:p>
          <a:p>
            <a:r>
              <a:rPr lang="pt-BR" sz="1600" b="1" dirty="0"/>
              <a:t>§ 4º</a:t>
            </a:r>
            <a:r>
              <a:rPr lang="pt-BR" sz="1600" dirty="0"/>
              <a:t> A preferência de que trata este artigo será concedida da seguinte forma:</a:t>
            </a:r>
          </a:p>
        </p:txBody>
      </p:sp>
    </p:spTree>
    <p:extLst>
      <p:ext uri="{BB962C8B-B14F-4D97-AF65-F5344CB8AC3E}">
        <p14:creationId xmlns:p14="http://schemas.microsoft.com/office/powerpoint/2010/main" val="30525727"/>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g1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451"/>
          </a:xfrm>
          <a:prstGeom prst="rect">
            <a:avLst/>
          </a:prstGeom>
        </p:spPr>
      </p:pic>
      <p:sp>
        <p:nvSpPr>
          <p:cNvPr id="11" name="Título 10"/>
          <p:cNvSpPr>
            <a:spLocks noGrp="1"/>
          </p:cNvSpPr>
          <p:nvPr>
            <p:ph type="title"/>
          </p:nvPr>
        </p:nvSpPr>
        <p:spPr/>
        <p:txBody>
          <a:bodyPr/>
          <a:lstStyle/>
          <a:p>
            <a:r>
              <a:rPr lang="pt-BR" dirty="0"/>
              <a:t>Decreto nº 2474/15</a:t>
            </a:r>
          </a:p>
        </p:txBody>
      </p:sp>
      <p:pic>
        <p:nvPicPr>
          <p:cNvPr id="14" name="Picture 2" descr="C:\Users\amacedo\Documents\Meus documentos\LOGOS\SEBRAE.png"/>
          <p:cNvPicPr>
            <a:picLocks noChangeAspect="1" noChangeArrowheads="1"/>
          </p:cNvPicPr>
          <p:nvPr/>
        </p:nvPicPr>
        <p:blipFill>
          <a:blip r:embed="rId3" cstate="print"/>
          <a:srcRect/>
          <a:stretch>
            <a:fillRect/>
          </a:stretch>
        </p:blipFill>
        <p:spPr bwMode="auto">
          <a:xfrm>
            <a:off x="7466320" y="5867399"/>
            <a:ext cx="1279852" cy="624841"/>
          </a:xfrm>
          <a:prstGeom prst="rect">
            <a:avLst/>
          </a:prstGeom>
          <a:noFill/>
        </p:spPr>
      </p:pic>
      <p:sp>
        <p:nvSpPr>
          <p:cNvPr id="5" name="CaixaDeTexto 4"/>
          <p:cNvSpPr txBox="1"/>
          <p:nvPr/>
        </p:nvSpPr>
        <p:spPr>
          <a:xfrm>
            <a:off x="343220" y="980728"/>
            <a:ext cx="8283388" cy="5755422"/>
          </a:xfrm>
          <a:prstGeom prst="rect">
            <a:avLst/>
          </a:prstGeom>
          <a:noFill/>
        </p:spPr>
        <p:txBody>
          <a:bodyPr wrap="square" rtlCol="0">
            <a:spAutoFit/>
          </a:bodyPr>
          <a:lstStyle/>
          <a:p>
            <a:r>
              <a:rPr lang="pt-BR" sz="1600" b="1" dirty="0"/>
              <a:t>I -</a:t>
            </a:r>
            <a:r>
              <a:rPr lang="pt-BR" sz="1600" dirty="0"/>
              <a:t> ocorrendo o empate, o beneficiário do tratamento diferenciado e favorecido melhor classificado poderá apresentar proposta de preço inferior àquela considerada vencedora do certame, situação em que será adjudicado o objeto em seu favor;</a:t>
            </a:r>
            <a:br>
              <a:rPr lang="pt-BR" sz="1600" dirty="0"/>
            </a:br>
            <a:endParaRPr lang="pt-BR" sz="1600" dirty="0"/>
          </a:p>
          <a:p>
            <a:r>
              <a:rPr lang="pt-BR" sz="1600" b="1" dirty="0"/>
              <a:t>II -</a:t>
            </a:r>
            <a:r>
              <a:rPr lang="pt-BR" sz="1600" dirty="0"/>
              <a:t> na hipótese da não contratação de beneficiário de tratamento diferenciado e favorecido com base no inciso I, serão convocadas as remanescentes que porventura se enquadrem em situação de empate, na ordem classificatória, para o exercício do mesmo direito; e</a:t>
            </a:r>
            <a:br>
              <a:rPr lang="pt-BR" sz="1600" dirty="0"/>
            </a:br>
            <a:endParaRPr lang="pt-BR" sz="1600" dirty="0"/>
          </a:p>
          <a:p>
            <a:r>
              <a:rPr lang="pt-BR" sz="1600" b="1" dirty="0"/>
              <a:t>III -</a:t>
            </a:r>
            <a:r>
              <a:rPr lang="pt-BR" sz="1600" dirty="0"/>
              <a:t> no caso de equivalência dos valores apresentados por beneficiário do tratamento diferenciado, em situação de empate, será realizado sorteio para que se identifique aquela que primeiro poderá apresentar melhor oferta.</a:t>
            </a:r>
            <a:br>
              <a:rPr lang="pt-BR" sz="1600" dirty="0"/>
            </a:br>
            <a:endParaRPr lang="pt-BR" sz="1600" dirty="0"/>
          </a:p>
          <a:p>
            <a:r>
              <a:rPr lang="pt-BR" sz="1600" b="1" dirty="0"/>
              <a:t>§ 5.º</a:t>
            </a:r>
            <a:r>
              <a:rPr lang="pt-BR" sz="1600" dirty="0"/>
              <a:t> Não se aplica o sorteio disposto no inciso III do § 4o deste artigo quando, por sua natureza, o procedimento não admitir o empate real.</a:t>
            </a:r>
            <a:br>
              <a:rPr lang="pt-BR" sz="1600" dirty="0"/>
            </a:br>
            <a:endParaRPr lang="pt-BR" sz="1600" dirty="0"/>
          </a:p>
          <a:p>
            <a:r>
              <a:rPr lang="pt-BR" sz="1600" b="1" dirty="0"/>
              <a:t>§ 6.º</a:t>
            </a:r>
            <a:r>
              <a:rPr lang="pt-BR" sz="1600" dirty="0"/>
              <a:t> No caso do pregão, após o encerramento dos lances, o beneficiário do tratamento diferenciado e favorecido melhor classificado será convocado para apresentar nova proposta de preço no prazo máximo de cinco minutos por item em situação de empate, sob pena de preclusão.</a:t>
            </a:r>
            <a:br>
              <a:rPr lang="pt-BR" sz="1600" dirty="0"/>
            </a:br>
            <a:endParaRPr lang="pt-BR" sz="1600" dirty="0"/>
          </a:p>
          <a:p>
            <a:r>
              <a:rPr lang="pt-BR" sz="1600" b="1" dirty="0"/>
              <a:t>§ 7.º</a:t>
            </a:r>
            <a:r>
              <a:rPr lang="pt-BR" sz="1600" dirty="0"/>
              <a:t> Nas demais modalidades de licitação, o prazo para os licitantes apresentarem nova proposta deverá ser estabelecido pelo órgão ou entidade contratante no instrumento convocatório.</a:t>
            </a:r>
            <a:br>
              <a:rPr lang="pt-BR" sz="1600" dirty="0"/>
            </a:br>
            <a:endParaRPr lang="pt-BR" sz="1600" dirty="0"/>
          </a:p>
        </p:txBody>
      </p:sp>
    </p:spTree>
    <p:extLst>
      <p:ext uri="{BB962C8B-B14F-4D97-AF65-F5344CB8AC3E}">
        <p14:creationId xmlns:p14="http://schemas.microsoft.com/office/powerpoint/2010/main" val="3865754246"/>
      </p:ext>
    </p:extLst>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50606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bg1">
              <a:lumMod val="7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7498</TotalTime>
  <Words>682</Words>
  <Application>Microsoft Office PowerPoint</Application>
  <PresentationFormat>Apresentação na tela (4:3)</PresentationFormat>
  <Paragraphs>224</Paragraphs>
  <Slides>27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27</vt:i4>
      </vt:variant>
    </vt:vector>
  </HeadingPairs>
  <TitlesOfParts>
    <vt:vector size="31" baseType="lpstr">
      <vt:lpstr>Arial</vt:lpstr>
      <vt:lpstr>Calibri</vt:lpstr>
      <vt:lpstr>Trebuchet MS</vt:lpstr>
      <vt:lpstr>Tema do Office</vt:lpstr>
      <vt:lpstr>Apresentação do PowerPoint</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Decreto nº 2474/15</vt:lpstr>
      <vt:lpstr>Apresentação do PowerPoint</vt:lpstr>
      <vt:lpstr>Decreto nº 8538/15</vt:lpstr>
      <vt:lpstr>Decreto nº 8538/15</vt:lpstr>
      <vt:lpstr>Decreto nº 8538/15</vt:lpstr>
      <vt:lpstr>Decreto nº 8538/15</vt:lpstr>
      <vt:lpstr>Decreto nº 8538/15</vt:lpstr>
      <vt:lpstr>Decreto nº 8538/15</vt:lpstr>
      <vt:lpstr>Decreto nº 8538/15</vt:lpstr>
      <vt:lpstr>Decreto nº 8538/15</vt:lpstr>
      <vt:lpstr>Apresentação do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mize</dc:creator>
  <cp:lastModifiedBy>Eberson</cp:lastModifiedBy>
  <cp:revision>514</cp:revision>
  <dcterms:created xsi:type="dcterms:W3CDTF">2013-08-26T19:08:06Z</dcterms:created>
  <dcterms:modified xsi:type="dcterms:W3CDTF">2015-10-20T15:56:48Z</dcterms:modified>
</cp:coreProperties>
</file>