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78" r:id="rId2"/>
    <p:sldId id="280" r:id="rId3"/>
    <p:sldId id="273" r:id="rId4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5" autoAdjust="0"/>
  </p:normalViewPr>
  <p:slideViewPr>
    <p:cSldViewPr>
      <p:cViewPr varScale="1">
        <p:scale>
          <a:sx n="63" d="100"/>
          <a:sy n="63" d="100"/>
        </p:scale>
        <p:origin x="-126" y="-3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16499-0EDB-43BD-8491-B56541656798}" type="datetimeFigureOut">
              <a:rPr lang="pt-BR" smtClean="0"/>
              <a:t>20/10/2017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E65A2-1983-4F47-88FC-71BB7FF1E1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73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64C855-7A53-4BEC-951C-BC08ECCB3F57}" type="slidenum">
              <a:rPr lang="pt-BR"/>
              <a:pPr/>
              <a:t>2</a:t>
            </a:fld>
            <a:endParaRPr lang="pt-BR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488" y="754063"/>
            <a:ext cx="6615112" cy="3721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82" y="4714969"/>
            <a:ext cx="5438711" cy="446735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215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524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8640" y="273629"/>
            <a:ext cx="10949760" cy="112907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>
          <a:xfrm>
            <a:off x="608640" y="6247376"/>
            <a:ext cx="2818560" cy="456528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1"/>
          </p:nvPr>
        </p:nvSpPr>
        <p:spPr>
          <a:xfrm>
            <a:off x="4170240" y="6247376"/>
            <a:ext cx="3843840" cy="456528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>
          <a:xfrm>
            <a:off x="8741760" y="6247376"/>
            <a:ext cx="2818560" cy="456528"/>
          </a:xfrm>
        </p:spPr>
        <p:txBody>
          <a:bodyPr/>
          <a:lstStyle>
            <a:lvl1pPr>
              <a:defRPr/>
            </a:lvl1pPr>
          </a:lstStyle>
          <a:p>
            <a:fld id="{08803BC8-6707-4BAC-AD48-0BBB21E9AAA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13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48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4400">
                <a:solidFill>
                  <a:srgbClr val="000000"/>
                </a:solidFill>
                <a:latin typeface="Calibri Light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Calibri"/>
              </a:rPr>
              <a:t>Segundo nível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Terceiro nível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>
                <a:solidFill>
                  <a:srgbClr val="000000"/>
                </a:solidFill>
                <a:latin typeface="Calibri"/>
              </a:rPr>
              <a:t>Quarto nível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>
                <a:solidFill>
                  <a:srgbClr val="00000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1200">
                <a:solidFill>
                  <a:srgbClr val="8B8B8B"/>
                </a:solidFill>
                <a:latin typeface="Calibri"/>
              </a:rPr>
              <a:t>21/09/16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4152965-7FCE-4D8D-91B7-72216E966EB1}" type="slidenum">
              <a:rPr lang="pt-BR" sz="12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rciliosantinoni@sepl.pr.gov.b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ortalpme.pr.gov.br/" TargetMode="External"/><Relationship Id="rId4" Type="http://schemas.openxmlformats.org/officeDocument/2006/relationships/hyperlink" Target="http://www.forumpme.pr.gov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53064"/>
            <a:ext cx="9398880" cy="1431720"/>
          </a:xfrm>
          <a:prstGeom prst="rect">
            <a:avLst/>
          </a:prstGeom>
        </p:spPr>
      </p:pic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F68CDBF4-16CA-4116-A291-67675A9EB6C0}"/>
              </a:ext>
            </a:extLst>
          </p:cNvPr>
          <p:cNvSpPr>
            <a:spLocks noGrp="1"/>
          </p:cNvSpPr>
          <p:nvPr/>
        </p:nvSpPr>
        <p:spPr>
          <a:xfrm>
            <a:off x="1981200" y="178335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1F497D"/>
                </a:solidFill>
                <a:latin typeface="+mj-lt"/>
                <a:cs typeface="Arial" charset="0"/>
              </a:rPr>
              <a:t>FÓRUM PERMANENTE DAS MICROEMPRESAS E </a:t>
            </a:r>
          </a:p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1F497D"/>
                </a:solidFill>
                <a:latin typeface="+mj-lt"/>
                <a:cs typeface="Arial" charset="0"/>
              </a:rPr>
              <a:t>EMPRESAS DE PEQUENO PORTE DO ESTADO DO</a:t>
            </a:r>
          </a:p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1F497D"/>
                </a:solidFill>
                <a:latin typeface="+mj-lt"/>
                <a:cs typeface="Arial" charset="0"/>
              </a:rPr>
              <a:t> PARANÁ - FOPEME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22228B"/>
              </a:solidFill>
              <a:latin typeface="+mj-lt"/>
              <a:cs typeface="Arial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US" sz="2400" b="1" dirty="0">
                <a:solidFill>
                  <a:srgbClr val="1F497D"/>
                </a:solidFill>
                <a:latin typeface="+mj-lt"/>
                <a:cs typeface="Arial" charset="0"/>
              </a:rPr>
              <a:t>36ª REUNIÃO ORDINÁRIA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22228B"/>
                </a:solidFill>
                <a:latin typeface="+mj-lt"/>
                <a:cs typeface="Arial" charset="0"/>
              </a:rPr>
              <a:t> 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22228B"/>
                </a:solidFill>
                <a:latin typeface="+mj-lt"/>
                <a:cs typeface="Arial" charset="0"/>
              </a:rPr>
              <a:t>20/10/2017</a:t>
            </a:r>
          </a:p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1F497D"/>
              </a:solidFill>
              <a:latin typeface="+mj-lt"/>
            </a:endParaRPr>
          </a:p>
          <a:p>
            <a:pPr>
              <a:lnSpc>
                <a:spcPct val="81000"/>
              </a:lnSpc>
              <a:spcBef>
                <a:spcPts val="340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>
              <a:solidFill>
                <a:srgbClr val="000000"/>
              </a:solidFill>
              <a:latin typeface="+mj-lt"/>
              <a:cs typeface="Arial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376092"/>
                </a:solidFill>
                <a:latin typeface="+mj-lt"/>
                <a:cs typeface="Arial" charset="0"/>
              </a:rPr>
              <a:t>Lei Complementar 163/2013 de 29/10/2013</a:t>
            </a: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>
                <a:solidFill>
                  <a:srgbClr val="376092"/>
                </a:solidFill>
                <a:latin typeface="+mj-lt"/>
                <a:cs typeface="Arial" charset="0"/>
              </a:rPr>
              <a:t>Regimento Interno Portaria 009/2015 de 03/06/2015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006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180247"/>
              </p:ext>
            </p:extLst>
          </p:nvPr>
        </p:nvGraphicFramePr>
        <p:xfrm>
          <a:off x="623392" y="1574201"/>
          <a:ext cx="11233247" cy="5070983"/>
        </p:xfrm>
        <a:graphic>
          <a:graphicData uri="http://schemas.openxmlformats.org/drawingml/2006/table">
            <a:tbl>
              <a:tblPr/>
              <a:tblGrid>
                <a:gridCol w="15187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913">
                  <a:extLst>
                    <a:ext uri="{9D8B030D-6E8A-4147-A177-3AD203B41FA5}">
                      <a16:colId xmlns:a16="http://schemas.microsoft.com/office/drawing/2014/main" xmlns="" val="3291596271"/>
                    </a:ext>
                  </a:extLst>
                </a:gridCol>
                <a:gridCol w="39985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68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TEMPO</a:t>
                      </a:r>
                    </a:p>
                  </a:txBody>
                  <a:tcPr marL="82944" marR="82944" marT="45624" marB="456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TEMA</a:t>
                      </a:r>
                    </a:p>
                  </a:txBody>
                  <a:tcPr marL="82944" marR="82944" marT="45624" marB="456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RESPONSÁVEL</a:t>
                      </a:r>
                    </a:p>
                  </a:txBody>
                  <a:tcPr marL="82944" marR="82944" marT="45624" marB="456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2766148"/>
                  </a:ext>
                </a:extLst>
              </a:tr>
              <a:tr h="61786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7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Segoe UI" charset="0"/>
                        </a:rPr>
                        <a:t>09:00</a:t>
                      </a:r>
                    </a:p>
                  </a:txBody>
                  <a:tcPr marL="82944" marR="82944" marT="253914" marB="456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pitchFamily="34" charset="0"/>
                        </a:rPr>
                        <a:t>ABERTURA</a:t>
                      </a:r>
                    </a:p>
                  </a:txBody>
                  <a:tcPr marL="82944" marR="82944" marT="45624" marB="456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Excelentíssimo Senhor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</a:rPr>
                        <a:t>Juraci Barbosa Sobrinho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</a:rPr>
                        <a:t>Presidente do FOPEME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</a:endParaRPr>
                    </a:p>
                  </a:txBody>
                  <a:tcPr marL="82944" marR="82944" marT="45624" marB="456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4854793"/>
                  </a:ext>
                </a:extLst>
              </a:tr>
              <a:tr h="1026693">
                <a:tc row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7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7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Segoe UI" charset="0"/>
                        </a:rPr>
                        <a:t>09:15 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Segoe UI" charset="0"/>
                        </a:rPr>
                        <a:t>às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Segoe UI" charset="0"/>
                        </a:rPr>
                        <a:t>12:00</a:t>
                      </a:r>
                    </a:p>
                  </a:txBody>
                  <a:tcPr marL="82944" marR="82944" marT="253914" marB="456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Apresentação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 "Projeto de Lei que altera o ICMS das Microempresas e Empresas de Pequeno Porte no Estado do Paraná".</a:t>
                      </a:r>
                      <a:endParaRPr lang="pt-BR" sz="1600" b="0" dirty="0">
                        <a:effectLst/>
                        <a:latin typeface="+mn-lt"/>
                      </a:endParaRPr>
                    </a:p>
                  </a:txBody>
                  <a:tcPr marL="82944" marR="82944" marT="45624" marB="456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Excelentíssimo Senhor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Mauro Ricardo Machado Costa, Secretário de Estado da Fazenda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944" marR="82944" marT="45624" marB="456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76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Análise das proposições e demandas geradas na Carta do Paraná</a:t>
                      </a:r>
                      <a:endParaRPr lang="pt-BR" sz="1600" b="0" dirty="0">
                        <a:effectLst/>
                        <a:latin typeface="+mn-lt"/>
                      </a:endParaRPr>
                    </a:p>
                  </a:txBody>
                  <a:tcPr marL="82944" marR="82944" marT="45624" marB="456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Comitê de Racionalização Legal e Burocrática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  <a:cs typeface="Segoe UI" charset="0"/>
                      </a:endParaRPr>
                    </a:p>
                  </a:txBody>
                  <a:tcPr marL="82944" marR="82944" marT="45624" marB="456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4268128"/>
                  </a:ext>
                </a:extLst>
              </a:tr>
              <a:tr h="8409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</a:rPr>
                        <a:t> 13:20 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</a:rPr>
                        <a:t>às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</a:rPr>
                        <a:t>15:30</a:t>
                      </a:r>
                    </a:p>
                  </a:txBody>
                  <a:tcPr marL="81638" marR="81638" marT="46702" marB="46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Análise das proposições e demandas geradas na Carta do Paraná</a:t>
                      </a:r>
                      <a:endParaRPr lang="pt-BR" sz="1600" b="0" dirty="0">
                        <a:effectLst/>
                        <a:latin typeface="+mn-lt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  <a:cs typeface="Arial" charset="0"/>
                      </a:endParaRPr>
                    </a:p>
                  </a:txBody>
                  <a:tcPr marL="81638" marR="81638" marT="46702" marB="46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Comitê de Acesso aos Mercados e Internacionalização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  <a:cs typeface="Segoe UI" charset="0"/>
                      </a:endParaRPr>
                    </a:p>
                  </a:txBody>
                  <a:tcPr marL="81638" marR="81638" marT="46702" marB="46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47286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7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Segoe UI" charset="0"/>
                        </a:rPr>
                        <a:t>16:00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7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Segoe UI" charset="0"/>
                        </a:rPr>
                        <a:t> às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7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Segoe UI" charset="0"/>
                        </a:rPr>
                        <a:t>17:30</a:t>
                      </a:r>
                    </a:p>
                  </a:txBody>
                  <a:tcPr marL="82944" marR="82944" marT="253914" marB="456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49263" rtl="0" eaLnBrk="1" fontAlgn="base" latinLnBrk="0" hangingPunct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Análise das proposições e demandas geradas na Carta do Paraná</a:t>
                      </a:r>
                      <a:endParaRPr lang="pt-BR" sz="1600" b="0" dirty="0">
                        <a:effectLst/>
                        <a:latin typeface="+mn-lt"/>
                      </a:endParaRPr>
                    </a:p>
                    <a:p>
                      <a:pPr marL="285750" marR="0" lvl="0" indent="-285750" algn="just" defTabSz="449263" rtl="0" eaLnBrk="1" fontAlgn="base" latinLnBrk="0" hangingPunct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  <a:cs typeface="Arial" charset="0"/>
                      </a:endParaRPr>
                    </a:p>
                  </a:txBody>
                  <a:tcPr marL="82944" marR="82944" marT="45624" marB="456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Comitê de Tecnologia e Inovação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  <a:cs typeface="Segoe UI" charset="0"/>
                      </a:endParaRPr>
                    </a:p>
                  </a:txBody>
                  <a:tcPr marL="82944" marR="82944" marT="45624" marB="456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098" name="Rectangle 2"/>
          <p:cNvSpPr>
            <a:spLocks noGrp="1" noChangeArrowheads="1"/>
          </p:cNvSpPr>
          <p:nvPr>
            <p:ph type="subTitle"/>
          </p:nvPr>
        </p:nvSpPr>
        <p:spPr>
          <a:ln/>
        </p:spPr>
        <p:txBody>
          <a:bodyPr tIns="25471" anchor="ctr"/>
          <a:lstStyle/>
          <a:p>
            <a:pPr marL="311045" indent="-296644"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900" dirty="0"/>
          </a:p>
          <a:p>
            <a:pPr marL="311045" indent="-296644"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9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ABB5A5A9-09A7-4725-AAD4-A76F465DF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80" y="260648"/>
            <a:ext cx="1051524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12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720" y="42120"/>
            <a:ext cx="9398880" cy="1431720"/>
          </a:xfrm>
          <a:prstGeom prst="rect">
            <a:avLst/>
          </a:prstGeom>
        </p:spPr>
      </p:pic>
      <p:sp>
        <p:nvSpPr>
          <p:cNvPr id="6" name="Espaço Reservado para Conteúdo 4">
            <a:extLst>
              <a:ext uri="{FF2B5EF4-FFF2-40B4-BE49-F238E27FC236}">
                <a16:creationId xmlns:a16="http://schemas.microsoft.com/office/drawing/2014/main" xmlns="" id="{5AD30324-49A5-4B5B-829D-2FD5EE4D3959}"/>
              </a:ext>
            </a:extLst>
          </p:cNvPr>
          <p:cNvSpPr>
            <a:spLocks noGrp="1"/>
          </p:cNvSpPr>
          <p:nvPr/>
        </p:nvSpPr>
        <p:spPr>
          <a:xfrm>
            <a:off x="1802600" y="1772816"/>
            <a:ext cx="9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OBRIGADO !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Fórum Permanente das Microempresas e Empresas de Pequeno Porte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                             do Estado do Paraná – FOPEME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                                        Secretaria Técnica: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Ercílio </a:t>
            </a:r>
            <a:r>
              <a:rPr lang="pt-BR" sz="8000" b="1" dirty="0" err="1">
                <a:solidFill>
                  <a:srgbClr val="002060"/>
                </a:solidFill>
                <a:cs typeface="Segoe UI" charset="0"/>
              </a:rPr>
              <a:t>Santinoni</a:t>
            </a: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 :         				erciliosantinoni@sepl.pr.gov.br</a:t>
            </a:r>
            <a:endParaRPr lang="pt-BR" sz="8000" b="1" dirty="0">
              <a:solidFill>
                <a:srgbClr val="002060"/>
              </a:solidFill>
              <a:cs typeface="Segoe UI" charset="0"/>
              <a:hlinkClick r:id="rId3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Mario José Doria da Fonseca			mdoria@sepl.pr.gov.br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César Reinaldo </a:t>
            </a:r>
            <a:r>
              <a:rPr lang="pt-BR" sz="8000" b="1" dirty="0" err="1">
                <a:solidFill>
                  <a:srgbClr val="002060"/>
                </a:solidFill>
                <a:cs typeface="Segoe UI" charset="0"/>
              </a:rPr>
              <a:t>Rissete</a:t>
            </a: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:	                   crissete@pr.sebrae.com.br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Luiz Marcelo Padilha 					lpadilha@pr.sebrae.com.br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                                              </a:t>
            </a:r>
            <a:r>
              <a:rPr lang="pt-BR" sz="8000" b="1" dirty="0">
                <a:solidFill>
                  <a:srgbClr val="002060"/>
                </a:solidFill>
                <a:cs typeface="Segoe UI" charset="0"/>
                <a:hlinkClick r:id="rId4"/>
              </a:rPr>
              <a:t>www.forumpme.pr.gov.br</a:t>
            </a: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							              </a:t>
            </a:r>
            <a:r>
              <a:rPr lang="pt-BR" sz="8000" b="1" dirty="0">
                <a:solidFill>
                  <a:srgbClr val="002060"/>
                </a:solidFill>
                <a:cs typeface="Segoe UI" charset="0"/>
                <a:hlinkClick r:id="rId5"/>
              </a:rPr>
              <a:t>www.portalpme.pr.gov.br</a:t>
            </a:r>
            <a:endParaRPr lang="pt-BR" sz="8000" b="1" dirty="0">
              <a:solidFill>
                <a:srgbClr val="002060"/>
              </a:solidFill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8000" b="1" dirty="0">
                <a:solidFill>
                  <a:srgbClr val="002060"/>
                </a:solidFill>
                <a:cs typeface="Segoe UI" charset="0"/>
              </a:rPr>
              <a:t>	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>
              <a:solidFill>
                <a:srgbClr val="002060"/>
              </a:solidFill>
              <a:latin typeface="Calibri" pitchFamily="32" charset="0"/>
              <a:cs typeface="Segoe UI" charset="0"/>
            </a:endParaRPr>
          </a:p>
          <a:p>
            <a:pPr lvl="4">
              <a:buNone/>
            </a:pP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120</Words>
  <Application>Microsoft Office PowerPoint</Application>
  <PresentationFormat>Personalizar</PresentationFormat>
  <Paragraphs>58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Office Theme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 Freitas</dc:creator>
  <cp:lastModifiedBy>Windows User</cp:lastModifiedBy>
  <cp:revision>35</cp:revision>
  <dcterms:modified xsi:type="dcterms:W3CDTF">2017-10-20T10:42:52Z</dcterms:modified>
</cp:coreProperties>
</file>