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1" r:id="rId5"/>
  </p:sldMasterIdLst>
  <p:notesMasterIdLst>
    <p:notesMasterId r:id="rId19"/>
  </p:notesMasterIdLst>
  <p:sldIdLst>
    <p:sldId id="267" r:id="rId6"/>
    <p:sldId id="428" r:id="rId7"/>
    <p:sldId id="432" r:id="rId8"/>
    <p:sldId id="1943" r:id="rId9"/>
    <p:sldId id="381" r:id="rId10"/>
    <p:sldId id="383" r:id="rId11"/>
    <p:sldId id="1942" r:id="rId12"/>
    <p:sldId id="1944" r:id="rId13"/>
    <p:sldId id="424" r:id="rId14"/>
    <p:sldId id="425" r:id="rId15"/>
    <p:sldId id="426" r:id="rId16"/>
    <p:sldId id="398" r:id="rId17"/>
    <p:sldId id="314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99340C-B061-4925-8E9B-D9E32065474A}" v="20" dt="2019-06-10T15:05:36.8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avio Locatelli Junior" userId="f431a731-bfe1-45d6-9819-0bbc0f060f64" providerId="ADAL" clId="{417CCE15-3443-400C-9FFC-89A853F351DC}"/>
    <pc:docChg chg="custSel delSld modSld">
      <pc:chgData name="Flavio Locatelli Junior" userId="f431a731-bfe1-45d6-9819-0bbc0f060f64" providerId="ADAL" clId="{417CCE15-3443-400C-9FFC-89A853F351DC}" dt="2019-06-10T15:05:36.813" v="95" actId="20577"/>
      <pc:docMkLst>
        <pc:docMk/>
      </pc:docMkLst>
      <pc:sldChg chg="delSp">
        <pc:chgData name="Flavio Locatelli Junior" userId="f431a731-bfe1-45d6-9819-0bbc0f060f64" providerId="ADAL" clId="{417CCE15-3443-400C-9FFC-89A853F351DC}" dt="2019-06-10T12:59:03.327" v="0" actId="478"/>
        <pc:sldMkLst>
          <pc:docMk/>
          <pc:sldMk cId="229935772" sldId="267"/>
        </pc:sldMkLst>
        <pc:picChg chg="del">
          <ac:chgData name="Flavio Locatelli Junior" userId="f431a731-bfe1-45d6-9819-0bbc0f060f64" providerId="ADAL" clId="{417CCE15-3443-400C-9FFC-89A853F351DC}" dt="2019-06-10T12:59:03.327" v="0" actId="478"/>
          <ac:picMkLst>
            <pc:docMk/>
            <pc:sldMk cId="229935772" sldId="267"/>
            <ac:picMk id="4" creationId="{E8EC3D74-7369-4ED8-86AE-7B951FC556AE}"/>
          </ac:picMkLst>
        </pc:picChg>
      </pc:sldChg>
      <pc:sldChg chg="modSp">
        <pc:chgData name="Flavio Locatelli Junior" userId="f431a731-bfe1-45d6-9819-0bbc0f060f64" providerId="ADAL" clId="{417CCE15-3443-400C-9FFC-89A853F351DC}" dt="2019-06-10T13:03:04.928" v="30" actId="20577"/>
        <pc:sldMkLst>
          <pc:docMk/>
          <pc:sldMk cId="1248698240" sldId="398"/>
        </pc:sldMkLst>
        <pc:spChg chg="mod">
          <ac:chgData name="Flavio Locatelli Junior" userId="f431a731-bfe1-45d6-9819-0bbc0f060f64" providerId="ADAL" clId="{417CCE15-3443-400C-9FFC-89A853F351DC}" dt="2019-06-10T13:03:04.928" v="30" actId="20577"/>
          <ac:spMkLst>
            <pc:docMk/>
            <pc:sldMk cId="1248698240" sldId="398"/>
            <ac:spMk id="11" creationId="{BF15DF4F-04F4-4B0B-BD08-58353683D2C5}"/>
          </ac:spMkLst>
        </pc:spChg>
      </pc:sldChg>
      <pc:sldChg chg="modSp">
        <pc:chgData name="Flavio Locatelli Junior" userId="f431a731-bfe1-45d6-9819-0bbc0f060f64" providerId="ADAL" clId="{417CCE15-3443-400C-9FFC-89A853F351DC}" dt="2019-06-10T14:18:27.944" v="74" actId="20577"/>
        <pc:sldMkLst>
          <pc:docMk/>
          <pc:sldMk cId="363960058" sldId="424"/>
        </pc:sldMkLst>
        <pc:spChg chg="mod">
          <ac:chgData name="Flavio Locatelli Junior" userId="f431a731-bfe1-45d6-9819-0bbc0f060f64" providerId="ADAL" clId="{417CCE15-3443-400C-9FFC-89A853F351DC}" dt="2019-06-10T14:18:27.944" v="74" actId="20577"/>
          <ac:spMkLst>
            <pc:docMk/>
            <pc:sldMk cId="363960058" sldId="424"/>
            <ac:spMk id="5" creationId="{D9276F62-6F41-4ABF-B4B9-14EAE7C42653}"/>
          </ac:spMkLst>
        </pc:spChg>
        <pc:spChg chg="mod">
          <ac:chgData name="Flavio Locatelli Junior" userId="f431a731-bfe1-45d6-9819-0bbc0f060f64" providerId="ADAL" clId="{417CCE15-3443-400C-9FFC-89A853F351DC}" dt="2019-06-10T14:18:17.077" v="68" actId="20577"/>
          <ac:spMkLst>
            <pc:docMk/>
            <pc:sldMk cId="363960058" sldId="424"/>
            <ac:spMk id="6" creationId="{00000000-0000-0000-0000-000000000000}"/>
          </ac:spMkLst>
        </pc:spChg>
        <pc:spChg chg="mod">
          <ac:chgData name="Flavio Locatelli Junior" userId="f431a731-bfe1-45d6-9819-0bbc0f060f64" providerId="ADAL" clId="{417CCE15-3443-400C-9FFC-89A853F351DC}" dt="2019-06-10T14:18:04.656" v="63" actId="20577"/>
          <ac:spMkLst>
            <pc:docMk/>
            <pc:sldMk cId="363960058" sldId="424"/>
            <ac:spMk id="7" creationId="{CE9C5128-FA84-4AD7-A182-9B6269640EAD}"/>
          </ac:spMkLst>
        </pc:spChg>
      </pc:sldChg>
      <pc:sldChg chg="modSp">
        <pc:chgData name="Flavio Locatelli Junior" userId="f431a731-bfe1-45d6-9819-0bbc0f060f64" providerId="ADAL" clId="{417CCE15-3443-400C-9FFC-89A853F351DC}" dt="2019-06-10T15:05:36.813" v="95" actId="20577"/>
        <pc:sldMkLst>
          <pc:docMk/>
          <pc:sldMk cId="3618167890" sldId="425"/>
        </pc:sldMkLst>
        <pc:spChg chg="mod">
          <ac:chgData name="Flavio Locatelli Junior" userId="f431a731-bfe1-45d6-9819-0bbc0f060f64" providerId="ADAL" clId="{417CCE15-3443-400C-9FFC-89A853F351DC}" dt="2019-06-10T15:03:58.573" v="81" actId="6549"/>
          <ac:spMkLst>
            <pc:docMk/>
            <pc:sldMk cId="3618167890" sldId="425"/>
            <ac:spMk id="5" creationId="{00000000-0000-0000-0000-000000000000}"/>
          </ac:spMkLst>
        </pc:spChg>
        <pc:graphicFrameChg chg="mod">
          <ac:chgData name="Flavio Locatelli Junior" userId="f431a731-bfe1-45d6-9819-0bbc0f060f64" providerId="ADAL" clId="{417CCE15-3443-400C-9FFC-89A853F351DC}" dt="2019-06-10T15:05:36.813" v="95" actId="20577"/>
          <ac:graphicFrameMkLst>
            <pc:docMk/>
            <pc:sldMk cId="3618167890" sldId="425"/>
            <ac:graphicFrameMk id="11" creationId="{00000000-0000-0000-0000-000000000000}"/>
          </ac:graphicFrameMkLst>
        </pc:graphicFrameChg>
      </pc:sldChg>
      <pc:sldChg chg="del">
        <pc:chgData name="Flavio Locatelli Junior" userId="f431a731-bfe1-45d6-9819-0bbc0f060f64" providerId="ADAL" clId="{417CCE15-3443-400C-9FFC-89A853F351DC}" dt="2019-06-10T12:59:15.401" v="1" actId="2696"/>
        <pc:sldMkLst>
          <pc:docMk/>
          <pc:sldMk cId="1712371925" sldId="443"/>
        </pc:sldMkLst>
      </pc:sldChg>
      <pc:sldChg chg="modSp">
        <pc:chgData name="Flavio Locatelli Junior" userId="f431a731-bfe1-45d6-9819-0bbc0f060f64" providerId="ADAL" clId="{417CCE15-3443-400C-9FFC-89A853F351DC}" dt="2019-06-10T13:05:07.968" v="57" actId="20577"/>
        <pc:sldMkLst>
          <pc:docMk/>
          <pc:sldMk cId="37112587" sldId="1944"/>
        </pc:sldMkLst>
        <pc:spChg chg="mod">
          <ac:chgData name="Flavio Locatelli Junior" userId="f431a731-bfe1-45d6-9819-0bbc0f060f64" providerId="ADAL" clId="{417CCE15-3443-400C-9FFC-89A853F351DC}" dt="2019-06-10T13:04:32.750" v="38" actId="20577"/>
          <ac:spMkLst>
            <pc:docMk/>
            <pc:sldMk cId="37112587" sldId="1944"/>
            <ac:spMk id="5" creationId="{D9276F62-6F41-4ABF-B4B9-14EAE7C42653}"/>
          </ac:spMkLst>
        </pc:spChg>
        <pc:spChg chg="mod">
          <ac:chgData name="Flavio Locatelli Junior" userId="f431a731-bfe1-45d6-9819-0bbc0f060f64" providerId="ADAL" clId="{417CCE15-3443-400C-9FFC-89A853F351DC}" dt="2019-06-10T13:04:41.549" v="43" actId="20577"/>
          <ac:spMkLst>
            <pc:docMk/>
            <pc:sldMk cId="37112587" sldId="1944"/>
            <ac:spMk id="6" creationId="{00000000-0000-0000-0000-000000000000}"/>
          </ac:spMkLst>
        </pc:spChg>
        <pc:spChg chg="mod">
          <ac:chgData name="Flavio Locatelli Junior" userId="f431a731-bfe1-45d6-9819-0bbc0f060f64" providerId="ADAL" clId="{417CCE15-3443-400C-9FFC-89A853F351DC}" dt="2019-06-10T13:04:50.053" v="47" actId="20577"/>
          <ac:spMkLst>
            <pc:docMk/>
            <pc:sldMk cId="37112587" sldId="1944"/>
            <ac:spMk id="7" creationId="{CE9C5128-FA84-4AD7-A182-9B6269640EAD}"/>
          </ac:spMkLst>
        </pc:spChg>
        <pc:spChg chg="mod">
          <ac:chgData name="Flavio Locatelli Junior" userId="f431a731-bfe1-45d6-9819-0bbc0f060f64" providerId="ADAL" clId="{417CCE15-3443-400C-9FFC-89A853F351DC}" dt="2019-06-10T13:04:55.569" v="51" actId="20577"/>
          <ac:spMkLst>
            <pc:docMk/>
            <pc:sldMk cId="37112587" sldId="1944"/>
            <ac:spMk id="47" creationId="{363E786B-9A66-469F-83CC-7DC7EFF9E5DF}"/>
          </ac:spMkLst>
        </pc:spChg>
        <pc:spChg chg="mod">
          <ac:chgData name="Flavio Locatelli Junior" userId="f431a731-bfe1-45d6-9819-0bbc0f060f64" providerId="ADAL" clId="{417CCE15-3443-400C-9FFC-89A853F351DC}" dt="2019-06-10T13:05:03.345" v="55" actId="20577"/>
          <ac:spMkLst>
            <pc:docMk/>
            <pc:sldMk cId="37112587" sldId="1944"/>
            <ac:spMk id="48" creationId="{79E9927A-7768-4B69-86CE-600C339FF6CF}"/>
          </ac:spMkLst>
        </pc:spChg>
        <pc:spChg chg="mod">
          <ac:chgData name="Flavio Locatelli Junior" userId="f431a731-bfe1-45d6-9819-0bbc0f060f64" providerId="ADAL" clId="{417CCE15-3443-400C-9FFC-89A853F351DC}" dt="2019-06-10T13:05:07.968" v="57" actId="20577"/>
          <ac:spMkLst>
            <pc:docMk/>
            <pc:sldMk cId="37112587" sldId="1944"/>
            <ac:spMk id="49" creationId="{CBA9137A-DE08-4123-9BA2-FB17C7288C4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s\Google%20Drive\SGC%20Central\Reuni&#227;o%20-%20CENTRAL\Reuni&#227;o%20CONSELHO%20ADM\5%20-%20Curitiba%20-%2023-04-2019\Material%20da%20Reuni&#227;o\dados%20sgc%20(1)%20-%20Fl&#225;vio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esktop\Dados%20Para%20ACI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 sz="1800"/>
              <a:t>GARANTIAS</a:t>
            </a:r>
            <a:r>
              <a:rPr lang="pt-BR" sz="1800" baseline="0"/>
              <a:t> EMITIDAS - ACUMULADO</a:t>
            </a:r>
            <a:endParaRPr lang="pt-BR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3.8579290048084414E-2"/>
          <c:y val="0.10081426578564585"/>
          <c:w val="0.94251580437510585"/>
          <c:h val="0.78464759994638411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GARANTIAS EMITIDAS ANO'!$A$1:$P$1</c:f>
              <c:strCach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1º TRIM 2019</c:v>
                </c:pt>
              </c:strCache>
            </c:strRef>
          </c:cat>
          <c:val>
            <c:numRef>
              <c:f>'TOTAL GARANTIAS EMITIDAS ANO'!$A$2:$P$2</c:f>
              <c:numCache>
                <c:formatCode>General</c:formatCode>
                <c:ptCount val="16"/>
                <c:pt idx="0">
                  <c:v>0.03</c:v>
                </c:pt>
                <c:pt idx="1">
                  <c:v>0.08</c:v>
                </c:pt>
                <c:pt idx="2">
                  <c:v>0.4</c:v>
                </c:pt>
                <c:pt idx="3" formatCode="0.0">
                  <c:v>1.46</c:v>
                </c:pt>
                <c:pt idx="4" formatCode="0.0">
                  <c:v>2.16</c:v>
                </c:pt>
                <c:pt idx="5" formatCode="0.0">
                  <c:v>3.19</c:v>
                </c:pt>
                <c:pt idx="6" formatCode="0.0">
                  <c:v>4.09</c:v>
                </c:pt>
                <c:pt idx="7" formatCode="0.0">
                  <c:v>5.32</c:v>
                </c:pt>
                <c:pt idx="8" formatCode="0.0">
                  <c:v>10.82</c:v>
                </c:pt>
                <c:pt idx="9" formatCode="0.0">
                  <c:v>18.86</c:v>
                </c:pt>
                <c:pt idx="10" formatCode="0.0">
                  <c:v>38.86</c:v>
                </c:pt>
                <c:pt idx="11" formatCode="0.0">
                  <c:v>79.86</c:v>
                </c:pt>
                <c:pt idx="12" formatCode="0.0">
                  <c:v>140.86000000000001</c:v>
                </c:pt>
                <c:pt idx="13" formatCode="0.0">
                  <c:v>258.86</c:v>
                </c:pt>
                <c:pt idx="14" formatCode="0.0">
                  <c:v>401.86</c:v>
                </c:pt>
                <c:pt idx="15" formatCode="0.0">
                  <c:v>434.86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CF-49D4-8F32-DB4C0A48907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36840352"/>
        <c:axId val="636835760"/>
      </c:barChart>
      <c:catAx>
        <c:axId val="63684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36835760"/>
        <c:crosses val="autoZero"/>
        <c:auto val="1"/>
        <c:lblAlgn val="ctr"/>
        <c:lblOffset val="100"/>
        <c:noMultiLvlLbl val="0"/>
      </c:catAx>
      <c:valAx>
        <c:axId val="63683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3684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142,2</a:t>
                    </a:r>
                    <a:r>
                      <a:rPr lang="en-US" baseline="0" dirty="0"/>
                      <a:t> </a:t>
                    </a:r>
                    <a:r>
                      <a:rPr lang="en-US" dirty="0"/>
                      <a:t>Mi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B8-48C4-A269-59C0C74348C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78,8 Mi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B8-48C4-A269-59C0C74348C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63,4Mi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B8-48C4-A269-59C0C74348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Plan2!$B$2:$D$2</c:f>
              <c:strCache>
                <c:ptCount val="3"/>
                <c:pt idx="0">
                  <c:v>SISTEMA FINANCEIRO</c:v>
                </c:pt>
                <c:pt idx="1">
                  <c:v>GARANTIOESTE</c:v>
                </c:pt>
                <c:pt idx="2">
                  <c:v>DIFERENÇA</c:v>
                </c:pt>
              </c:strCache>
            </c:strRef>
          </c:cat>
          <c:val>
            <c:numRef>
              <c:f>Plan2!$B$3:$D$3</c:f>
              <c:numCache>
                <c:formatCode>#,##0.00</c:formatCode>
                <c:ptCount val="3"/>
                <c:pt idx="0">
                  <c:v>61.28</c:v>
                </c:pt>
                <c:pt idx="1">
                  <c:v>37.979999999999997</c:v>
                </c:pt>
                <c:pt idx="2">
                  <c:v>23.300000000000004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B8-48C4-A269-59C0C74348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86837760"/>
        <c:axId val="286834624"/>
        <c:axId val="0"/>
      </c:bar3DChart>
      <c:catAx>
        <c:axId val="28683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rgbClr val="916E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6834624"/>
        <c:crosses val="autoZero"/>
        <c:auto val="1"/>
        <c:lblAlgn val="ctr"/>
        <c:lblOffset val="100"/>
        <c:noMultiLvlLbl val="0"/>
      </c:catAx>
      <c:valAx>
        <c:axId val="286834624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286837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272B73-C503-4EEB-95BF-6254B9BE89CA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CD0FF2F-65CA-43A1-9459-B8F1DF1882EB}">
      <dgm:prSet phldrT="[Texto]"/>
      <dgm:spPr/>
      <dgm:t>
        <a:bodyPr/>
        <a:lstStyle/>
        <a:p>
          <a:r>
            <a:rPr lang="pt-BR" b="1" dirty="0">
              <a:solidFill>
                <a:schemeClr val="tx2">
                  <a:lumMod val="50000"/>
                </a:schemeClr>
              </a:solidFill>
            </a:rPr>
            <a:t>Melhorar o acesso ao crédito</a:t>
          </a:r>
        </a:p>
      </dgm:t>
    </dgm:pt>
    <dgm:pt modelId="{76323FAA-0CC0-4965-9EF3-E02619AF34CE}" type="parTrans" cxnId="{30A87E94-12BC-4401-9C72-34AECF14C536}">
      <dgm:prSet/>
      <dgm:spPr/>
      <dgm:t>
        <a:bodyPr/>
        <a:lstStyle/>
        <a:p>
          <a:endParaRPr lang="pt-BR" b="1"/>
        </a:p>
      </dgm:t>
    </dgm:pt>
    <dgm:pt modelId="{8A9A713F-6DA1-40C0-B60A-5E7850BDA65E}" type="sibTrans" cxnId="{30A87E94-12BC-4401-9C72-34AECF14C536}">
      <dgm:prSet/>
      <dgm:spPr>
        <a:solidFill>
          <a:srgbClr val="002060"/>
        </a:solidFill>
      </dgm:spPr>
      <dgm:t>
        <a:bodyPr/>
        <a:lstStyle/>
        <a:p>
          <a:endParaRPr lang="pt-BR" b="1"/>
        </a:p>
      </dgm:t>
    </dgm:pt>
    <dgm:pt modelId="{42AC78A1-BEB4-45B9-AC24-964C2E245BC6}">
      <dgm:prSet phldrT="[Texto]"/>
      <dgm:spPr/>
      <dgm:t>
        <a:bodyPr/>
        <a:lstStyle/>
        <a:p>
          <a:r>
            <a:rPr lang="pt-BR" b="1" dirty="0">
              <a:solidFill>
                <a:schemeClr val="tx2">
                  <a:lumMod val="50000"/>
                </a:schemeClr>
              </a:solidFill>
            </a:rPr>
            <a:t>Adequada Inclusão Financeira</a:t>
          </a:r>
        </a:p>
      </dgm:t>
    </dgm:pt>
    <dgm:pt modelId="{6D6D0A11-BF02-4B50-BA69-FC87C4387CB9}" type="parTrans" cxnId="{AE32B92F-E65C-4762-816F-ABC69D9C3709}">
      <dgm:prSet/>
      <dgm:spPr/>
      <dgm:t>
        <a:bodyPr/>
        <a:lstStyle/>
        <a:p>
          <a:endParaRPr lang="pt-BR" b="1"/>
        </a:p>
      </dgm:t>
    </dgm:pt>
    <dgm:pt modelId="{4B7D6723-8EB1-4B38-8CF9-578D0C976D83}" type="sibTrans" cxnId="{AE32B92F-E65C-4762-816F-ABC69D9C3709}">
      <dgm:prSet/>
      <dgm:spPr>
        <a:solidFill>
          <a:srgbClr val="002060"/>
        </a:solidFill>
      </dgm:spPr>
      <dgm:t>
        <a:bodyPr/>
        <a:lstStyle/>
        <a:p>
          <a:endParaRPr lang="pt-BR" b="1"/>
        </a:p>
      </dgm:t>
    </dgm:pt>
    <dgm:pt modelId="{1667FDAB-1E28-4ED8-9F90-DCABA6E189D0}">
      <dgm:prSet phldrT="[Texto]"/>
      <dgm:spPr/>
      <dgm:t>
        <a:bodyPr/>
        <a:lstStyle/>
        <a:p>
          <a:r>
            <a:rPr lang="pt-BR" b="1" dirty="0">
              <a:solidFill>
                <a:schemeClr val="tx2">
                  <a:lumMod val="50000"/>
                </a:schemeClr>
              </a:solidFill>
            </a:rPr>
            <a:t>Reduzir Custos financeiros</a:t>
          </a:r>
        </a:p>
      </dgm:t>
    </dgm:pt>
    <dgm:pt modelId="{2F3C504A-C891-472A-A2B4-52A44671AFEB}" type="parTrans" cxnId="{7BC1DC46-219E-433E-85FE-DA3B31C3C202}">
      <dgm:prSet/>
      <dgm:spPr/>
      <dgm:t>
        <a:bodyPr/>
        <a:lstStyle/>
        <a:p>
          <a:endParaRPr lang="pt-BR" b="1"/>
        </a:p>
      </dgm:t>
    </dgm:pt>
    <dgm:pt modelId="{3D6CA0DD-7D2E-4517-8F5D-320259383F49}" type="sibTrans" cxnId="{7BC1DC46-219E-433E-85FE-DA3B31C3C202}">
      <dgm:prSet/>
      <dgm:spPr>
        <a:solidFill>
          <a:srgbClr val="002060"/>
        </a:solidFill>
      </dgm:spPr>
      <dgm:t>
        <a:bodyPr/>
        <a:lstStyle/>
        <a:p>
          <a:endParaRPr lang="pt-BR" b="1"/>
        </a:p>
      </dgm:t>
    </dgm:pt>
    <dgm:pt modelId="{C6CD86DA-784A-4056-9EB4-70AF3FE3E445}">
      <dgm:prSet phldrT="[Texto]"/>
      <dgm:spPr/>
      <dgm:t>
        <a:bodyPr/>
        <a:lstStyle/>
        <a:p>
          <a:r>
            <a:rPr lang="pt-BR" b="1" dirty="0">
              <a:solidFill>
                <a:schemeClr val="tx2">
                  <a:lumMod val="50000"/>
                </a:schemeClr>
              </a:solidFill>
            </a:rPr>
            <a:t>Reter recursos na região</a:t>
          </a:r>
        </a:p>
      </dgm:t>
    </dgm:pt>
    <dgm:pt modelId="{81272EBF-0429-4D54-BEC2-698AB94403BC}" type="parTrans" cxnId="{096AE922-D521-4CFD-8E94-3B81435DD18A}">
      <dgm:prSet/>
      <dgm:spPr/>
      <dgm:t>
        <a:bodyPr/>
        <a:lstStyle/>
        <a:p>
          <a:endParaRPr lang="pt-BR" b="1"/>
        </a:p>
      </dgm:t>
    </dgm:pt>
    <dgm:pt modelId="{17CE85DB-4C9E-4C4D-A00E-33A3A72A7DDB}" type="sibTrans" cxnId="{096AE922-D521-4CFD-8E94-3B81435DD18A}">
      <dgm:prSet/>
      <dgm:spPr>
        <a:solidFill>
          <a:srgbClr val="002060"/>
        </a:solidFill>
      </dgm:spPr>
      <dgm:t>
        <a:bodyPr/>
        <a:lstStyle/>
        <a:p>
          <a:endParaRPr lang="pt-BR" b="1"/>
        </a:p>
      </dgm:t>
    </dgm:pt>
    <dgm:pt modelId="{428ABE28-A1BB-4ABC-AAC5-4F71BF52ABF5}">
      <dgm:prSet phldrT="[Texto]" custT="1"/>
      <dgm:spPr/>
      <dgm:t>
        <a:bodyPr/>
        <a:lstStyle/>
        <a:p>
          <a:r>
            <a:rPr lang="pt-BR" sz="2400" b="1" dirty="0">
              <a:solidFill>
                <a:schemeClr val="tx2">
                  <a:lumMod val="50000"/>
                </a:schemeClr>
              </a:solidFill>
            </a:rPr>
            <a:t>Fortalecer a Economia Local</a:t>
          </a:r>
        </a:p>
      </dgm:t>
    </dgm:pt>
    <dgm:pt modelId="{70D6AC58-695D-4575-B05B-25011AC07570}" type="parTrans" cxnId="{956C37BA-5DD5-47EC-921E-7AD3EFC98364}">
      <dgm:prSet/>
      <dgm:spPr/>
      <dgm:t>
        <a:bodyPr/>
        <a:lstStyle/>
        <a:p>
          <a:endParaRPr lang="pt-BR" b="1"/>
        </a:p>
      </dgm:t>
    </dgm:pt>
    <dgm:pt modelId="{37E2AC67-3105-4DBA-8E33-5D9B188BF168}" type="sibTrans" cxnId="{956C37BA-5DD5-47EC-921E-7AD3EFC98364}">
      <dgm:prSet/>
      <dgm:spPr>
        <a:solidFill>
          <a:srgbClr val="002060"/>
        </a:solidFill>
      </dgm:spPr>
      <dgm:t>
        <a:bodyPr/>
        <a:lstStyle/>
        <a:p>
          <a:endParaRPr lang="pt-BR" b="1"/>
        </a:p>
      </dgm:t>
    </dgm:pt>
    <dgm:pt modelId="{495FC647-C666-4F12-9AD8-88B6284416F8}" type="pres">
      <dgm:prSet presAssocID="{63272B73-C503-4EEB-95BF-6254B9BE89CA}" presName="cycle" presStyleCnt="0">
        <dgm:presLayoutVars>
          <dgm:dir/>
          <dgm:resizeHandles val="exact"/>
        </dgm:presLayoutVars>
      </dgm:prSet>
      <dgm:spPr/>
    </dgm:pt>
    <dgm:pt modelId="{7EE2E10A-F7F8-411D-A595-7C6293FB28AC}" type="pres">
      <dgm:prSet presAssocID="{DCD0FF2F-65CA-43A1-9459-B8F1DF1882EB}" presName="dummy" presStyleCnt="0"/>
      <dgm:spPr/>
    </dgm:pt>
    <dgm:pt modelId="{19F8B319-BE5E-4904-9839-2D9741C42E4B}" type="pres">
      <dgm:prSet presAssocID="{DCD0FF2F-65CA-43A1-9459-B8F1DF1882EB}" presName="node" presStyleLbl="revTx" presStyleIdx="0" presStyleCnt="5" custScaleX="118512" custRadScaleRad="111288" custRadScaleInc="8004">
        <dgm:presLayoutVars>
          <dgm:bulletEnabled val="1"/>
        </dgm:presLayoutVars>
      </dgm:prSet>
      <dgm:spPr/>
    </dgm:pt>
    <dgm:pt modelId="{85FC2B8D-6CDD-4B01-8567-9EEF374C0F05}" type="pres">
      <dgm:prSet presAssocID="{8A9A713F-6DA1-40C0-B60A-5E7850BDA65E}" presName="sibTrans" presStyleLbl="node1" presStyleIdx="0" presStyleCnt="5"/>
      <dgm:spPr/>
    </dgm:pt>
    <dgm:pt modelId="{7BFB2FBB-9A89-4A36-96DD-B7D3DC05DC5F}" type="pres">
      <dgm:prSet presAssocID="{42AC78A1-BEB4-45B9-AC24-964C2E245BC6}" presName="dummy" presStyleCnt="0"/>
      <dgm:spPr/>
    </dgm:pt>
    <dgm:pt modelId="{6059B818-F14D-40F7-B870-74C3D1CF6660}" type="pres">
      <dgm:prSet presAssocID="{42AC78A1-BEB4-45B9-AC24-964C2E245BC6}" presName="node" presStyleLbl="revTx" presStyleIdx="1" presStyleCnt="5">
        <dgm:presLayoutVars>
          <dgm:bulletEnabled val="1"/>
        </dgm:presLayoutVars>
      </dgm:prSet>
      <dgm:spPr/>
    </dgm:pt>
    <dgm:pt modelId="{D4F3DC1A-83B8-4818-A896-C36EADC16462}" type="pres">
      <dgm:prSet presAssocID="{4B7D6723-8EB1-4B38-8CF9-578D0C976D83}" presName="sibTrans" presStyleLbl="node1" presStyleIdx="1" presStyleCnt="5"/>
      <dgm:spPr/>
    </dgm:pt>
    <dgm:pt modelId="{D6772789-304C-4CA7-AF19-2B9D92FBA3E6}" type="pres">
      <dgm:prSet presAssocID="{1667FDAB-1E28-4ED8-9F90-DCABA6E189D0}" presName="dummy" presStyleCnt="0"/>
      <dgm:spPr/>
    </dgm:pt>
    <dgm:pt modelId="{AE5E080D-C4FB-46BA-A3FE-581A5E8A446F}" type="pres">
      <dgm:prSet presAssocID="{1667FDAB-1E28-4ED8-9F90-DCABA6E189D0}" presName="node" presStyleLbl="revTx" presStyleIdx="2" presStyleCnt="5">
        <dgm:presLayoutVars>
          <dgm:bulletEnabled val="1"/>
        </dgm:presLayoutVars>
      </dgm:prSet>
      <dgm:spPr/>
    </dgm:pt>
    <dgm:pt modelId="{E7AB5686-5506-47AD-9FAB-323529277BA6}" type="pres">
      <dgm:prSet presAssocID="{3D6CA0DD-7D2E-4517-8F5D-320259383F49}" presName="sibTrans" presStyleLbl="node1" presStyleIdx="2" presStyleCnt="5"/>
      <dgm:spPr/>
    </dgm:pt>
    <dgm:pt modelId="{B9B06BFF-85B6-4058-A61B-0F21AC5D743E}" type="pres">
      <dgm:prSet presAssocID="{C6CD86DA-784A-4056-9EB4-70AF3FE3E445}" presName="dummy" presStyleCnt="0"/>
      <dgm:spPr/>
    </dgm:pt>
    <dgm:pt modelId="{7E121676-0885-4ABD-A2B5-3E39992EA76F}" type="pres">
      <dgm:prSet presAssocID="{C6CD86DA-784A-4056-9EB4-70AF3FE3E445}" presName="node" presStyleLbl="revTx" presStyleIdx="3" presStyleCnt="5">
        <dgm:presLayoutVars>
          <dgm:bulletEnabled val="1"/>
        </dgm:presLayoutVars>
      </dgm:prSet>
      <dgm:spPr/>
    </dgm:pt>
    <dgm:pt modelId="{B8B23B59-650F-49FC-9237-10E9469D4197}" type="pres">
      <dgm:prSet presAssocID="{17CE85DB-4C9E-4C4D-A00E-33A3A72A7DDB}" presName="sibTrans" presStyleLbl="node1" presStyleIdx="3" presStyleCnt="5" custScaleX="100379" custScaleY="97964"/>
      <dgm:spPr/>
    </dgm:pt>
    <dgm:pt modelId="{E1569A07-6E15-4129-93DA-7E55F1FA44F7}" type="pres">
      <dgm:prSet presAssocID="{428ABE28-A1BB-4ABC-AAC5-4F71BF52ABF5}" presName="dummy" presStyleCnt="0"/>
      <dgm:spPr/>
    </dgm:pt>
    <dgm:pt modelId="{1B178655-B579-43D3-9AA9-2CA58863C945}" type="pres">
      <dgm:prSet presAssocID="{428ABE28-A1BB-4ABC-AAC5-4F71BF52ABF5}" presName="node" presStyleLbl="revTx" presStyleIdx="4" presStyleCnt="5" custScaleX="152545" custRadScaleRad="102521" custRadScaleInc="-46659">
        <dgm:presLayoutVars>
          <dgm:bulletEnabled val="1"/>
        </dgm:presLayoutVars>
      </dgm:prSet>
      <dgm:spPr/>
    </dgm:pt>
    <dgm:pt modelId="{C5C58BB9-EDDA-4C71-ACFC-6002313D5BEC}" type="pres">
      <dgm:prSet presAssocID="{37E2AC67-3105-4DBA-8E33-5D9B188BF168}" presName="sibTrans" presStyleLbl="node1" presStyleIdx="4" presStyleCnt="5" custLinFactNeighborX="-4207" custLinFactNeighborY="1485"/>
      <dgm:spPr/>
    </dgm:pt>
  </dgm:ptLst>
  <dgm:cxnLst>
    <dgm:cxn modelId="{90BCB815-E168-4268-B9EC-F3590219DA6B}" type="presOf" srcId="{DCD0FF2F-65CA-43A1-9459-B8F1DF1882EB}" destId="{19F8B319-BE5E-4904-9839-2D9741C42E4B}" srcOrd="0" destOrd="0" presId="urn:microsoft.com/office/officeart/2005/8/layout/cycle1"/>
    <dgm:cxn modelId="{6A299E21-247C-486D-817D-3CBDAA1FD1C9}" type="presOf" srcId="{1667FDAB-1E28-4ED8-9F90-DCABA6E189D0}" destId="{AE5E080D-C4FB-46BA-A3FE-581A5E8A446F}" srcOrd="0" destOrd="0" presId="urn:microsoft.com/office/officeart/2005/8/layout/cycle1"/>
    <dgm:cxn modelId="{096AE922-D521-4CFD-8E94-3B81435DD18A}" srcId="{63272B73-C503-4EEB-95BF-6254B9BE89CA}" destId="{C6CD86DA-784A-4056-9EB4-70AF3FE3E445}" srcOrd="3" destOrd="0" parTransId="{81272EBF-0429-4D54-BEC2-698AB94403BC}" sibTransId="{17CE85DB-4C9E-4C4D-A00E-33A3A72A7DDB}"/>
    <dgm:cxn modelId="{91C75125-D33B-4F19-9F12-724CCD4348BC}" type="presOf" srcId="{8A9A713F-6DA1-40C0-B60A-5E7850BDA65E}" destId="{85FC2B8D-6CDD-4B01-8567-9EEF374C0F05}" srcOrd="0" destOrd="0" presId="urn:microsoft.com/office/officeart/2005/8/layout/cycle1"/>
    <dgm:cxn modelId="{AE32B92F-E65C-4762-816F-ABC69D9C3709}" srcId="{63272B73-C503-4EEB-95BF-6254B9BE89CA}" destId="{42AC78A1-BEB4-45B9-AC24-964C2E245BC6}" srcOrd="1" destOrd="0" parTransId="{6D6D0A11-BF02-4B50-BA69-FC87C4387CB9}" sibTransId="{4B7D6723-8EB1-4B38-8CF9-578D0C976D83}"/>
    <dgm:cxn modelId="{6EA6AD38-3023-43B9-A90C-4F798B09D854}" type="presOf" srcId="{37E2AC67-3105-4DBA-8E33-5D9B188BF168}" destId="{C5C58BB9-EDDA-4C71-ACFC-6002313D5BEC}" srcOrd="0" destOrd="0" presId="urn:microsoft.com/office/officeart/2005/8/layout/cycle1"/>
    <dgm:cxn modelId="{6CB75942-2D5F-4111-8093-C690FCF31615}" type="presOf" srcId="{428ABE28-A1BB-4ABC-AAC5-4F71BF52ABF5}" destId="{1B178655-B579-43D3-9AA9-2CA58863C945}" srcOrd="0" destOrd="0" presId="urn:microsoft.com/office/officeart/2005/8/layout/cycle1"/>
    <dgm:cxn modelId="{7BC1DC46-219E-433E-85FE-DA3B31C3C202}" srcId="{63272B73-C503-4EEB-95BF-6254B9BE89CA}" destId="{1667FDAB-1E28-4ED8-9F90-DCABA6E189D0}" srcOrd="2" destOrd="0" parTransId="{2F3C504A-C891-472A-A2B4-52A44671AFEB}" sibTransId="{3D6CA0DD-7D2E-4517-8F5D-320259383F49}"/>
    <dgm:cxn modelId="{1FE99779-CC2E-415B-B875-0B09E1779C55}" type="presOf" srcId="{63272B73-C503-4EEB-95BF-6254B9BE89CA}" destId="{495FC647-C666-4F12-9AD8-88B6284416F8}" srcOrd="0" destOrd="0" presId="urn:microsoft.com/office/officeart/2005/8/layout/cycle1"/>
    <dgm:cxn modelId="{DF78B77D-9D44-41BD-B1DC-D3BA4C79344F}" type="presOf" srcId="{17CE85DB-4C9E-4C4D-A00E-33A3A72A7DDB}" destId="{B8B23B59-650F-49FC-9237-10E9469D4197}" srcOrd="0" destOrd="0" presId="urn:microsoft.com/office/officeart/2005/8/layout/cycle1"/>
    <dgm:cxn modelId="{30A87E94-12BC-4401-9C72-34AECF14C536}" srcId="{63272B73-C503-4EEB-95BF-6254B9BE89CA}" destId="{DCD0FF2F-65CA-43A1-9459-B8F1DF1882EB}" srcOrd="0" destOrd="0" parTransId="{76323FAA-0CC0-4965-9EF3-E02619AF34CE}" sibTransId="{8A9A713F-6DA1-40C0-B60A-5E7850BDA65E}"/>
    <dgm:cxn modelId="{956C37BA-5DD5-47EC-921E-7AD3EFC98364}" srcId="{63272B73-C503-4EEB-95BF-6254B9BE89CA}" destId="{428ABE28-A1BB-4ABC-AAC5-4F71BF52ABF5}" srcOrd="4" destOrd="0" parTransId="{70D6AC58-695D-4575-B05B-25011AC07570}" sibTransId="{37E2AC67-3105-4DBA-8E33-5D9B188BF168}"/>
    <dgm:cxn modelId="{90710CBF-D943-44AC-BB87-2912DDC662DB}" type="presOf" srcId="{3D6CA0DD-7D2E-4517-8F5D-320259383F49}" destId="{E7AB5686-5506-47AD-9FAB-323529277BA6}" srcOrd="0" destOrd="0" presId="urn:microsoft.com/office/officeart/2005/8/layout/cycle1"/>
    <dgm:cxn modelId="{2BEB39CC-820A-4D61-A6D0-15D644E857F9}" type="presOf" srcId="{C6CD86DA-784A-4056-9EB4-70AF3FE3E445}" destId="{7E121676-0885-4ABD-A2B5-3E39992EA76F}" srcOrd="0" destOrd="0" presId="urn:microsoft.com/office/officeart/2005/8/layout/cycle1"/>
    <dgm:cxn modelId="{B657C3F4-530D-456F-99A4-13CFA1EEC5DA}" type="presOf" srcId="{42AC78A1-BEB4-45B9-AC24-964C2E245BC6}" destId="{6059B818-F14D-40F7-B870-74C3D1CF6660}" srcOrd="0" destOrd="0" presId="urn:microsoft.com/office/officeart/2005/8/layout/cycle1"/>
    <dgm:cxn modelId="{602E26FF-B6AF-4471-9765-AD976ADB4B95}" type="presOf" srcId="{4B7D6723-8EB1-4B38-8CF9-578D0C976D83}" destId="{D4F3DC1A-83B8-4818-A896-C36EADC16462}" srcOrd="0" destOrd="0" presId="urn:microsoft.com/office/officeart/2005/8/layout/cycle1"/>
    <dgm:cxn modelId="{0804C7EA-7DF0-4DB0-9685-EAA9B06033A3}" type="presParOf" srcId="{495FC647-C666-4F12-9AD8-88B6284416F8}" destId="{7EE2E10A-F7F8-411D-A595-7C6293FB28AC}" srcOrd="0" destOrd="0" presId="urn:microsoft.com/office/officeart/2005/8/layout/cycle1"/>
    <dgm:cxn modelId="{B7DC48B1-8CB6-44FD-8664-8A400F7BF2CB}" type="presParOf" srcId="{495FC647-C666-4F12-9AD8-88B6284416F8}" destId="{19F8B319-BE5E-4904-9839-2D9741C42E4B}" srcOrd="1" destOrd="0" presId="urn:microsoft.com/office/officeart/2005/8/layout/cycle1"/>
    <dgm:cxn modelId="{583D4C97-A200-4487-8D31-59B4CF29127C}" type="presParOf" srcId="{495FC647-C666-4F12-9AD8-88B6284416F8}" destId="{85FC2B8D-6CDD-4B01-8567-9EEF374C0F05}" srcOrd="2" destOrd="0" presId="urn:microsoft.com/office/officeart/2005/8/layout/cycle1"/>
    <dgm:cxn modelId="{44452DDF-9873-450B-B6CD-9AC1941A0279}" type="presParOf" srcId="{495FC647-C666-4F12-9AD8-88B6284416F8}" destId="{7BFB2FBB-9A89-4A36-96DD-B7D3DC05DC5F}" srcOrd="3" destOrd="0" presId="urn:microsoft.com/office/officeart/2005/8/layout/cycle1"/>
    <dgm:cxn modelId="{9810ADA5-ECEB-44C6-98D3-B9B94B0615BC}" type="presParOf" srcId="{495FC647-C666-4F12-9AD8-88B6284416F8}" destId="{6059B818-F14D-40F7-B870-74C3D1CF6660}" srcOrd="4" destOrd="0" presId="urn:microsoft.com/office/officeart/2005/8/layout/cycle1"/>
    <dgm:cxn modelId="{8CE2725D-0AB5-44A5-A336-8E9B7668952D}" type="presParOf" srcId="{495FC647-C666-4F12-9AD8-88B6284416F8}" destId="{D4F3DC1A-83B8-4818-A896-C36EADC16462}" srcOrd="5" destOrd="0" presId="urn:microsoft.com/office/officeart/2005/8/layout/cycle1"/>
    <dgm:cxn modelId="{7B26E89E-505D-45C2-AA42-84ABC68B1854}" type="presParOf" srcId="{495FC647-C666-4F12-9AD8-88B6284416F8}" destId="{D6772789-304C-4CA7-AF19-2B9D92FBA3E6}" srcOrd="6" destOrd="0" presId="urn:microsoft.com/office/officeart/2005/8/layout/cycle1"/>
    <dgm:cxn modelId="{047B1CA1-E23A-463D-B031-C0EA846EF9B0}" type="presParOf" srcId="{495FC647-C666-4F12-9AD8-88B6284416F8}" destId="{AE5E080D-C4FB-46BA-A3FE-581A5E8A446F}" srcOrd="7" destOrd="0" presId="urn:microsoft.com/office/officeart/2005/8/layout/cycle1"/>
    <dgm:cxn modelId="{7EEC285F-C2B3-4B7F-9135-CE39426810E1}" type="presParOf" srcId="{495FC647-C666-4F12-9AD8-88B6284416F8}" destId="{E7AB5686-5506-47AD-9FAB-323529277BA6}" srcOrd="8" destOrd="0" presId="urn:microsoft.com/office/officeart/2005/8/layout/cycle1"/>
    <dgm:cxn modelId="{32B24FFB-92CD-4B63-95B4-E18C77D45C05}" type="presParOf" srcId="{495FC647-C666-4F12-9AD8-88B6284416F8}" destId="{B9B06BFF-85B6-4058-A61B-0F21AC5D743E}" srcOrd="9" destOrd="0" presId="urn:microsoft.com/office/officeart/2005/8/layout/cycle1"/>
    <dgm:cxn modelId="{25BC4F20-D98B-4942-B48C-82BB73CF4697}" type="presParOf" srcId="{495FC647-C666-4F12-9AD8-88B6284416F8}" destId="{7E121676-0885-4ABD-A2B5-3E39992EA76F}" srcOrd="10" destOrd="0" presId="urn:microsoft.com/office/officeart/2005/8/layout/cycle1"/>
    <dgm:cxn modelId="{1892F585-0929-4439-8074-EF8320E01F4A}" type="presParOf" srcId="{495FC647-C666-4F12-9AD8-88B6284416F8}" destId="{B8B23B59-650F-49FC-9237-10E9469D4197}" srcOrd="11" destOrd="0" presId="urn:microsoft.com/office/officeart/2005/8/layout/cycle1"/>
    <dgm:cxn modelId="{2FE4C5B5-335A-48F3-9F9B-D1A92F58D2E9}" type="presParOf" srcId="{495FC647-C666-4F12-9AD8-88B6284416F8}" destId="{E1569A07-6E15-4129-93DA-7E55F1FA44F7}" srcOrd="12" destOrd="0" presId="urn:microsoft.com/office/officeart/2005/8/layout/cycle1"/>
    <dgm:cxn modelId="{48DFCD8B-8160-4CA8-AAB7-386EB4B6C239}" type="presParOf" srcId="{495FC647-C666-4F12-9AD8-88B6284416F8}" destId="{1B178655-B579-43D3-9AA9-2CA58863C945}" srcOrd="13" destOrd="0" presId="urn:microsoft.com/office/officeart/2005/8/layout/cycle1"/>
    <dgm:cxn modelId="{0F7116B0-5863-4F29-A7DB-64E28B74FC56}" type="presParOf" srcId="{495FC647-C666-4F12-9AD8-88B6284416F8}" destId="{C5C58BB9-EDDA-4C71-ACFC-6002313D5BEC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8B319-BE5E-4904-9839-2D9741C42E4B}">
      <dsp:nvSpPr>
        <dsp:cNvPr id="0" name=""/>
        <dsp:cNvSpPr/>
      </dsp:nvSpPr>
      <dsp:spPr>
        <a:xfrm>
          <a:off x="5559514" y="0"/>
          <a:ext cx="1613651" cy="1361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schemeClr val="tx2">
                  <a:lumMod val="50000"/>
                </a:schemeClr>
              </a:solidFill>
            </a:rPr>
            <a:t>Melhorar o acesso ao crédito</a:t>
          </a:r>
        </a:p>
      </dsp:txBody>
      <dsp:txXfrm>
        <a:off x="5559514" y="0"/>
        <a:ext cx="1613651" cy="1361593"/>
      </dsp:txXfrm>
    </dsp:sp>
    <dsp:sp modelId="{85FC2B8D-6CDD-4B01-8567-9EEF374C0F05}">
      <dsp:nvSpPr>
        <dsp:cNvPr id="0" name=""/>
        <dsp:cNvSpPr/>
      </dsp:nvSpPr>
      <dsp:spPr>
        <a:xfrm>
          <a:off x="2288172" y="-323407"/>
          <a:ext cx="5108381" cy="5108381"/>
        </a:xfrm>
        <a:prstGeom prst="circularArrow">
          <a:avLst>
            <a:gd name="adj1" fmla="val 5198"/>
            <a:gd name="adj2" fmla="val 335723"/>
            <a:gd name="adj3" fmla="val 188583"/>
            <a:gd name="adj4" fmla="val 20247016"/>
            <a:gd name="adj5" fmla="val 6064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9B818-F14D-40F7-B870-74C3D1CF6660}">
      <dsp:nvSpPr>
        <dsp:cNvPr id="0" name=""/>
        <dsp:cNvSpPr/>
      </dsp:nvSpPr>
      <dsp:spPr>
        <a:xfrm>
          <a:off x="6290962" y="2575127"/>
          <a:ext cx="1361593" cy="1361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schemeClr val="tx2">
                  <a:lumMod val="50000"/>
                </a:schemeClr>
              </a:solidFill>
            </a:rPr>
            <a:t>Adequada Inclusão Financeira</a:t>
          </a:r>
        </a:p>
      </dsp:txBody>
      <dsp:txXfrm>
        <a:off x="6290962" y="2575127"/>
        <a:ext cx="1361593" cy="1361593"/>
      </dsp:txXfrm>
    </dsp:sp>
    <dsp:sp modelId="{D4F3DC1A-83B8-4818-A896-C36EADC16462}">
      <dsp:nvSpPr>
        <dsp:cNvPr id="0" name=""/>
        <dsp:cNvSpPr/>
      </dsp:nvSpPr>
      <dsp:spPr>
        <a:xfrm>
          <a:off x="2261947" y="1329"/>
          <a:ext cx="5108381" cy="5108381"/>
        </a:xfrm>
        <a:prstGeom prst="circularArrow">
          <a:avLst>
            <a:gd name="adj1" fmla="val 5198"/>
            <a:gd name="adj2" fmla="val 335723"/>
            <a:gd name="adj3" fmla="val 4015500"/>
            <a:gd name="adj4" fmla="val 2252696"/>
            <a:gd name="adj5" fmla="val 6064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E080D-C4FB-46BA-A3FE-581A5E8A446F}">
      <dsp:nvSpPr>
        <dsp:cNvPr id="0" name=""/>
        <dsp:cNvSpPr/>
      </dsp:nvSpPr>
      <dsp:spPr>
        <a:xfrm>
          <a:off x="4135341" y="4141277"/>
          <a:ext cx="1361593" cy="1361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schemeClr val="tx2">
                  <a:lumMod val="50000"/>
                </a:schemeClr>
              </a:solidFill>
            </a:rPr>
            <a:t>Reduzir Custos financeiros</a:t>
          </a:r>
        </a:p>
      </dsp:txBody>
      <dsp:txXfrm>
        <a:off x="4135341" y="4141277"/>
        <a:ext cx="1361593" cy="1361593"/>
      </dsp:txXfrm>
    </dsp:sp>
    <dsp:sp modelId="{E7AB5686-5506-47AD-9FAB-323529277BA6}">
      <dsp:nvSpPr>
        <dsp:cNvPr id="0" name=""/>
        <dsp:cNvSpPr/>
      </dsp:nvSpPr>
      <dsp:spPr>
        <a:xfrm>
          <a:off x="2261947" y="1329"/>
          <a:ext cx="5108381" cy="5108381"/>
        </a:xfrm>
        <a:prstGeom prst="circularArrow">
          <a:avLst>
            <a:gd name="adj1" fmla="val 5198"/>
            <a:gd name="adj2" fmla="val 335723"/>
            <a:gd name="adj3" fmla="val 8211581"/>
            <a:gd name="adj4" fmla="val 6448777"/>
            <a:gd name="adj5" fmla="val 6064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121676-0885-4ABD-A2B5-3E39992EA76F}">
      <dsp:nvSpPr>
        <dsp:cNvPr id="0" name=""/>
        <dsp:cNvSpPr/>
      </dsp:nvSpPr>
      <dsp:spPr>
        <a:xfrm>
          <a:off x="1979720" y="2575127"/>
          <a:ext cx="1361593" cy="1361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schemeClr val="tx2">
                  <a:lumMod val="50000"/>
                </a:schemeClr>
              </a:solidFill>
            </a:rPr>
            <a:t>Reter recursos na região</a:t>
          </a:r>
        </a:p>
      </dsp:txBody>
      <dsp:txXfrm>
        <a:off x="1979720" y="2575127"/>
        <a:ext cx="1361593" cy="1361593"/>
      </dsp:txXfrm>
    </dsp:sp>
    <dsp:sp modelId="{B8B23B59-650F-49FC-9237-10E9469D4197}">
      <dsp:nvSpPr>
        <dsp:cNvPr id="0" name=""/>
        <dsp:cNvSpPr/>
      </dsp:nvSpPr>
      <dsp:spPr>
        <a:xfrm>
          <a:off x="2246461" y="-90354"/>
          <a:ext cx="5127742" cy="5004375"/>
        </a:xfrm>
        <a:prstGeom prst="circularArrow">
          <a:avLst>
            <a:gd name="adj1" fmla="val 5198"/>
            <a:gd name="adj2" fmla="val 335723"/>
            <a:gd name="adj3" fmla="val 11630726"/>
            <a:gd name="adj4" fmla="val 10552112"/>
            <a:gd name="adj5" fmla="val 6064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178655-B579-43D3-9AA9-2CA58863C945}">
      <dsp:nvSpPr>
        <dsp:cNvPr id="0" name=""/>
        <dsp:cNvSpPr/>
      </dsp:nvSpPr>
      <dsp:spPr>
        <a:xfrm>
          <a:off x="2072703" y="295855"/>
          <a:ext cx="2077043" cy="1361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2">
                  <a:lumMod val="50000"/>
                </a:schemeClr>
              </a:solidFill>
            </a:rPr>
            <a:t>Fortalecer a Economia Local</a:t>
          </a:r>
        </a:p>
      </dsp:txBody>
      <dsp:txXfrm>
        <a:off x="2072703" y="295855"/>
        <a:ext cx="2077043" cy="1361593"/>
      </dsp:txXfrm>
    </dsp:sp>
    <dsp:sp modelId="{C5C58BB9-EDDA-4C71-ACFC-6002313D5BEC}">
      <dsp:nvSpPr>
        <dsp:cNvPr id="0" name=""/>
        <dsp:cNvSpPr/>
      </dsp:nvSpPr>
      <dsp:spPr>
        <a:xfrm>
          <a:off x="2223016" y="-44695"/>
          <a:ext cx="5108381" cy="5108381"/>
        </a:xfrm>
        <a:prstGeom prst="circularArrow">
          <a:avLst>
            <a:gd name="adj1" fmla="val 5198"/>
            <a:gd name="adj2" fmla="val 335723"/>
            <a:gd name="adj3" fmla="val 16734117"/>
            <a:gd name="adj4" fmla="val 14890946"/>
            <a:gd name="adj5" fmla="val 6064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0.87403</cdr:x>
      <cdr:y>0.12229</cdr:y>
    </cdr:from>
    <cdr:to>
      <cdr:x>0.92185</cdr:x>
      <cdr:y>0.22713</cdr:y>
    </cdr:to>
    <cdr:sp macro="" textlink="">
      <cdr:nvSpPr>
        <cdr:cNvPr id="2" name="Seta: Curva para Baixo 1">
          <a:extLst xmlns:a="http://schemas.openxmlformats.org/drawingml/2006/main">
            <a:ext uri="{FF2B5EF4-FFF2-40B4-BE49-F238E27FC236}">
              <a16:creationId xmlns:a16="http://schemas.microsoft.com/office/drawing/2014/main" id="{45A45AF5-6F25-4B67-8146-F4E9615D3828}"/>
            </a:ext>
          </a:extLst>
        </cdr:cNvPr>
        <cdr:cNvSpPr/>
      </cdr:nvSpPr>
      <cdr:spPr>
        <a:xfrm xmlns:a="http://schemas.openxmlformats.org/drawingml/2006/main" rot="18400360">
          <a:off x="7577882" y="670962"/>
          <a:ext cx="527985" cy="417691"/>
        </a:xfrm>
        <a:prstGeom xmlns:a="http://schemas.openxmlformats.org/drawingml/2006/main" prst="curvedDownArrow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t-BR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0.62079</cdr:x>
      <cdr:y>0.26618</cdr:y>
    </cdr:from>
    <cdr:to>
      <cdr:x>0.82571</cdr:x>
      <cdr:y>0.37008</cdr:y>
    </cdr:to>
    <cdr:sp macro="" textlink="">
      <cdr:nvSpPr>
        <cdr:cNvPr id="3" name="Retângulo 2">
          <a:extLst xmlns:a="http://schemas.openxmlformats.org/drawingml/2006/main">
            <a:ext uri="{FF2B5EF4-FFF2-40B4-BE49-F238E27FC236}">
              <a16:creationId xmlns:a16="http://schemas.microsoft.com/office/drawing/2014/main" id="{73831E90-18BD-4EA6-A7FB-87219C93269A}"/>
            </a:ext>
          </a:extLst>
        </cdr:cNvPr>
        <cdr:cNvSpPr/>
      </cdr:nvSpPr>
      <cdr:spPr>
        <a:xfrm xmlns:a="http://schemas.openxmlformats.org/drawingml/2006/main">
          <a:off x="5421465" y="1340431"/>
          <a:ext cx="1789606" cy="523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2800" b="1" dirty="0">
              <a:solidFill>
                <a:schemeClr val="bg1"/>
              </a:solidFill>
            </a:rPr>
            <a:t>64,4%</a:t>
          </a:r>
          <a:endParaRPr lang="pt-BR" sz="2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0.74988</cdr:x>
      <cdr:y>0.45616</cdr:y>
    </cdr:from>
    <cdr:to>
      <cdr:x>0.78151</cdr:x>
      <cdr:y>0.63914</cdr:y>
    </cdr:to>
    <cdr:sp macro="" textlink="">
      <cdr:nvSpPr>
        <cdr:cNvPr id="4" name="Seta: Curva para Baixo 3">
          <a:extLst xmlns:a="http://schemas.openxmlformats.org/drawingml/2006/main">
            <a:ext uri="{FF2B5EF4-FFF2-40B4-BE49-F238E27FC236}">
              <a16:creationId xmlns:a16="http://schemas.microsoft.com/office/drawing/2014/main" id="{887A71BF-CDE8-4229-AE1C-ED37FB5D2D88}"/>
            </a:ext>
          </a:extLst>
        </cdr:cNvPr>
        <cdr:cNvSpPr/>
      </cdr:nvSpPr>
      <cdr:spPr>
        <a:xfrm xmlns:a="http://schemas.openxmlformats.org/drawingml/2006/main" rot="18400360">
          <a:off x="6226268" y="2619776"/>
          <a:ext cx="921426" cy="276199"/>
        </a:xfrm>
        <a:prstGeom xmlns:a="http://schemas.openxmlformats.org/drawingml/2006/main" prst="curvedDownArrow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t-BR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0.56268</cdr:x>
      <cdr:y>0.48618</cdr:y>
    </cdr:from>
    <cdr:to>
      <cdr:x>0.7676</cdr:x>
      <cdr:y>0.59008</cdr:y>
    </cdr:to>
    <cdr:sp macro="" textlink="">
      <cdr:nvSpPr>
        <cdr:cNvPr id="5" name="Retângulo 4">
          <a:extLst xmlns:a="http://schemas.openxmlformats.org/drawingml/2006/main">
            <a:ext uri="{FF2B5EF4-FFF2-40B4-BE49-F238E27FC236}">
              <a16:creationId xmlns:a16="http://schemas.microsoft.com/office/drawing/2014/main" id="{7576FDA6-9C61-40D8-BE10-8C7D659C59B1}"/>
            </a:ext>
          </a:extLst>
        </cdr:cNvPr>
        <cdr:cNvSpPr/>
      </cdr:nvSpPr>
      <cdr:spPr>
        <a:xfrm xmlns:a="http://schemas.openxmlformats.org/drawingml/2006/main">
          <a:off x="4913973" y="2448338"/>
          <a:ext cx="1789606" cy="523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2800" b="1" dirty="0">
              <a:solidFill>
                <a:schemeClr val="bg1"/>
              </a:solidFill>
            </a:rPr>
            <a:t>83,7%</a:t>
          </a:r>
          <a:endParaRPr lang="pt-BR" sz="2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0.67907</cdr:x>
      <cdr:y>0.64225</cdr:y>
    </cdr:from>
    <cdr:to>
      <cdr:x>0.70589</cdr:x>
      <cdr:y>0.75454</cdr:y>
    </cdr:to>
    <cdr:sp macro="" textlink="">
      <cdr:nvSpPr>
        <cdr:cNvPr id="6" name="Seta: Curva para Baixo 5">
          <a:extLst xmlns:a="http://schemas.openxmlformats.org/drawingml/2006/main">
            <a:ext uri="{FF2B5EF4-FFF2-40B4-BE49-F238E27FC236}">
              <a16:creationId xmlns:a16="http://schemas.microsoft.com/office/drawing/2014/main" id="{3501F5AA-3A79-447A-8031-9F4C269C1092}"/>
            </a:ext>
          </a:extLst>
        </cdr:cNvPr>
        <cdr:cNvSpPr/>
      </cdr:nvSpPr>
      <cdr:spPr>
        <a:xfrm xmlns:a="http://schemas.openxmlformats.org/drawingml/2006/main" rot="18400360">
          <a:off x="5764855" y="3399873"/>
          <a:ext cx="565462" cy="234244"/>
        </a:xfrm>
        <a:prstGeom xmlns:a="http://schemas.openxmlformats.org/drawingml/2006/main" prst="curvedDownArrow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t-BR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</cdr:x>
      <cdr:y>0.65493</cdr:y>
    </cdr:from>
    <cdr:to>
      <cdr:x>0.70492</cdr:x>
      <cdr:y>0.75883</cdr:y>
    </cdr:to>
    <cdr:sp macro="" textlink="">
      <cdr:nvSpPr>
        <cdr:cNvPr id="7" name="Retângulo 6">
          <a:extLst xmlns:a="http://schemas.openxmlformats.org/drawingml/2006/main">
            <a:ext uri="{FF2B5EF4-FFF2-40B4-BE49-F238E27FC236}">
              <a16:creationId xmlns:a16="http://schemas.microsoft.com/office/drawing/2014/main" id="{A981B4F5-FCB4-4138-BF06-29AC351554C7}"/>
            </a:ext>
          </a:extLst>
        </cdr:cNvPr>
        <cdr:cNvSpPr/>
      </cdr:nvSpPr>
      <cdr:spPr>
        <a:xfrm xmlns:a="http://schemas.openxmlformats.org/drawingml/2006/main">
          <a:off x="4366591" y="3298111"/>
          <a:ext cx="1789606" cy="523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2800" b="1" dirty="0">
              <a:solidFill>
                <a:schemeClr val="bg1"/>
              </a:solidFill>
            </a:rPr>
            <a:t>76,3%</a:t>
          </a:r>
          <a:endParaRPr lang="pt-BR" sz="2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0.80407</cdr:x>
      <cdr:y>0.2587</cdr:y>
    </cdr:from>
    <cdr:to>
      <cdr:x>0.85018</cdr:x>
      <cdr:y>0.4609</cdr:y>
    </cdr:to>
    <cdr:sp macro="" textlink="">
      <cdr:nvSpPr>
        <cdr:cNvPr id="8" name="Seta: Curva para Baixo 7">
          <a:extLst xmlns:a="http://schemas.openxmlformats.org/drawingml/2006/main">
            <a:ext uri="{FF2B5EF4-FFF2-40B4-BE49-F238E27FC236}">
              <a16:creationId xmlns:a16="http://schemas.microsoft.com/office/drawing/2014/main" id="{61CC80E0-8A3B-435A-9301-52C34383EEE5}"/>
            </a:ext>
          </a:extLst>
        </cdr:cNvPr>
        <cdr:cNvSpPr/>
      </cdr:nvSpPr>
      <cdr:spPr>
        <a:xfrm xmlns:a="http://schemas.openxmlformats.org/drawingml/2006/main" rot="18400360">
          <a:off x="6714305" y="1610502"/>
          <a:ext cx="1018268" cy="402752"/>
        </a:xfrm>
        <a:prstGeom xmlns:a="http://schemas.openxmlformats.org/drawingml/2006/main" prst="curvedDownArrow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t-BR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0.70855</cdr:x>
      <cdr:y>0.13153</cdr:y>
    </cdr:from>
    <cdr:to>
      <cdr:x>0.91347</cdr:x>
      <cdr:y>0.23543</cdr:y>
    </cdr:to>
    <cdr:sp macro="" textlink="">
      <cdr:nvSpPr>
        <cdr:cNvPr id="9" name="Retângulo 8">
          <a:extLst xmlns:a="http://schemas.openxmlformats.org/drawingml/2006/main">
            <a:ext uri="{FF2B5EF4-FFF2-40B4-BE49-F238E27FC236}">
              <a16:creationId xmlns:a16="http://schemas.microsoft.com/office/drawing/2014/main" id="{AC3C523A-4F31-4CA7-9458-EB60683692A0}"/>
            </a:ext>
          </a:extLst>
        </cdr:cNvPr>
        <cdr:cNvSpPr/>
      </cdr:nvSpPr>
      <cdr:spPr>
        <a:xfrm xmlns:a="http://schemas.openxmlformats.org/drawingml/2006/main">
          <a:off x="6187882" y="662362"/>
          <a:ext cx="1789606" cy="523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2800" b="1" dirty="0">
              <a:solidFill>
                <a:schemeClr val="bg1"/>
              </a:solidFill>
            </a:rPr>
            <a:t>8,21%</a:t>
          </a:r>
          <a:endParaRPr lang="pt-BR" sz="2800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99642-03DC-F240-8405-E831AD164433}" type="datetimeFigureOut">
              <a:rPr lang="pt-BR" smtClean="0"/>
              <a:t>07/06/2019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01AD1-2212-D141-8D55-513ADD09D4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495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04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1" y="2072641"/>
            <a:ext cx="7556863" cy="1632172"/>
          </a:xfrm>
          <a:prstGeom prst="rect">
            <a:avLst/>
          </a:prstGeom>
        </p:spPr>
        <p:txBody>
          <a:bodyPr anchor="ctr"/>
          <a:lstStyle>
            <a:lvl1pPr algn="ctr">
              <a:defRPr lang="pt-BR" sz="4000" b="1">
                <a:solidFill>
                  <a:srgbClr val="0073BB"/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1" y="3775567"/>
            <a:ext cx="7556863" cy="520337"/>
          </a:xfrm>
          <a:prstGeom prst="rect">
            <a:avLst/>
          </a:prstGeom>
        </p:spPr>
        <p:txBody>
          <a:bodyPr anchor="ctr"/>
          <a:lstStyle>
            <a:lvl1pPr algn="ctr">
              <a:defRPr lang="pt-BR" sz="2400" b="0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144B83-E8C5-864F-AFFE-11190D9DCDED}" type="datetimeFigureOut">
              <a:rPr lang="pt-BR" smtClean="0"/>
              <a:t>07/06/2019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8AEF3E-CF8B-E946-8D64-C9E79524E4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81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1"/>
            <a:ext cx="9284848" cy="896983"/>
          </a:xfrm>
          <a:prstGeom prst="rect">
            <a:avLst/>
          </a:prstGeom>
        </p:spPr>
        <p:txBody>
          <a:bodyPr anchor="ctr"/>
          <a:lstStyle>
            <a:lvl1pPr>
              <a:defRPr lang="pt-BR" sz="2400" b="1">
                <a:solidFill>
                  <a:srgbClr val="0073BB"/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987426"/>
            <a:ext cx="3932767" cy="4881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144B83-E8C5-864F-AFFE-11190D9DCDED}" type="datetimeFigureOut">
              <a:rPr lang="pt-BR" smtClean="0"/>
              <a:t>07/06/2019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8AEF3E-CF8B-E946-8D64-C9E79524E4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840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F816DF-1F51-4CE3-B954-4EB99E1FE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14AA82-17A2-4533-9274-B702D347C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57F2C6-51A3-42EC-82B0-53026C3CD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4EBE-2708-4819-ADA9-2484CE6BF0FB}" type="datetimeFigureOut">
              <a:rPr lang="pt-BR" smtClean="0"/>
              <a:t>07/06/2019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8E3AF9-150B-45FC-80F0-B60430CBE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75BB4F-7E7E-45DD-B7AE-6C5B32CD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5142-87BD-473F-A39F-0595A2BE17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414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9661B-231F-4E75-989A-876659BE9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5029DC-2897-4485-A0FE-9518D5876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508102-394B-4ECC-83B2-9BD7EF98F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4EBE-2708-4819-ADA9-2484CE6BF0FB}" type="datetimeFigureOut">
              <a:rPr lang="pt-BR" smtClean="0"/>
              <a:t>07/06/2019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353C55-C091-46E6-9C64-882AC8AF9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8A026E-0EC4-40F1-9BED-877CD5C4E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5142-87BD-473F-A39F-0595A2BE17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784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7AFDAA-AD9F-4C0C-A306-01206508F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883E40-C1ED-4A6A-9E4A-455CE7394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A25A67-157E-41DB-9FA4-AA5C019B5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4EBE-2708-4819-ADA9-2484CE6BF0FB}" type="datetimeFigureOut">
              <a:rPr lang="pt-BR" smtClean="0"/>
              <a:t>07/06/2019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5A1B01-B324-44D3-B519-CDB316748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415329-D3ED-403E-94C9-F60C53B8A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5142-87BD-473F-A39F-0595A2BE17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2883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C0DC15-6766-469B-87FE-FFE9DACA7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CA94DD-6B38-4071-89AE-726AE0A1A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B486EFF-37C1-4948-990B-10F370517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76636C6-8F09-4948-BD69-1E8B890BC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4EBE-2708-4819-ADA9-2484CE6BF0FB}" type="datetimeFigureOut">
              <a:rPr lang="pt-BR" smtClean="0"/>
              <a:t>07/06/2019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F0A93A5-37FC-4250-AE93-0ED65E6C0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0CE2A17-C67D-4109-A564-D667E6C7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5142-87BD-473F-A39F-0595A2BE17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719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3BCB27-A124-4DF9-84FC-8E9EB534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E4CA0C-B3AD-4519-BB15-5009EE28F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416790B-F531-41F7-A3F7-BE577D94F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D33E263-986B-4332-9EBF-8364FFB446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CBFC394-86D7-4569-B1BA-C859370148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25E697C-41AE-45F1-B377-83FA63121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4EBE-2708-4819-ADA9-2484CE6BF0FB}" type="datetimeFigureOut">
              <a:rPr lang="pt-BR" smtClean="0"/>
              <a:t>07/06/2019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82E218A-25C1-49BA-9DB8-0449991C1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9BE43DA-04B5-4B9F-BFDE-7F66FAF3B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5142-87BD-473F-A39F-0595A2BE17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9921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61E1BC-4553-4C53-B07E-9DA8C2A96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5653811-0830-4EF8-BA1C-D2DA0901D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4EBE-2708-4819-ADA9-2484CE6BF0FB}" type="datetimeFigureOut">
              <a:rPr lang="pt-BR" smtClean="0"/>
              <a:t>07/06/2019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05E25FD-DAF4-4466-9579-BA5A6F30D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69B1254-2F21-4241-B34F-D9B93087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5142-87BD-473F-A39F-0595A2BE17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6815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9F4107B-94BF-4C92-8C91-DE869BAE5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4EBE-2708-4819-ADA9-2484CE6BF0FB}" type="datetimeFigureOut">
              <a:rPr lang="pt-BR" smtClean="0"/>
              <a:t>07/06/2019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35A655A-ED8E-4871-B4E2-DD650BF53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67B35DC-954F-41D4-8979-1E000C05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5142-87BD-473F-A39F-0595A2BE17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3015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B9443-E8CF-44D6-8596-E2031ED97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9F9604-EE70-4B39-AC28-7BE4FB94E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F17BE05-BBDF-4F81-8F9F-FB9AC1BCC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5505200-D623-4204-9DB0-87424D0D8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4EBE-2708-4819-ADA9-2484CE6BF0FB}" type="datetimeFigureOut">
              <a:rPr lang="pt-BR" smtClean="0"/>
              <a:t>07/06/2019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078AEFF-458D-4D37-9E2D-9577C2D47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46F37E8-D683-4046-979C-06FFCA484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5142-87BD-473F-A39F-0595A2BE17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978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726D37-A4FF-4028-A82B-CE038A650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3B48C2A-6493-4B29-B231-EFD8181C8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13ED8B5-48BE-4010-82EB-CFD15FCD3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781B3CE-CB73-4627-9073-F2646DD2A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4EBE-2708-4819-ADA9-2484CE6BF0FB}" type="datetimeFigureOut">
              <a:rPr lang="pt-BR" smtClean="0"/>
              <a:t>07/06/2019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5E6954C-834A-4D03-954F-CF4F516F9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67E4C76-7484-4B81-B6B0-3C30AB659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5142-87BD-473F-A39F-0595A2BE17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383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9670"/>
            <a:ext cx="10515600" cy="792481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rgbClr val="0073BB"/>
                </a:solidFill>
                <a:latin typeface="+mn-lt"/>
              </a:defRPr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018903"/>
            <a:ext cx="10515600" cy="515806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144B83-E8C5-864F-AFFE-11190D9DCDED}" type="datetimeFigureOut">
              <a:rPr lang="pt-BR" smtClean="0"/>
              <a:t>07/06/2019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8AEF3E-CF8B-E946-8D64-C9E79524E4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4892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92D628-9EED-403E-9FC4-78A2BEA88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0A654E8-C106-4301-9D6F-5D4028E20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82B645-5E8E-4389-802D-EDC6A528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4EBE-2708-4819-ADA9-2484CE6BF0FB}" type="datetimeFigureOut">
              <a:rPr lang="pt-BR" smtClean="0"/>
              <a:t>07/06/2019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AE187C-2153-4323-9773-058B70ADA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49F895-3953-4FB7-81A8-1A80545F1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5142-87BD-473F-A39F-0595A2BE17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260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6896F7E-39EA-4AA2-A535-32DC8D864F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70C1032-52B6-4FF6-8699-44C590106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598998-29C8-4BC7-97B8-95923BE0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4EBE-2708-4819-ADA9-2484CE6BF0FB}" type="datetimeFigureOut">
              <a:rPr lang="pt-BR" smtClean="0"/>
              <a:t>07/06/2019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DB215A-5955-4658-9C1E-615D4F582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70C820-3033-4F1F-8D97-A48D4B70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5142-87BD-473F-A39F-0595A2BE17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608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ctr"/>
          <a:lstStyle>
            <a:lvl1pPr algn="ctr">
              <a:defRPr lang="pt-BR" sz="4800" b="1">
                <a:solidFill>
                  <a:srgbClr val="0073BB"/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144B83-E8C5-864F-AFFE-11190D9DCDED}" type="datetimeFigureOut">
              <a:rPr lang="pt-BR" smtClean="0"/>
              <a:t>07/06/2019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8AEF3E-CF8B-E946-8D64-C9E79524E4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944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"/>
            <a:ext cx="9205685" cy="914399"/>
          </a:xfrm>
          <a:prstGeom prst="rect">
            <a:avLst/>
          </a:prstGeom>
        </p:spPr>
        <p:txBody>
          <a:bodyPr anchor="ctr"/>
          <a:lstStyle>
            <a:lvl1pPr>
              <a:defRPr lang="pt-BR" sz="2400" b="1">
                <a:solidFill>
                  <a:srgbClr val="0073BB"/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062447"/>
            <a:ext cx="5156200" cy="51145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062447"/>
            <a:ext cx="5156200" cy="51145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144B83-E8C5-864F-AFFE-11190D9DCDED}" type="datetimeFigureOut">
              <a:rPr lang="pt-BR" smtClean="0"/>
              <a:t>07/06/2019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8AEF3E-CF8B-E946-8D64-C9E79524E4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774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2"/>
            <a:ext cx="9273237" cy="914399"/>
          </a:xfrm>
          <a:prstGeom prst="rect">
            <a:avLst/>
          </a:prstGeom>
        </p:spPr>
        <p:txBody>
          <a:bodyPr anchor="ctr"/>
          <a:lstStyle>
            <a:lvl1pPr>
              <a:defRPr lang="pt-BR" sz="2400" b="1">
                <a:solidFill>
                  <a:srgbClr val="0073BB"/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0318" y="1001894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40318" y="1825807"/>
            <a:ext cx="5158316" cy="436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001894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1825807"/>
            <a:ext cx="5183717" cy="436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144B83-E8C5-864F-AFFE-11190D9DCDED}" type="datetimeFigureOut">
              <a:rPr lang="pt-BR" smtClean="0"/>
              <a:t>07/06/2019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8AEF3E-CF8B-E946-8D64-C9E79524E4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122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1"/>
            <a:ext cx="9228908" cy="896982"/>
          </a:xfrm>
          <a:prstGeom prst="rect">
            <a:avLst/>
          </a:prstGeom>
        </p:spPr>
        <p:txBody>
          <a:bodyPr anchor="ctr"/>
          <a:lstStyle>
            <a:lvl1pPr>
              <a:defRPr lang="pt-BR" sz="2400" b="1">
                <a:solidFill>
                  <a:srgbClr val="0073BB"/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144B83-E8C5-864F-AFFE-11190D9DCDED}" type="datetimeFigureOut">
              <a:rPr lang="pt-BR" smtClean="0"/>
              <a:t>07/06/2019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8AEF3E-CF8B-E946-8D64-C9E79524E4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1898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933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1"/>
            <a:ext cx="9228908" cy="896982"/>
          </a:xfrm>
          <a:prstGeom prst="rect">
            <a:avLst/>
          </a:prstGeom>
        </p:spPr>
        <p:txBody>
          <a:bodyPr anchor="ctr"/>
          <a:lstStyle>
            <a:lvl1pPr>
              <a:defRPr lang="pt-BR" sz="2400" b="1">
                <a:solidFill>
                  <a:srgbClr val="0073BB"/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144B83-E8C5-864F-AFFE-11190D9DCDED}" type="datetimeFigureOut">
              <a:rPr lang="pt-BR" smtClean="0"/>
              <a:t>07/06/2019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8AEF3E-CF8B-E946-8D64-C9E79524E4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333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144B83-E8C5-864F-AFFE-11190D9DCDED}" type="datetimeFigureOut">
              <a:rPr lang="pt-BR" smtClean="0"/>
              <a:t>07/06/2019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8AEF3E-CF8B-E946-8D64-C9E79524E4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0027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0"/>
            <a:ext cx="9250015" cy="888274"/>
          </a:xfrm>
          <a:prstGeom prst="rect">
            <a:avLst/>
          </a:prstGeom>
        </p:spPr>
        <p:txBody>
          <a:bodyPr anchor="ctr"/>
          <a:lstStyle>
            <a:lvl1pPr>
              <a:defRPr lang="pt-BR" sz="2400" b="1">
                <a:solidFill>
                  <a:srgbClr val="0073BB"/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987426"/>
            <a:ext cx="3932767" cy="4881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144B83-E8C5-864F-AFFE-11190D9DCDED}" type="datetimeFigureOut">
              <a:rPr lang="pt-BR" smtClean="0"/>
              <a:t>07/06/2019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8AEF3E-CF8B-E946-8D64-C9E79524E4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6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24D2F34-B966-4ECA-A367-9558EF9BE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5F9B319-F93F-495B-A58C-59E919F08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3BCC027-CCEA-4418-99D4-F8B801A90E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54EBE-2708-4819-ADA9-2484CE6BF0FB}" type="datetimeFigureOut">
              <a:rPr lang="pt-BR" smtClean="0"/>
              <a:t>07/06/2019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254EC2-BE8A-4701-81E5-F57046074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4B9E67-2620-45C5-B794-AD4AE2D67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D5142-87BD-473F-A39F-0595A2BE17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44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 txBox="1">
            <a:spLocks/>
          </p:cNvSpPr>
          <p:nvPr/>
        </p:nvSpPr>
        <p:spPr>
          <a:xfrm>
            <a:off x="655721" y="1229846"/>
            <a:ext cx="3657600" cy="29958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000" b="1" kern="1200">
                <a:solidFill>
                  <a:srgbClr val="0073BB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pt-BR" sz="3600" dirty="0">
                <a:solidFill>
                  <a:schemeClr val="bg1"/>
                </a:solidFill>
              </a:rPr>
              <a:t>SOCIEDADE DE GARANTIA DE CRÉDITO</a:t>
            </a:r>
          </a:p>
          <a:p>
            <a:pPr>
              <a:lnSpc>
                <a:spcPct val="80000"/>
              </a:lnSpc>
            </a:pPr>
            <a:endParaRPr lang="pt-BR" sz="36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pt-BR" sz="4800" dirty="0">
                <a:solidFill>
                  <a:schemeClr val="bg1"/>
                </a:solidFill>
              </a:rPr>
              <a:t> </a:t>
            </a:r>
            <a:endParaRPr lang="pt-BR" sz="4400" dirty="0">
              <a:solidFill>
                <a:schemeClr val="bg1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D22B423-14D9-48DA-AF06-56EC413C82D9}"/>
              </a:ext>
            </a:extLst>
          </p:cNvPr>
          <p:cNvSpPr/>
          <p:nvPr/>
        </p:nvSpPr>
        <p:spPr>
          <a:xfrm>
            <a:off x="1040856" y="4947722"/>
            <a:ext cx="28873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dirty="0">
                <a:solidFill>
                  <a:prstClr val="white"/>
                </a:solidFill>
              </a:rPr>
              <a:t>SEBRAE PR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935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193183" y="334853"/>
            <a:ext cx="5091647" cy="968164"/>
          </a:xfrm>
          <a:prstGeom prst="rect">
            <a:avLst/>
          </a:prstGeom>
          <a:solidFill>
            <a:srgbClr val="E0A82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612311" y="4033338"/>
            <a:ext cx="3933338" cy="196902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" y="334853"/>
            <a:ext cx="208968" cy="968164"/>
          </a:xfrm>
          <a:prstGeom prst="rect">
            <a:avLst/>
          </a:prstGeom>
          <a:solidFill>
            <a:srgbClr val="166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1995380"/>
              </p:ext>
            </p:extLst>
          </p:nvPr>
        </p:nvGraphicFramePr>
        <p:xfrm>
          <a:off x="4713667" y="711288"/>
          <a:ext cx="8129930" cy="504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193401" y="1668114"/>
            <a:ext cx="2638864" cy="2194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800" b="1" dirty="0">
                <a:solidFill>
                  <a:srgbClr val="003778"/>
                </a:solidFill>
                <a:latin typeface="Arial" charset="0"/>
                <a:cs typeface="Arial" charset="0"/>
              </a:rPr>
              <a:t>TOTAL EM 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2800" b="1" dirty="0">
                <a:solidFill>
                  <a:srgbClr val="003778"/>
                </a:solidFill>
                <a:latin typeface="Arial" charset="0"/>
                <a:cs typeface="Arial" charset="0"/>
              </a:rPr>
              <a:t>OPERAÇÕES 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4000" b="1" dirty="0">
                <a:solidFill>
                  <a:srgbClr val="00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328,2 mi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37382" y="4189925"/>
            <a:ext cx="4176285" cy="1528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67" b="1" dirty="0">
                <a:solidFill>
                  <a:schemeClr val="accent6">
                    <a:lumMod val="50000"/>
                  </a:schemeClr>
                </a:solidFill>
              </a:rPr>
              <a:t>TAXAS DE JUROS MÉDIA </a:t>
            </a:r>
          </a:p>
          <a:p>
            <a:pPr algn="ctr"/>
            <a:r>
              <a:rPr lang="pt-BR" sz="1867" b="1" dirty="0">
                <a:solidFill>
                  <a:schemeClr val="accent6">
                    <a:lumMod val="50000"/>
                  </a:schemeClr>
                </a:solidFill>
              </a:rPr>
              <a:t>PRATICADAS NO PERÍODO (7 anos):</a:t>
            </a:r>
          </a:p>
          <a:p>
            <a:endParaRPr lang="pt-BR" sz="1867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t-BR" sz="1867" dirty="0">
                <a:solidFill>
                  <a:schemeClr val="accent6">
                    <a:lumMod val="50000"/>
                  </a:schemeClr>
                </a:solidFill>
              </a:rPr>
              <a:t>- Na Instituição financeira: </a:t>
            </a:r>
            <a:r>
              <a:rPr lang="pt-BR" sz="1867" b="1" dirty="0">
                <a:solidFill>
                  <a:schemeClr val="accent6">
                    <a:lumMod val="50000"/>
                  </a:schemeClr>
                </a:solidFill>
              </a:rPr>
              <a:t>2,50% a.m.</a:t>
            </a:r>
          </a:p>
          <a:p>
            <a:r>
              <a:rPr lang="pt-BR" sz="1867" dirty="0">
                <a:solidFill>
                  <a:schemeClr val="accent6">
                    <a:lumMod val="50000"/>
                  </a:schemeClr>
                </a:solidFill>
              </a:rPr>
              <a:t>- Pela SGC: </a:t>
            </a:r>
            <a:r>
              <a:rPr lang="pt-BR" sz="1867" b="1" dirty="0">
                <a:solidFill>
                  <a:schemeClr val="accent6">
                    <a:lumMod val="50000"/>
                  </a:schemeClr>
                </a:solidFill>
              </a:rPr>
              <a:t>1,45% a.m.</a:t>
            </a:r>
          </a:p>
        </p:txBody>
      </p:sp>
      <p:sp>
        <p:nvSpPr>
          <p:cNvPr id="9" name="CaixaDeTexto 1"/>
          <p:cNvSpPr txBox="1"/>
          <p:nvPr/>
        </p:nvSpPr>
        <p:spPr>
          <a:xfrm>
            <a:off x="8700375" y="1471560"/>
            <a:ext cx="2501723" cy="12913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67" b="1" dirty="0">
                <a:solidFill>
                  <a:srgbClr val="916E00"/>
                </a:solidFill>
              </a:rPr>
              <a:t>Redução do Custo</a:t>
            </a:r>
          </a:p>
          <a:p>
            <a:pPr algn="ctr"/>
            <a:r>
              <a:rPr lang="pt-BR" sz="1867" b="1" dirty="0">
                <a:solidFill>
                  <a:srgbClr val="916E00"/>
                </a:solidFill>
              </a:rPr>
              <a:t>financeiro em </a:t>
            </a:r>
            <a:r>
              <a:rPr lang="pt-BR" sz="4000" b="1" dirty="0">
                <a:solidFill>
                  <a:srgbClr val="916E00"/>
                </a:solidFill>
              </a:rPr>
              <a:t>45%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08969" y="522190"/>
            <a:ext cx="50758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IMPACTO COM AS SGC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533934" y="1348393"/>
            <a:ext cx="2834606" cy="1173281"/>
          </a:xfrm>
          <a:prstGeom prst="rect">
            <a:avLst/>
          </a:prstGeom>
          <a:noFill/>
          <a:ln>
            <a:solidFill>
              <a:srgbClr val="916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587146" y="1526447"/>
            <a:ext cx="3958503" cy="24083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3778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AFA9A14-52AC-47BC-855A-30176F660AD0}"/>
              </a:ext>
            </a:extLst>
          </p:cNvPr>
          <p:cNvSpPr/>
          <p:nvPr/>
        </p:nvSpPr>
        <p:spPr>
          <a:xfrm>
            <a:off x="5085023" y="5314511"/>
            <a:ext cx="6659302" cy="437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4D4F5E1E-2A7A-4E0A-BC40-91C089A81522}"/>
              </a:ext>
            </a:extLst>
          </p:cNvPr>
          <p:cNvSpPr/>
          <p:nvPr/>
        </p:nvSpPr>
        <p:spPr>
          <a:xfrm>
            <a:off x="10249323" y="5375652"/>
            <a:ext cx="1119217" cy="416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Diferença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22F664D-6804-4FFB-9D83-30CBF496D995}"/>
              </a:ext>
            </a:extLst>
          </p:cNvPr>
          <p:cNvSpPr/>
          <p:nvPr/>
        </p:nvSpPr>
        <p:spPr>
          <a:xfrm>
            <a:off x="8219585" y="5355744"/>
            <a:ext cx="628698" cy="416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SGC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86E7F1C5-95CF-4031-A649-B134897B61C4}"/>
              </a:ext>
            </a:extLst>
          </p:cNvPr>
          <p:cNvSpPr/>
          <p:nvPr/>
        </p:nvSpPr>
        <p:spPr>
          <a:xfrm>
            <a:off x="5223245" y="5310090"/>
            <a:ext cx="2295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Instituição Financeira</a:t>
            </a:r>
          </a:p>
        </p:txBody>
      </p:sp>
    </p:spTree>
    <p:extLst>
      <p:ext uri="{BB962C8B-B14F-4D97-AF65-F5344CB8AC3E}">
        <p14:creationId xmlns:p14="http://schemas.microsoft.com/office/powerpoint/2010/main" val="361816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455380" y="1549730"/>
            <a:ext cx="7527236" cy="5116113"/>
          </a:xfrm>
          <a:prstGeom prst="rect">
            <a:avLst/>
          </a:prstGeom>
          <a:solidFill>
            <a:srgbClr val="00549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" y="332656"/>
            <a:ext cx="12192000" cy="1006747"/>
          </a:xfrm>
          <a:prstGeom prst="rect">
            <a:avLst/>
          </a:prstGeom>
          <a:solidFill>
            <a:srgbClr val="1666A9"/>
          </a:solidFill>
          <a:ln>
            <a:solidFill>
              <a:srgbClr val="0054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455380" y="542983"/>
            <a:ext cx="7646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APORTE FUNDOS DE RISCO - PARANÁ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3033180" y="1735650"/>
            <a:ext cx="8136904" cy="2791429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pt-BR" dirty="0"/>
              <a:t>SEBRAE 			R$ 18.000.000,00</a:t>
            </a:r>
          </a:p>
          <a:p>
            <a:r>
              <a:rPr lang="pt-BR" dirty="0"/>
              <a:t>SICOOB			R$   3.000.000,00   </a:t>
            </a:r>
          </a:p>
          <a:p>
            <a:r>
              <a:rPr lang="pt-BR" dirty="0"/>
              <a:t>PREFEITURAS         	R$   4.493.000,00</a:t>
            </a:r>
          </a:p>
          <a:p>
            <a:r>
              <a:rPr lang="pt-BR" dirty="0"/>
              <a:t>PROPRIO SGC		R$   2.000.000,00</a:t>
            </a:r>
          </a:p>
          <a:p>
            <a:r>
              <a:rPr lang="pt-BR" dirty="0"/>
              <a:t>ACIT              	           R$   1.000.000,00</a:t>
            </a:r>
          </a:p>
          <a:p>
            <a:r>
              <a:rPr lang="pt-BR" dirty="0"/>
              <a:t>PRIVADO       		R$      100.000,00</a:t>
            </a:r>
          </a:p>
          <a:p>
            <a:r>
              <a:rPr lang="pt-BR" b="1" dirty="0"/>
              <a:t>TOTAL			R$ 28.593.000,00</a:t>
            </a:r>
          </a:p>
          <a:p>
            <a:endParaRPr lang="pt-BR" dirty="0"/>
          </a:p>
          <a:p>
            <a:r>
              <a:rPr lang="pt-BR" dirty="0"/>
              <a:t>GOVERNO DO ESTADO   R$  10.000.000,00</a:t>
            </a:r>
          </a:p>
          <a:p>
            <a:r>
              <a:rPr lang="pt-BR" dirty="0"/>
              <a:t>CENTRAL SICOOB 	R$  20.000.000,00</a:t>
            </a:r>
          </a:p>
          <a:p>
            <a:r>
              <a:rPr lang="pt-BR" b="1" dirty="0"/>
              <a:t>TOTAL			R$  30.000.000,00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249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ítulo 2">
            <a:extLst>
              <a:ext uri="{FF2B5EF4-FFF2-40B4-BE49-F238E27FC236}">
                <a16:creationId xmlns:a16="http://schemas.microsoft.com/office/drawing/2014/main" id="{E36A1216-6E3B-47F2-A684-08605772C307}"/>
              </a:ext>
            </a:extLst>
          </p:cNvPr>
          <p:cNvSpPr txBox="1">
            <a:spLocks/>
          </p:cNvSpPr>
          <p:nvPr/>
        </p:nvSpPr>
        <p:spPr>
          <a:xfrm>
            <a:off x="2808639" y="1119238"/>
            <a:ext cx="4896544" cy="5738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C576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EFETUADO: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4C576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TOLEDO		R$    500.000,00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4C576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CASCAVEL		R$    300.000,00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4C576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FOZ DO IGUAÇU	R$ 1.200.000,00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4C576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TERRA ROXA	                R$      40.000,00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2000" dirty="0">
                <a:solidFill>
                  <a:srgbClr val="4C5762"/>
                </a:solidFill>
                <a:cs typeface="Arial" panose="020B0604020202020204" pitchFamily="34" charset="0"/>
              </a:rPr>
              <a:t>ARAUCÁRIA                     R$     173.000,00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2000" dirty="0">
                <a:solidFill>
                  <a:srgbClr val="4C5762"/>
                </a:solidFill>
                <a:cs typeface="Arial" panose="020B0604020202020204" pitchFamily="34" charset="0"/>
              </a:rPr>
              <a:t>C.L. MARQUES                R$       30.000,00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2000" dirty="0">
                <a:solidFill>
                  <a:srgbClr val="4C5762"/>
                </a:solidFill>
                <a:cs typeface="Arial" panose="020B0604020202020204" pitchFamily="34" charset="0"/>
              </a:rPr>
              <a:t>ITAIPULANDIA                 R$     600.000,00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2000" dirty="0">
                <a:solidFill>
                  <a:srgbClr val="4C5762"/>
                </a:solidFill>
                <a:cs typeface="Arial" panose="020B0604020202020204" pitchFamily="34" charset="0"/>
              </a:rPr>
              <a:t>TUPASSI                            R$       50.000,00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4C576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CHOPINZINHO                 R$     100</a:t>
            </a:r>
            <a:r>
              <a:rPr lang="pt-BR" sz="2000" dirty="0">
                <a:solidFill>
                  <a:srgbClr val="4C5762"/>
                </a:solidFill>
                <a:cs typeface="Arial" panose="020B0604020202020204" pitchFamily="34" charset="0"/>
              </a:rPr>
              <a:t>.000,00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4C576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MARINGA                         R$ 1.000.000,00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2000" dirty="0">
                <a:solidFill>
                  <a:srgbClr val="4C5762"/>
                </a:solidFill>
                <a:cs typeface="Arial" panose="020B0604020202020204" pitchFamily="34" charset="0"/>
              </a:rPr>
              <a:t>MISSAL                               R$    200.000,00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000" dirty="0">
                <a:solidFill>
                  <a:srgbClr val="4C5762"/>
                </a:solidFill>
                <a:cs typeface="Arial" panose="020B0604020202020204" pitchFamily="34" charset="0"/>
              </a:rPr>
              <a:t>MAL.C.RONDON               R$    300.000,00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srgbClr val="4C5762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C576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TOTAL		   R$  4.493.000,00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4C5762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BF15DF4F-04F4-4B0B-BD08-58353683D2C5}"/>
              </a:ext>
            </a:extLst>
          </p:cNvPr>
          <p:cNvSpPr txBox="1">
            <a:spLocks/>
          </p:cNvSpPr>
          <p:nvPr/>
        </p:nvSpPr>
        <p:spPr>
          <a:xfrm>
            <a:off x="8060350" y="2064329"/>
            <a:ext cx="4131650" cy="324109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C576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EM ANDAMENTO: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4C576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ASSIS CHATEAUBRIAND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4C576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GUAÍRA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4C576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PALOTINA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4C576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SANTA HELENA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4C576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GUARAPUAVA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4C576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LONDRINA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2000" dirty="0">
                <a:solidFill>
                  <a:srgbClr val="4C5762"/>
                </a:solidFill>
                <a:cs typeface="Arial" panose="020B0604020202020204" pitchFamily="34" charset="0"/>
              </a:rPr>
              <a:t>PONTA GROSSA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4C5762"/>
                </a:solidFill>
                <a:effectLst/>
                <a:uLnTx/>
                <a:uFillTx/>
                <a:cs typeface="Arial" panose="020B0604020202020204" pitchFamily="34" charset="0"/>
              </a:rPr>
              <a:t>PONTAL DO PARANA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2000" dirty="0">
                <a:solidFill>
                  <a:srgbClr val="4C5762"/>
                </a:solidFill>
                <a:cs typeface="Arial" panose="020B0604020202020204" pitchFamily="34" charset="0"/>
              </a:rPr>
              <a:t>CAMPO LARGO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4C5762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4C5762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493A631-EA2F-4A0C-B3EA-B0AFB1B188CC}"/>
              </a:ext>
            </a:extLst>
          </p:cNvPr>
          <p:cNvSpPr/>
          <p:nvPr/>
        </p:nvSpPr>
        <p:spPr>
          <a:xfrm>
            <a:off x="0" y="0"/>
            <a:ext cx="12192000" cy="1006747"/>
          </a:xfrm>
          <a:prstGeom prst="rect">
            <a:avLst/>
          </a:prstGeom>
          <a:solidFill>
            <a:srgbClr val="1666A9"/>
          </a:solidFill>
          <a:ln>
            <a:solidFill>
              <a:srgbClr val="0054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836BD5D0-E427-4E5C-BCE3-BBAF50AD3C7C}"/>
              </a:ext>
            </a:extLst>
          </p:cNvPr>
          <p:cNvSpPr/>
          <p:nvPr/>
        </p:nvSpPr>
        <p:spPr>
          <a:xfrm>
            <a:off x="1524000" y="210985"/>
            <a:ext cx="9412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APORTE FUNDOS DE RISCO – PREFEITURAS PARANÁ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698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Arredondado 1"/>
          <p:cNvSpPr/>
          <p:nvPr/>
        </p:nvSpPr>
        <p:spPr>
          <a:xfrm>
            <a:off x="156066" y="3495035"/>
            <a:ext cx="12192000" cy="28028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600" b="1" dirty="0"/>
              <a:t> </a:t>
            </a:r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 sz="2800" dirty="0">
                <a:latin typeface="+mj-lt"/>
              </a:rPr>
              <a:t>0800 570 0800   |   SEBRAEPR.COM.BR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4352950" y="256760"/>
            <a:ext cx="3798233" cy="5242113"/>
            <a:chOff x="4736064" y="190499"/>
            <a:chExt cx="4064475" cy="5479550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36064" y="190499"/>
              <a:ext cx="4064475" cy="4220136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6064" y="4410634"/>
              <a:ext cx="4064475" cy="12594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075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5ED298D3-4E40-4EC0-A3EB-A0E70176B435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pt-BR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51C38AF-BED1-4EA9-8C32-D486900019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62C910BE-878A-4437-91BB-3C78C1C837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1605942"/>
              </p:ext>
            </p:extLst>
          </p:nvPr>
        </p:nvGraphicFramePr>
        <p:xfrm>
          <a:off x="4247786" y="952289"/>
          <a:ext cx="9632276" cy="5505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1FE5815C-F072-45D9-8A63-90A8D2EB5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946" y="3051537"/>
            <a:ext cx="3928057" cy="772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_tradnl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DESAFIOS</a:t>
            </a:r>
          </a:p>
        </p:txBody>
      </p:sp>
      <p:pic>
        <p:nvPicPr>
          <p:cNvPr id="7" name="Picture 2" descr="Resultado de imagem para LEGOS E FINANÃAS PNG">
            <a:extLst>
              <a:ext uri="{FF2B5EF4-FFF2-40B4-BE49-F238E27FC236}">
                <a16:creationId xmlns:a16="http://schemas.microsoft.com/office/drawing/2014/main" id="{6A7737DA-DD87-49BA-A2F8-D7D5EC5B8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" y="0"/>
            <a:ext cx="5817705" cy="687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949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83F2D75-FE2F-43F9-A58F-267848E2EDEF}"/>
              </a:ext>
            </a:extLst>
          </p:cNvPr>
          <p:cNvSpPr/>
          <p:nvPr/>
        </p:nvSpPr>
        <p:spPr>
          <a:xfrm>
            <a:off x="1225" y="690"/>
            <a:ext cx="12189550" cy="68566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17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F2AA561F-8639-4B26-AFFC-69FACA5FE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1053" y="69407"/>
            <a:ext cx="8430694" cy="86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317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26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Crédito PESSOA JURÍDICA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91D5638-E803-46F8-B40B-0FE824B2BDFB}"/>
              </a:ext>
            </a:extLst>
          </p:cNvPr>
          <p:cNvSpPr/>
          <p:nvPr/>
        </p:nvSpPr>
        <p:spPr>
          <a:xfrm>
            <a:off x="4691092" y="1236388"/>
            <a:ext cx="3259226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317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6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DEZ/15 e DEZ/18</a:t>
            </a:r>
          </a:p>
        </p:txBody>
      </p: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C8CD039F-1259-4429-9643-F5A079DE7833}"/>
              </a:ext>
            </a:extLst>
          </p:cNvPr>
          <p:cNvGrpSpPr/>
          <p:nvPr/>
        </p:nvGrpSpPr>
        <p:grpSpPr>
          <a:xfrm>
            <a:off x="658737" y="1527352"/>
            <a:ext cx="2894872" cy="5262989"/>
            <a:chOff x="195059" y="1145226"/>
            <a:chExt cx="2171590" cy="3948035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6F207EB9-6C60-415B-9277-12061B0F7AA8}"/>
                </a:ext>
              </a:extLst>
            </p:cNvPr>
            <p:cNvSpPr/>
            <p:nvPr/>
          </p:nvSpPr>
          <p:spPr>
            <a:xfrm>
              <a:off x="196051" y="1758657"/>
              <a:ext cx="950924" cy="333460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17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EB2934AC-472F-409A-827F-DECBC6DC2C5B}"/>
                </a:ext>
              </a:extLst>
            </p:cNvPr>
            <p:cNvSpPr/>
            <p:nvPr/>
          </p:nvSpPr>
          <p:spPr>
            <a:xfrm>
              <a:off x="1237951" y="2711555"/>
              <a:ext cx="950924" cy="238170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17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03F5A286-C887-403E-BB96-03FAA9D54DCB}"/>
                </a:ext>
              </a:extLst>
            </p:cNvPr>
            <p:cNvSpPr/>
            <p:nvPr/>
          </p:nvSpPr>
          <p:spPr>
            <a:xfrm>
              <a:off x="1261650" y="3578138"/>
              <a:ext cx="926161" cy="6847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317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666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R$ 1,77</a:t>
              </a:r>
            </a:p>
            <a:p>
              <a:pPr marL="0" marR="0" lvl="0" indent="0" algn="ctr" defTabSz="317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666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TRI</a:t>
              </a:r>
              <a:endParaRPr kumimoji="0" lang="pt-BR" sz="266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13DD1DFE-2F77-4938-9188-9E22E784576F}"/>
                </a:ext>
              </a:extLst>
            </p:cNvPr>
            <p:cNvSpPr/>
            <p:nvPr/>
          </p:nvSpPr>
          <p:spPr>
            <a:xfrm>
              <a:off x="195059" y="3137294"/>
              <a:ext cx="926161" cy="6847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317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666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R$ 2,18</a:t>
              </a:r>
            </a:p>
            <a:p>
              <a:pPr marL="0" marR="0" lvl="0" indent="0" algn="ctr" defTabSz="317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666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TRI</a:t>
              </a:r>
              <a:endParaRPr kumimoji="0" lang="pt-BR" sz="266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" name="AutoShape 3">
              <a:extLst>
                <a:ext uri="{FF2B5EF4-FFF2-40B4-BE49-F238E27FC236}">
                  <a16:creationId xmlns:a16="http://schemas.microsoft.com/office/drawing/2014/main" id="{1DE2978D-A149-444F-9AED-8F67E7800B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9566" y="2287763"/>
              <a:ext cx="950616" cy="320427"/>
            </a:xfrm>
            <a:prstGeom prst="straightConnector1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1F3763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F4D44B4C-41C2-4B8E-9CC1-1A31932E96F1}"/>
                </a:ext>
              </a:extLst>
            </p:cNvPr>
            <p:cNvSpPr/>
            <p:nvPr/>
          </p:nvSpPr>
          <p:spPr>
            <a:xfrm>
              <a:off x="1146975" y="1931849"/>
              <a:ext cx="1147420" cy="500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317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3732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-18,8%</a:t>
              </a:r>
              <a:endParaRPr kumimoji="0" lang="pt-BR" sz="373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3">
              <a:extLst>
                <a:ext uri="{FF2B5EF4-FFF2-40B4-BE49-F238E27FC236}">
                  <a16:creationId xmlns:a16="http://schemas.microsoft.com/office/drawing/2014/main" id="{09943D23-5A1B-4329-8CE0-D3B585894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444" y="1145226"/>
              <a:ext cx="1849205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0" marR="0" lvl="0" indent="0" algn="ctr" defTabSz="317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266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TOTAL</a:t>
              </a:r>
            </a:p>
          </p:txBody>
        </p: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D53AF74A-104B-484D-AD84-0C7D5F8B6ECC}"/>
              </a:ext>
            </a:extLst>
          </p:cNvPr>
          <p:cNvGrpSpPr/>
          <p:nvPr/>
        </p:nvGrpSpPr>
        <p:grpSpPr>
          <a:xfrm>
            <a:off x="4947086" y="2678237"/>
            <a:ext cx="3056760" cy="4127731"/>
            <a:chOff x="2567141" y="2008565"/>
            <a:chExt cx="2293031" cy="3096420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7654BF7E-8C87-4491-B30B-238AC297116E}"/>
                </a:ext>
              </a:extLst>
            </p:cNvPr>
            <p:cNvSpPr/>
            <p:nvPr/>
          </p:nvSpPr>
          <p:spPr>
            <a:xfrm>
              <a:off x="2579182" y="2998486"/>
              <a:ext cx="950924" cy="2106499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17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D650E3BB-88B0-450D-975C-C212572311D8}"/>
                </a:ext>
              </a:extLst>
            </p:cNvPr>
            <p:cNvSpPr/>
            <p:nvPr/>
          </p:nvSpPr>
          <p:spPr>
            <a:xfrm>
              <a:off x="3590938" y="3262262"/>
              <a:ext cx="950924" cy="184272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17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332D32B7-BD84-41FA-B328-BCC87651E0F0}"/>
                </a:ext>
              </a:extLst>
            </p:cNvPr>
            <p:cNvSpPr/>
            <p:nvPr/>
          </p:nvSpPr>
          <p:spPr>
            <a:xfrm>
              <a:off x="3597563" y="3886219"/>
              <a:ext cx="926161" cy="6847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317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666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R$ 1,15</a:t>
              </a:r>
            </a:p>
            <a:p>
              <a:pPr marL="0" marR="0" lvl="0" indent="0" algn="ctr" defTabSz="317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666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TRI</a:t>
              </a:r>
              <a:endParaRPr kumimoji="0" lang="pt-BR" sz="266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C8A0EF6A-9B7A-4FF5-82BB-E099EDA988AE}"/>
                </a:ext>
              </a:extLst>
            </p:cNvPr>
            <p:cNvSpPr/>
            <p:nvPr/>
          </p:nvSpPr>
          <p:spPr>
            <a:xfrm>
              <a:off x="2567141" y="3820671"/>
              <a:ext cx="926161" cy="6847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317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666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R$ 1,36</a:t>
              </a:r>
            </a:p>
            <a:p>
              <a:pPr marL="0" marR="0" lvl="0" indent="0" algn="ctr" defTabSz="317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666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TRI</a:t>
              </a:r>
              <a:endParaRPr kumimoji="0" lang="pt-BR" sz="266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2" name="AutoShape 3">
              <a:extLst>
                <a:ext uri="{FF2B5EF4-FFF2-40B4-BE49-F238E27FC236}">
                  <a16:creationId xmlns:a16="http://schemas.microsoft.com/office/drawing/2014/main" id="{C4D0C646-A292-44BB-8834-0DBC175DA3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82804" y="3202348"/>
              <a:ext cx="1067046" cy="355457"/>
            </a:xfrm>
            <a:prstGeom prst="straightConnector1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1F3763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F6AEC95E-F6F1-419D-8C6C-8F0AE4014954}"/>
                </a:ext>
              </a:extLst>
            </p:cNvPr>
            <p:cNvSpPr/>
            <p:nvPr/>
          </p:nvSpPr>
          <p:spPr>
            <a:xfrm>
              <a:off x="3712752" y="2757374"/>
              <a:ext cx="1147420" cy="500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317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3732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-15,4%</a:t>
              </a:r>
              <a:endParaRPr kumimoji="0" lang="pt-BR" sz="373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3">
              <a:extLst>
                <a:ext uri="{FF2B5EF4-FFF2-40B4-BE49-F238E27FC236}">
                  <a16:creationId xmlns:a16="http://schemas.microsoft.com/office/drawing/2014/main" id="{E336F974-E59F-46A6-85BA-76A210C7B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0249" y="2008565"/>
              <a:ext cx="1849205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0" marR="0" lvl="0" indent="0" algn="ctr" defTabSz="317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666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MÉDIA E GRANDE</a:t>
              </a:r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5A208407-E7FD-4A47-B74A-FC6435EB4D38}"/>
              </a:ext>
            </a:extLst>
          </p:cNvPr>
          <p:cNvGrpSpPr/>
          <p:nvPr/>
        </p:nvGrpSpPr>
        <p:grpSpPr>
          <a:xfrm>
            <a:off x="8985939" y="4423169"/>
            <a:ext cx="2878323" cy="2431497"/>
            <a:chOff x="4821635" y="3317528"/>
            <a:chExt cx="2159176" cy="1823990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2E52199F-C98F-4FEA-A3F6-C317EAD7081A}"/>
                </a:ext>
              </a:extLst>
            </p:cNvPr>
            <p:cNvSpPr/>
            <p:nvPr/>
          </p:nvSpPr>
          <p:spPr>
            <a:xfrm>
              <a:off x="4821635" y="4260124"/>
              <a:ext cx="950924" cy="84653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17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EFF23323-0682-42C5-A042-B20BCD1BF43B}"/>
                </a:ext>
              </a:extLst>
            </p:cNvPr>
            <p:cNvSpPr/>
            <p:nvPr/>
          </p:nvSpPr>
          <p:spPr>
            <a:xfrm>
              <a:off x="5833391" y="4594104"/>
              <a:ext cx="950924" cy="51255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17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CD97EEE9-BC12-4D77-B16D-63045B0B3457}"/>
                </a:ext>
              </a:extLst>
            </p:cNvPr>
            <p:cNvSpPr/>
            <p:nvPr/>
          </p:nvSpPr>
          <p:spPr>
            <a:xfrm>
              <a:off x="4877281" y="4475025"/>
              <a:ext cx="870846" cy="5617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317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1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R$ 350,4</a:t>
              </a:r>
            </a:p>
            <a:p>
              <a:pPr marL="0" marR="0" lvl="0" indent="0" algn="ctr" defTabSz="317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1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BI</a:t>
              </a:r>
              <a:endParaRPr kumimoji="0" lang="pt-BR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9" name="AutoShape 3">
              <a:extLst>
                <a:ext uri="{FF2B5EF4-FFF2-40B4-BE49-F238E27FC236}">
                  <a16:creationId xmlns:a16="http://schemas.microsoft.com/office/drawing/2014/main" id="{6A1A79AC-22E6-4647-8145-A2837BF1A8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71755" y="4005894"/>
              <a:ext cx="1067046" cy="355457"/>
            </a:xfrm>
            <a:prstGeom prst="straightConnector1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1F3763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99AA355E-7037-49A4-B272-5DD143E079D1}"/>
                </a:ext>
              </a:extLst>
            </p:cNvPr>
            <p:cNvSpPr/>
            <p:nvPr/>
          </p:nvSpPr>
          <p:spPr>
            <a:xfrm>
              <a:off x="5833391" y="3760031"/>
              <a:ext cx="1147420" cy="500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317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3732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-52,7%</a:t>
              </a:r>
              <a:endParaRPr kumimoji="0" lang="pt-BR" sz="373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">
              <a:extLst>
                <a:ext uri="{FF2B5EF4-FFF2-40B4-BE49-F238E27FC236}">
                  <a16:creationId xmlns:a16="http://schemas.microsoft.com/office/drawing/2014/main" id="{E03618EE-0758-4BE2-95B9-05437D370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5672" y="3317528"/>
              <a:ext cx="1849205" cy="410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0" marR="0" lvl="0" indent="0" algn="ctr" defTabSz="317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666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MPE</a:t>
              </a:r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31427E58-BAD1-43FE-8B28-4FE857854210}"/>
                </a:ext>
              </a:extLst>
            </p:cNvPr>
            <p:cNvSpPr/>
            <p:nvPr/>
          </p:nvSpPr>
          <p:spPr>
            <a:xfrm>
              <a:off x="5889037" y="4579809"/>
              <a:ext cx="870846" cy="5617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317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1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R$ 165,8</a:t>
              </a:r>
            </a:p>
            <a:p>
              <a:pPr marL="0" marR="0" lvl="0" indent="0" algn="ctr" defTabSz="317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1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BI</a:t>
              </a:r>
              <a:endParaRPr kumimoji="0" lang="pt-BR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Retângulo 35">
            <a:extLst>
              <a:ext uri="{FF2B5EF4-FFF2-40B4-BE49-F238E27FC236}">
                <a16:creationId xmlns:a16="http://schemas.microsoft.com/office/drawing/2014/main" id="{CA0D19D6-488F-46EB-8CAA-C9E6887F61DE}"/>
              </a:ext>
            </a:extLst>
          </p:cNvPr>
          <p:cNvSpPr/>
          <p:nvPr/>
        </p:nvSpPr>
        <p:spPr>
          <a:xfrm>
            <a:off x="5541939" y="1684088"/>
            <a:ext cx="15575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317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IF.DATA - BC</a:t>
            </a:r>
          </a:p>
        </p:txBody>
      </p:sp>
    </p:spTree>
    <p:extLst>
      <p:ext uri="{BB962C8B-B14F-4D97-AF65-F5344CB8AC3E}">
        <p14:creationId xmlns:p14="http://schemas.microsoft.com/office/powerpoint/2010/main" val="51793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8774B0A-8D8D-4088-8111-4DA0C0052D3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5043" y="1537253"/>
          <a:ext cx="11729173" cy="4830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5024">
                  <a:extLst>
                    <a:ext uri="{9D8B030D-6E8A-4147-A177-3AD203B41FA5}">
                      <a16:colId xmlns:a16="http://schemas.microsoft.com/office/drawing/2014/main" val="2450692715"/>
                    </a:ext>
                  </a:extLst>
                </a:gridCol>
                <a:gridCol w="838111">
                  <a:extLst>
                    <a:ext uri="{9D8B030D-6E8A-4147-A177-3AD203B41FA5}">
                      <a16:colId xmlns:a16="http://schemas.microsoft.com/office/drawing/2014/main" val="1881142260"/>
                    </a:ext>
                  </a:extLst>
                </a:gridCol>
                <a:gridCol w="838111">
                  <a:extLst>
                    <a:ext uri="{9D8B030D-6E8A-4147-A177-3AD203B41FA5}">
                      <a16:colId xmlns:a16="http://schemas.microsoft.com/office/drawing/2014/main" val="3567759932"/>
                    </a:ext>
                  </a:extLst>
                </a:gridCol>
                <a:gridCol w="838111">
                  <a:extLst>
                    <a:ext uri="{9D8B030D-6E8A-4147-A177-3AD203B41FA5}">
                      <a16:colId xmlns:a16="http://schemas.microsoft.com/office/drawing/2014/main" val="24512954"/>
                    </a:ext>
                  </a:extLst>
                </a:gridCol>
                <a:gridCol w="838111">
                  <a:extLst>
                    <a:ext uri="{9D8B030D-6E8A-4147-A177-3AD203B41FA5}">
                      <a16:colId xmlns:a16="http://schemas.microsoft.com/office/drawing/2014/main" val="3030779335"/>
                    </a:ext>
                  </a:extLst>
                </a:gridCol>
                <a:gridCol w="924928">
                  <a:extLst>
                    <a:ext uri="{9D8B030D-6E8A-4147-A177-3AD203B41FA5}">
                      <a16:colId xmlns:a16="http://schemas.microsoft.com/office/drawing/2014/main" val="1058583457"/>
                    </a:ext>
                  </a:extLst>
                </a:gridCol>
                <a:gridCol w="838111">
                  <a:extLst>
                    <a:ext uri="{9D8B030D-6E8A-4147-A177-3AD203B41FA5}">
                      <a16:colId xmlns:a16="http://schemas.microsoft.com/office/drawing/2014/main" val="3550438815"/>
                    </a:ext>
                  </a:extLst>
                </a:gridCol>
                <a:gridCol w="838111">
                  <a:extLst>
                    <a:ext uri="{9D8B030D-6E8A-4147-A177-3AD203B41FA5}">
                      <a16:colId xmlns:a16="http://schemas.microsoft.com/office/drawing/2014/main" val="836009587"/>
                    </a:ext>
                  </a:extLst>
                </a:gridCol>
                <a:gridCol w="838111">
                  <a:extLst>
                    <a:ext uri="{9D8B030D-6E8A-4147-A177-3AD203B41FA5}">
                      <a16:colId xmlns:a16="http://schemas.microsoft.com/office/drawing/2014/main" val="2670636068"/>
                    </a:ext>
                  </a:extLst>
                </a:gridCol>
                <a:gridCol w="838111">
                  <a:extLst>
                    <a:ext uri="{9D8B030D-6E8A-4147-A177-3AD203B41FA5}">
                      <a16:colId xmlns:a16="http://schemas.microsoft.com/office/drawing/2014/main" val="281910351"/>
                    </a:ext>
                  </a:extLst>
                </a:gridCol>
                <a:gridCol w="838111">
                  <a:extLst>
                    <a:ext uri="{9D8B030D-6E8A-4147-A177-3AD203B41FA5}">
                      <a16:colId xmlns:a16="http://schemas.microsoft.com/office/drawing/2014/main" val="3357716900"/>
                    </a:ext>
                  </a:extLst>
                </a:gridCol>
                <a:gridCol w="838111">
                  <a:extLst>
                    <a:ext uri="{9D8B030D-6E8A-4147-A177-3AD203B41FA5}">
                      <a16:colId xmlns:a16="http://schemas.microsoft.com/office/drawing/2014/main" val="363018576"/>
                    </a:ext>
                  </a:extLst>
                </a:gridCol>
                <a:gridCol w="838111">
                  <a:extLst>
                    <a:ext uri="{9D8B030D-6E8A-4147-A177-3AD203B41FA5}">
                      <a16:colId xmlns:a16="http://schemas.microsoft.com/office/drawing/2014/main" val="1901183818"/>
                    </a:ext>
                  </a:extLst>
                </a:gridCol>
              </a:tblGrid>
              <a:tr h="3943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I.F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DEZ/15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jun/16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set/16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dez/16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mar/17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jun/17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set/17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dez/17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mar/18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jun/18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set/18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dez/18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7306099"/>
                  </a:ext>
                </a:extLst>
              </a:tr>
              <a:tr h="3943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Banco do Brasil</a:t>
                      </a:r>
                      <a:endParaRPr lang="pt-BR" sz="16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67,3 bi</a:t>
                      </a:r>
                      <a:endParaRPr lang="pt-BR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61,6 bi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56,8 bi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53,6 bi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48,8 bi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80,6 bi</a:t>
                      </a:r>
                      <a:endParaRPr lang="pt-BR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38,1 bi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37,6 bi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31,4 bi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28,6 bi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27,9 bi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28,0 bi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026506"/>
                  </a:ext>
                </a:extLst>
              </a:tr>
              <a:tr h="3943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Bradesco</a:t>
                      </a:r>
                      <a:endParaRPr lang="pt-BR" sz="16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61,6 bi</a:t>
                      </a:r>
                      <a:endParaRPr lang="pt-BR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58,7 bi</a:t>
                      </a:r>
                      <a:endParaRPr lang="pt-BR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64,2 bi</a:t>
                      </a:r>
                      <a:endParaRPr lang="pt-BR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48,7 bi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50,4 bi</a:t>
                      </a:r>
                      <a:endParaRPr lang="pt-BR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47,3 bi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62,7 bi</a:t>
                      </a:r>
                      <a:endParaRPr lang="pt-BR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56,9 bi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50,0 bi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49,4 bi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49,7 bi</a:t>
                      </a:r>
                      <a:endParaRPr lang="pt-BR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15,7 bi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8647188"/>
                  </a:ext>
                </a:extLst>
              </a:tr>
              <a:tr h="3943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Caixa Econômica</a:t>
                      </a:r>
                      <a:endParaRPr lang="pt-BR" sz="16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80,2 bi</a:t>
                      </a:r>
                      <a:endParaRPr lang="pt-BR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78,3 bi</a:t>
                      </a:r>
                      <a:endParaRPr lang="pt-BR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66,7 bi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80,1 bi</a:t>
                      </a:r>
                      <a:endParaRPr lang="pt-BR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50,6 bi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50,9 bi</a:t>
                      </a:r>
                      <a:endParaRPr lang="pt-BR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35,6 bi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33,6 bi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31,0 bi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28,4 bi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26,5 bi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25,9 bi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8581160"/>
                  </a:ext>
                </a:extLst>
              </a:tr>
              <a:tr h="3943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Santander</a:t>
                      </a:r>
                      <a:endParaRPr lang="pt-BR" sz="16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21,2 bi</a:t>
                      </a:r>
                      <a:endParaRPr lang="pt-BR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19,7 bi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19,4 bi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20,6 bi</a:t>
                      </a:r>
                      <a:endParaRPr lang="pt-BR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20,8 bi</a:t>
                      </a:r>
                      <a:endParaRPr lang="pt-BR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20,9 bi</a:t>
                      </a:r>
                      <a:endParaRPr lang="pt-BR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20,8 bi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18,6 bi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18,0 bi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17,8 bi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19,6 bi</a:t>
                      </a:r>
                      <a:endParaRPr lang="pt-BR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19,8 bi</a:t>
                      </a:r>
                      <a:endParaRPr lang="pt-BR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1055884"/>
                  </a:ext>
                </a:extLst>
              </a:tr>
              <a:tr h="3943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Itaú</a:t>
                      </a:r>
                      <a:endParaRPr lang="pt-BR" sz="16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21,2 bi</a:t>
                      </a:r>
                      <a:endParaRPr lang="pt-BR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18,2 bi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17 bi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16,7 bi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17,7 bi</a:t>
                      </a:r>
                      <a:endParaRPr lang="pt-BR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17,3 bi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17,0 bi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16,6 bi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16,5 bi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16,1 bi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16,2 bi</a:t>
                      </a:r>
                      <a:endParaRPr lang="pt-BR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17,1 bi</a:t>
                      </a:r>
                      <a:endParaRPr lang="pt-BR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4681774"/>
                  </a:ext>
                </a:extLst>
              </a:tr>
              <a:tr h="3943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Sicredi</a:t>
                      </a:r>
                      <a:endParaRPr lang="pt-BR" sz="16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3,7 bi</a:t>
                      </a:r>
                      <a:endParaRPr lang="pt-BR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3,7 bi</a:t>
                      </a:r>
                      <a:endParaRPr lang="pt-BR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3,9 bi</a:t>
                      </a:r>
                      <a:endParaRPr lang="pt-BR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4,3 bi</a:t>
                      </a:r>
                      <a:endParaRPr lang="pt-BR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5,5 bi</a:t>
                      </a:r>
                      <a:endParaRPr lang="pt-BR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5,0 bi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6,1 bi</a:t>
                      </a:r>
                      <a:endParaRPr lang="pt-BR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6,8 bi</a:t>
                      </a:r>
                      <a:endParaRPr lang="pt-BR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7,4 bi</a:t>
                      </a:r>
                      <a:endParaRPr lang="pt-BR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8,1 bi</a:t>
                      </a:r>
                      <a:endParaRPr lang="pt-BR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8,4 bi</a:t>
                      </a:r>
                      <a:endParaRPr lang="pt-BR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9,2 bi</a:t>
                      </a:r>
                      <a:endParaRPr lang="pt-BR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4356670"/>
                  </a:ext>
                </a:extLst>
              </a:tr>
              <a:tr h="3943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Sicoob</a:t>
                      </a:r>
                      <a:endParaRPr lang="pt-BR" sz="16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4,6 bi</a:t>
                      </a:r>
                      <a:endParaRPr lang="pt-BR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5,2 bi</a:t>
                      </a:r>
                      <a:endParaRPr lang="pt-BR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5,4 bi</a:t>
                      </a:r>
                      <a:endParaRPr lang="pt-BR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5,5 bi</a:t>
                      </a:r>
                      <a:endParaRPr lang="pt-BR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5,8 bi</a:t>
                      </a:r>
                      <a:endParaRPr lang="pt-BR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6,1 bi</a:t>
                      </a:r>
                      <a:endParaRPr lang="pt-BR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6,3 bi</a:t>
                      </a:r>
                      <a:endParaRPr lang="pt-BR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6,8 bi</a:t>
                      </a:r>
                      <a:endParaRPr lang="pt-BR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7,8 bi</a:t>
                      </a:r>
                      <a:endParaRPr lang="pt-BR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8,3 bi</a:t>
                      </a:r>
                      <a:endParaRPr lang="pt-BR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8,8 bi</a:t>
                      </a:r>
                      <a:endParaRPr lang="pt-BR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9,5 bi</a:t>
                      </a:r>
                      <a:endParaRPr lang="pt-BR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7596344"/>
                  </a:ext>
                </a:extLst>
              </a:tr>
              <a:tr h="3943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Cresol</a:t>
                      </a:r>
                      <a:endParaRPr lang="pt-BR" sz="16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0,155 bi</a:t>
                      </a:r>
                      <a:endParaRPr lang="pt-BR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0,149 bi</a:t>
                      </a:r>
                      <a:endParaRPr lang="pt-BR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0,159 bi</a:t>
                      </a:r>
                      <a:endParaRPr lang="pt-BR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0,186 bi</a:t>
                      </a:r>
                      <a:endParaRPr lang="pt-BR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0,190 bi</a:t>
                      </a:r>
                      <a:endParaRPr lang="pt-BR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0,198 bi</a:t>
                      </a:r>
                      <a:endParaRPr lang="pt-BR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0,206 bi</a:t>
                      </a:r>
                      <a:endParaRPr lang="pt-BR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0,234 bi</a:t>
                      </a:r>
                      <a:endParaRPr lang="pt-BR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0,259 bi</a:t>
                      </a:r>
                      <a:endParaRPr lang="pt-BR" sz="2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0,281 bi</a:t>
                      </a:r>
                      <a:endParaRPr lang="pt-BR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0,313 bi</a:t>
                      </a:r>
                      <a:endParaRPr lang="pt-BR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0,359 bi</a:t>
                      </a:r>
                      <a:endParaRPr lang="pt-BR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7996343"/>
                  </a:ext>
                </a:extLst>
              </a:tr>
              <a:tr h="3943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Fomento PR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0,084 bi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0,089 bi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0,099 bi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0,105 bi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0,107 bi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0,112 bi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002060"/>
                          </a:solidFill>
                        </a:rPr>
                        <a:t>0,116 bi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002060"/>
                          </a:solidFill>
                        </a:rPr>
                        <a:t>0,119 bi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002060"/>
                          </a:solidFill>
                        </a:rPr>
                        <a:t>0,119 bi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002060"/>
                          </a:solidFill>
                        </a:rPr>
                        <a:t>0,119 bi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002060"/>
                          </a:solidFill>
                        </a:rPr>
                        <a:t>0,128 bi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2060"/>
                          </a:solidFill>
                        </a:rPr>
                        <a:t>0,128 bi</a:t>
                      </a:r>
                      <a:endParaRPr lang="pt-BR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3942974"/>
                  </a:ext>
                </a:extLst>
              </a:tr>
              <a:tr h="3943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1,28 bi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1,45 bi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1,52 bi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1,52 bi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1,55 bi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1,54 bi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FF0000"/>
                          </a:solidFill>
                        </a:rPr>
                        <a:t>1,33 bi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002060"/>
                          </a:solidFill>
                        </a:rPr>
                        <a:t>1,33 bi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002060"/>
                          </a:solidFill>
                        </a:rPr>
                        <a:t>1,48 bi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FF0000"/>
                          </a:solidFill>
                        </a:rPr>
                        <a:t>1,46 bi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FF0000"/>
                          </a:solidFill>
                        </a:rPr>
                        <a:t>1,30 bi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0,884 bi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7676167"/>
                  </a:ext>
                </a:extLst>
              </a:tr>
              <a:tr h="49291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Total SFN</a:t>
                      </a:r>
                      <a:endParaRPr lang="pt-BR" sz="16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350,4 bi</a:t>
                      </a:r>
                      <a:endParaRPr lang="pt-BR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323,8 bi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301,8 bi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294,4 bi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264,6 bi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294,7 bi</a:t>
                      </a:r>
                      <a:endParaRPr lang="pt-BR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244,1 bi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2060"/>
                          </a:solidFill>
                          <a:effectLst/>
                        </a:rPr>
                        <a:t>274,3 bi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220,4 bi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214,9 bi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215,5 bi</a:t>
                      </a:r>
                      <a:endParaRPr lang="pt-BR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165,8 bi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669575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6395A59-2223-4418-AE3C-4C9BBE7ED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747" y="275271"/>
            <a:ext cx="10761764" cy="86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317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SALDO DAS OPERAÇÕES DE CRÉDITO MPE</a:t>
            </a: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0249C170-3591-4A0E-B088-16B664DC0991}"/>
              </a:ext>
            </a:extLst>
          </p:cNvPr>
          <p:cNvSpPr/>
          <p:nvPr/>
        </p:nvSpPr>
        <p:spPr>
          <a:xfrm rot="4630794">
            <a:off x="1428269" y="5086457"/>
            <a:ext cx="1300870" cy="51683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DFCB6D12-4ED3-4768-8D28-8CA6DB60717F}"/>
              </a:ext>
            </a:extLst>
          </p:cNvPr>
          <p:cNvSpPr/>
          <p:nvPr/>
        </p:nvSpPr>
        <p:spPr>
          <a:xfrm rot="4460306">
            <a:off x="10483133" y="4982577"/>
            <a:ext cx="1507321" cy="51683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409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3D68393-44A8-4778-8070-6D6B4B7231AC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99736" y="1818382"/>
            <a:ext cx="8792528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_tradnl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SOCIEDADE DE</a:t>
            </a:r>
          </a:p>
          <a:p>
            <a:pPr algn="ctr"/>
            <a:r>
              <a:rPr lang="es-ES_tradnl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GARANTIA DE CRÉDITO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ADAE43E-B883-4A4C-9D16-D68677FFA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30" y="2809461"/>
            <a:ext cx="6832127" cy="332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40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1BB8F7C8-3587-4E01-9260-C47842102A67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E296B1E-B50F-4ACB-9976-4F4A4DCAB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895" y="5201828"/>
            <a:ext cx="3714913" cy="1465824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8F779B14-8B34-410B-AB77-D03B49DAA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2085" y="3314585"/>
            <a:ext cx="2994419" cy="1424279"/>
          </a:xfrm>
          <a:prstGeom prst="rect">
            <a:avLst/>
          </a:prstGeom>
        </p:spPr>
      </p:pic>
      <p:grpSp>
        <p:nvGrpSpPr>
          <p:cNvPr id="2051" name="Agrupar 2050">
            <a:extLst>
              <a:ext uri="{FF2B5EF4-FFF2-40B4-BE49-F238E27FC236}">
                <a16:creationId xmlns:a16="http://schemas.microsoft.com/office/drawing/2014/main" id="{0DCAD82B-7B26-4007-B8B1-615764970CB3}"/>
              </a:ext>
            </a:extLst>
          </p:cNvPr>
          <p:cNvGrpSpPr/>
          <p:nvPr/>
        </p:nvGrpSpPr>
        <p:grpSpPr>
          <a:xfrm>
            <a:off x="2529051" y="4664184"/>
            <a:ext cx="4160541" cy="2105022"/>
            <a:chOff x="2529051" y="4664184"/>
            <a:chExt cx="4160541" cy="2105022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EBBF53F8-324E-4CC8-908D-400883A0D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0010" y="4839624"/>
              <a:ext cx="1929582" cy="1929582"/>
            </a:xfrm>
            <a:prstGeom prst="rect">
              <a:avLst/>
            </a:prstGeom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27AD9739-3528-4862-8064-7CF172A4A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000586">
              <a:off x="2529051" y="4664184"/>
              <a:ext cx="1871590" cy="587592"/>
            </a:xfrm>
            <a:prstGeom prst="rect">
              <a:avLst/>
            </a:prstGeom>
          </p:spPr>
        </p:pic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BC199767-4818-48A7-AD31-0BF91F164B47}"/>
              </a:ext>
            </a:extLst>
          </p:cNvPr>
          <p:cNvGrpSpPr/>
          <p:nvPr/>
        </p:nvGrpSpPr>
        <p:grpSpPr>
          <a:xfrm>
            <a:off x="490844" y="-59187"/>
            <a:ext cx="2722631" cy="4314289"/>
            <a:chOff x="490844" y="-59187"/>
            <a:chExt cx="2722631" cy="4314289"/>
          </a:xfrm>
        </p:grpSpPr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593728DF-893D-468D-AC67-7E19D47BC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0844" y="1264252"/>
              <a:ext cx="2543175" cy="2990850"/>
            </a:xfrm>
            <a:prstGeom prst="rect">
              <a:avLst/>
            </a:prstGeom>
          </p:spPr>
        </p:pic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8CABA91D-680B-47BA-9B90-1F6D41340EE9}"/>
                </a:ext>
              </a:extLst>
            </p:cNvPr>
            <p:cNvSpPr/>
            <p:nvPr/>
          </p:nvSpPr>
          <p:spPr>
            <a:xfrm>
              <a:off x="782518" y="-59187"/>
              <a:ext cx="2430957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4000" b="1" dirty="0">
                  <a:ln w="22225">
                    <a:noFill/>
                    <a:prstDash val="solid"/>
                  </a:ln>
                  <a:solidFill>
                    <a:srgbClr val="002060"/>
                  </a:solidFill>
                </a:rPr>
                <a:t>Caminho do Crédito</a:t>
              </a:r>
            </a:p>
          </p:txBody>
        </p:sp>
      </p:grpSp>
      <p:grpSp>
        <p:nvGrpSpPr>
          <p:cNvPr id="2054" name="Agrupar 2053">
            <a:extLst>
              <a:ext uri="{FF2B5EF4-FFF2-40B4-BE49-F238E27FC236}">
                <a16:creationId xmlns:a16="http://schemas.microsoft.com/office/drawing/2014/main" id="{8A91ABB3-4429-4028-AD5D-3E1AF3D17273}"/>
              </a:ext>
            </a:extLst>
          </p:cNvPr>
          <p:cNvGrpSpPr/>
          <p:nvPr/>
        </p:nvGrpSpPr>
        <p:grpSpPr>
          <a:xfrm>
            <a:off x="5168540" y="219866"/>
            <a:ext cx="6543158" cy="2557625"/>
            <a:chOff x="5168540" y="219866"/>
            <a:chExt cx="6543158" cy="2557625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5B2D01D8-E267-46BA-8F3E-4C5B340B2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334313">
              <a:off x="5777550" y="219866"/>
              <a:ext cx="4095750" cy="1285875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EE1C92CC-77B5-4EEA-BA00-AF0FAD8DB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68540" y="1300478"/>
              <a:ext cx="816833" cy="1477013"/>
            </a:xfrm>
            <a:prstGeom prst="rect">
              <a:avLst/>
            </a:prstGeom>
          </p:spPr>
        </p:pic>
        <p:pic>
          <p:nvPicPr>
            <p:cNvPr id="2053" name="Imagem 2052">
              <a:extLst>
                <a:ext uri="{FF2B5EF4-FFF2-40B4-BE49-F238E27FC236}">
                  <a16:creationId xmlns:a16="http://schemas.microsoft.com/office/drawing/2014/main" id="{F1A4F33A-33B9-4BF2-AFB5-4C50A96E2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754700" y="1230856"/>
              <a:ext cx="1956998" cy="1397856"/>
            </a:xfrm>
            <a:prstGeom prst="rect">
              <a:avLst/>
            </a:prstGeom>
          </p:spPr>
        </p:pic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41C702A0-34ED-409F-B097-D3B4A8E9FFBE}"/>
              </a:ext>
            </a:extLst>
          </p:cNvPr>
          <p:cNvGrpSpPr/>
          <p:nvPr/>
        </p:nvGrpSpPr>
        <p:grpSpPr>
          <a:xfrm>
            <a:off x="7052161" y="3678469"/>
            <a:ext cx="5131499" cy="2904335"/>
            <a:chOff x="7052161" y="3678469"/>
            <a:chExt cx="5131499" cy="2904335"/>
          </a:xfrm>
        </p:grpSpPr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967F6758-291B-4587-97A2-20DBDB6AF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 flipV="1">
              <a:off x="7068268" y="3682719"/>
              <a:ext cx="1534319" cy="929924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57706483-7D2A-4C88-82FB-3C9DD0088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1059776" flipV="1">
              <a:off x="7052161" y="4755947"/>
              <a:ext cx="1630677" cy="988325"/>
            </a:xfrm>
            <a:prstGeom prst="rect">
              <a:avLst/>
            </a:prstGeom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A58D9B77-F64C-4C56-98FF-BB63CED36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950447">
              <a:off x="7214312" y="5996875"/>
              <a:ext cx="1416790" cy="585929"/>
            </a:xfrm>
            <a:prstGeom prst="rect">
              <a:avLst/>
            </a:prstGeom>
          </p:spPr>
        </p:pic>
        <p:pic>
          <p:nvPicPr>
            <p:cNvPr id="39" name="Imagem 38">
              <a:extLst>
                <a:ext uri="{FF2B5EF4-FFF2-40B4-BE49-F238E27FC236}">
                  <a16:creationId xmlns:a16="http://schemas.microsoft.com/office/drawing/2014/main" id="{3DF0DB74-403A-448D-AC7E-F92670BB4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08837" y="3722323"/>
              <a:ext cx="1772627" cy="1266162"/>
            </a:xfrm>
            <a:prstGeom prst="rect">
              <a:avLst/>
            </a:prstGeom>
          </p:spPr>
        </p:pic>
        <p:pic>
          <p:nvPicPr>
            <p:cNvPr id="40" name="Imagem 39">
              <a:extLst>
                <a:ext uri="{FF2B5EF4-FFF2-40B4-BE49-F238E27FC236}">
                  <a16:creationId xmlns:a16="http://schemas.microsoft.com/office/drawing/2014/main" id="{484DF833-87D4-4CE4-9D20-807F75F22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381542" y="3678469"/>
              <a:ext cx="1772627" cy="1266162"/>
            </a:xfrm>
            <a:prstGeom prst="rect">
              <a:avLst/>
            </a:prstGeom>
          </p:spPr>
        </p:pic>
        <p:pic>
          <p:nvPicPr>
            <p:cNvPr id="41" name="Imagem 40">
              <a:extLst>
                <a:ext uri="{FF2B5EF4-FFF2-40B4-BE49-F238E27FC236}">
                  <a16:creationId xmlns:a16="http://schemas.microsoft.com/office/drawing/2014/main" id="{2DAF5A2D-9CF2-4205-A9AA-88C90454D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88858" y="5211039"/>
              <a:ext cx="1772627" cy="1266162"/>
            </a:xfrm>
            <a:prstGeom prst="rect">
              <a:avLst/>
            </a:prstGeom>
          </p:spPr>
        </p:pic>
        <p:pic>
          <p:nvPicPr>
            <p:cNvPr id="42" name="Imagem 41">
              <a:extLst>
                <a:ext uri="{FF2B5EF4-FFF2-40B4-BE49-F238E27FC236}">
                  <a16:creationId xmlns:a16="http://schemas.microsoft.com/office/drawing/2014/main" id="{8870A487-F473-4674-B67D-FE871B1A5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11033" y="5256574"/>
              <a:ext cx="1772627" cy="1266162"/>
            </a:xfrm>
            <a:prstGeom prst="rect">
              <a:avLst/>
            </a:prstGeom>
          </p:spPr>
        </p:pic>
      </p:grpSp>
      <p:pic>
        <p:nvPicPr>
          <p:cNvPr id="30" name="Imagem 29">
            <a:extLst>
              <a:ext uri="{FF2B5EF4-FFF2-40B4-BE49-F238E27FC236}">
                <a16:creationId xmlns:a16="http://schemas.microsoft.com/office/drawing/2014/main" id="{E4AF46CC-B96C-4141-933E-271482F6E5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24992" y="1054482"/>
            <a:ext cx="1603443" cy="157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CBBCA1E9-82B1-4C43-A952-EBD3F5F91CC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88504" y="1470991"/>
          <a:ext cx="11171583" cy="5155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B99A55E-389B-455C-8A45-6893C9C97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6043" y="341532"/>
            <a:ext cx="7727565" cy="86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317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ESTATÍSTICAS E RESULTADOS</a:t>
            </a:r>
          </a:p>
        </p:txBody>
      </p:sp>
      <p:pic>
        <p:nvPicPr>
          <p:cNvPr id="5" name="Imagem 4" descr="Uma imagem contendo bola de sinuca&#10;&#10;Descrição gerada automaticamente">
            <a:extLst>
              <a:ext uri="{FF2B5EF4-FFF2-40B4-BE49-F238E27FC236}">
                <a16:creationId xmlns:a16="http://schemas.microsoft.com/office/drawing/2014/main" id="{AF2A7CD0-8377-4840-8B87-6C18737DE97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55" y="104753"/>
            <a:ext cx="2129050" cy="133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3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0668640C-548D-4E0B-81E5-07BE68E5EF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tângulo Arredondado em um Canto Diagonal 44"/>
          <p:cNvSpPr/>
          <p:nvPr/>
        </p:nvSpPr>
        <p:spPr>
          <a:xfrm>
            <a:off x="944220" y="1324609"/>
            <a:ext cx="10277475" cy="410455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RECURSOS ADMINISTRADOS</a:t>
            </a:r>
            <a:endParaRPr kumimoji="0" lang="es-ES_tradnl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826910" y="2071624"/>
            <a:ext cx="5778748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843529" y="4520038"/>
            <a:ext cx="9001081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haroni" panose="02010803020104030203" pitchFamily="2" charset="-79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843529" y="2520572"/>
            <a:ext cx="9001081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haroni" panose="02010803020104030203" pitchFamily="2" charset="-79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843529" y="3516124"/>
            <a:ext cx="9001081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haroni" panose="02010803020104030203" pitchFamily="2" charset="-79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0"/>
            <a:ext cx="9228908" cy="1077677"/>
          </a:xfrm>
        </p:spPr>
        <p:txBody>
          <a:bodyPr/>
          <a:lstStyle/>
          <a:p>
            <a:r>
              <a:rPr lang="es-ES_tradnl" sz="4800" dirty="0">
                <a:solidFill>
                  <a:schemeClr val="bg1"/>
                </a:solidFill>
              </a:rPr>
              <a:t>SGC no BRASIL</a:t>
            </a:r>
            <a:endParaRPr lang="pt-BR" sz="4800" dirty="0"/>
          </a:p>
        </p:txBody>
      </p:sp>
      <p:sp>
        <p:nvSpPr>
          <p:cNvPr id="6" name="Retângulo 5"/>
          <p:cNvSpPr/>
          <p:nvPr/>
        </p:nvSpPr>
        <p:spPr>
          <a:xfrm>
            <a:off x="683737" y="2622041"/>
            <a:ext cx="6076500" cy="1058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R$ </a:t>
            </a: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620,1 </a:t>
            </a:r>
            <a:r>
              <a:rPr kumimoji="0" lang="es-ES_tradnl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milhões</a:t>
            </a:r>
            <a:endParaRPr kumimoji="0" lang="es-ES_tradnl" sz="5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Aharoni" panose="02010803020104030203" pitchFamily="2" charset="-79"/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941267" y="2547496"/>
            <a:ext cx="6592956" cy="0"/>
          </a:xfrm>
          <a:prstGeom prst="line">
            <a:avLst/>
          </a:prstGeom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384568" y="3973681"/>
            <a:ext cx="6592956" cy="0"/>
          </a:xfrm>
          <a:prstGeom prst="line">
            <a:avLst/>
          </a:prstGeom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72D4467A-1922-4D3D-BB98-8AD273260A27}"/>
              </a:ext>
            </a:extLst>
          </p:cNvPr>
          <p:cNvSpPr/>
          <p:nvPr/>
        </p:nvSpPr>
        <p:spPr>
          <a:xfrm>
            <a:off x="2771343" y="3401860"/>
            <a:ext cx="2576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em </a:t>
            </a:r>
            <a:r>
              <a:rPr kumimoji="0" lang="es-ES_trad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financiamentos</a:t>
            </a: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haroni" panose="02010803020104030203" pitchFamily="2" charset="-79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6B7689EB-342B-401F-B553-5B45EB27D66A}"/>
              </a:ext>
            </a:extLst>
          </p:cNvPr>
          <p:cNvSpPr/>
          <p:nvPr/>
        </p:nvSpPr>
        <p:spPr>
          <a:xfrm>
            <a:off x="2677044" y="4842358"/>
            <a:ext cx="1787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em </a:t>
            </a:r>
            <a:r>
              <a:rPr kumimoji="0" lang="es-ES_trad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garantias</a:t>
            </a: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haroni" panose="02010803020104030203" pitchFamily="2" charset="-79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9276F62-6F41-4ABF-B4B9-14EAE7C42653}"/>
              </a:ext>
            </a:extLst>
          </p:cNvPr>
          <p:cNvSpPr/>
          <p:nvPr/>
        </p:nvSpPr>
        <p:spPr>
          <a:xfrm>
            <a:off x="1030616" y="1902407"/>
            <a:ext cx="36249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13.078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 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empresas </a:t>
            </a:r>
            <a:r>
              <a:rPr kumimoji="0" lang="es-ES_trad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associadas</a:t>
            </a: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haroni" panose="02010803020104030203" pitchFamily="2" charset="-79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E9C5128-FA84-4AD7-A182-9B6269640EAD}"/>
              </a:ext>
            </a:extLst>
          </p:cNvPr>
          <p:cNvSpPr/>
          <p:nvPr/>
        </p:nvSpPr>
        <p:spPr>
          <a:xfrm>
            <a:off x="668996" y="4199198"/>
            <a:ext cx="4687502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R$ </a:t>
            </a: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434,9 </a:t>
            </a:r>
            <a:r>
              <a:rPr kumimoji="0" lang="es-ES_tradnl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milhões</a:t>
            </a: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 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A88BF56F-8C64-44FD-9645-DBC82BACC9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3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3000"/>
                    </a14:imgEffect>
                    <a14:imgEffect>
                      <a14:colorTemperature colorTemp="7200"/>
                    </a14:imgEffect>
                    <a14:imgEffect>
                      <a14:saturation sat="203000"/>
                    </a14:imgEffect>
                    <a14:imgEffect>
                      <a14:brightnessContrast bright="50000" contras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6" r="31435"/>
          <a:stretch/>
        </p:blipFill>
        <p:spPr>
          <a:xfrm>
            <a:off x="5187292" y="230466"/>
            <a:ext cx="7301270" cy="63467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Conector Reto 28">
            <a:extLst>
              <a:ext uri="{FF2B5EF4-FFF2-40B4-BE49-F238E27FC236}">
                <a16:creationId xmlns:a16="http://schemas.microsoft.com/office/drawing/2014/main" id="{F6AAF41D-679D-4282-A825-9C35DA99440C}"/>
              </a:ext>
            </a:extLst>
          </p:cNvPr>
          <p:cNvCxnSpPr/>
          <p:nvPr/>
        </p:nvCxnSpPr>
        <p:spPr>
          <a:xfrm>
            <a:off x="383267" y="5366232"/>
            <a:ext cx="6592956" cy="0"/>
          </a:xfrm>
          <a:prstGeom prst="line">
            <a:avLst/>
          </a:prstGeom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45">
            <a:extLst>
              <a:ext uri="{FF2B5EF4-FFF2-40B4-BE49-F238E27FC236}">
                <a16:creationId xmlns:a16="http://schemas.microsoft.com/office/drawing/2014/main" id="{EA7F42EE-3C70-4141-9908-07AB0B9EA641}"/>
              </a:ext>
            </a:extLst>
          </p:cNvPr>
          <p:cNvSpPr/>
          <p:nvPr/>
        </p:nvSpPr>
        <p:spPr>
          <a:xfrm>
            <a:off x="2675743" y="6234909"/>
            <a:ext cx="2468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em </a:t>
            </a:r>
            <a:r>
              <a:rPr kumimoji="0" lang="es-ES_trad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garantias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 vivas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363E786B-9A66-469F-83CC-7DC7EFF9E5DF}"/>
              </a:ext>
            </a:extLst>
          </p:cNvPr>
          <p:cNvSpPr/>
          <p:nvPr/>
        </p:nvSpPr>
        <p:spPr>
          <a:xfrm>
            <a:off x="667695" y="5591749"/>
            <a:ext cx="4687502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R$ </a:t>
            </a: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203,9 </a:t>
            </a:r>
            <a:r>
              <a:rPr kumimoji="0" lang="es-ES_tradnl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milhões</a:t>
            </a: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79E9927A-7768-4B69-86CE-600C339FF6CF}"/>
              </a:ext>
            </a:extLst>
          </p:cNvPr>
          <p:cNvSpPr txBox="1"/>
          <p:nvPr/>
        </p:nvSpPr>
        <p:spPr>
          <a:xfrm>
            <a:off x="7756980" y="2768105"/>
            <a:ext cx="2181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% Médio Garantido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70,1%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CBA9137A-DE08-4123-9BA2-FB17C7288C49}"/>
              </a:ext>
            </a:extLst>
          </p:cNvPr>
          <p:cNvSpPr txBox="1"/>
          <p:nvPr/>
        </p:nvSpPr>
        <p:spPr>
          <a:xfrm>
            <a:off x="7892999" y="4793957"/>
            <a:ext cx="2181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Amortizado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latin typeface="Calibri" panose="020F0502020204030204"/>
              </a:rPr>
              <a:t>53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,2%</a:t>
            </a:r>
          </a:p>
        </p:txBody>
      </p:sp>
    </p:spTree>
    <p:extLst>
      <p:ext uri="{BB962C8B-B14F-4D97-AF65-F5344CB8AC3E}">
        <p14:creationId xmlns:p14="http://schemas.microsoft.com/office/powerpoint/2010/main" val="3711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ângulo Arredondado em um Canto Diagonal 44"/>
          <p:cNvSpPr/>
          <p:nvPr/>
        </p:nvSpPr>
        <p:spPr>
          <a:xfrm>
            <a:off x="944220" y="1324609"/>
            <a:ext cx="10277475" cy="410455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RECURSOS ADMINISTRADOS</a:t>
            </a:r>
            <a:endParaRPr kumimoji="0" lang="es-ES_tradnl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826910" y="2071624"/>
            <a:ext cx="5778748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843529" y="4520038"/>
            <a:ext cx="9001081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haroni" panose="02010803020104030203" pitchFamily="2" charset="-79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843529" y="2520572"/>
            <a:ext cx="9001081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haroni" panose="02010803020104030203" pitchFamily="2" charset="-79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843529" y="3516124"/>
            <a:ext cx="9001081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haroni" panose="02010803020104030203" pitchFamily="2" charset="-79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0"/>
            <a:ext cx="9228908" cy="1077677"/>
          </a:xfrm>
        </p:spPr>
        <p:txBody>
          <a:bodyPr/>
          <a:lstStyle/>
          <a:p>
            <a:r>
              <a:rPr lang="es-ES_tradnl" sz="4800" dirty="0">
                <a:solidFill>
                  <a:schemeClr val="bg1"/>
                </a:solidFill>
              </a:rPr>
              <a:t>SGC no PARANÁ</a:t>
            </a:r>
            <a:endParaRPr lang="pt-BR" sz="4800" dirty="0"/>
          </a:p>
        </p:txBody>
      </p:sp>
      <p:sp>
        <p:nvSpPr>
          <p:cNvPr id="6" name="Retângulo 5"/>
          <p:cNvSpPr/>
          <p:nvPr/>
        </p:nvSpPr>
        <p:spPr>
          <a:xfrm>
            <a:off x="941267" y="2333502"/>
            <a:ext cx="6076500" cy="1058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R$ </a:t>
            </a: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328,2 </a:t>
            </a:r>
            <a:r>
              <a:rPr kumimoji="0" lang="es-ES_tradnl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milhões</a:t>
            </a:r>
            <a:endParaRPr kumimoji="0" lang="es-ES_tradnl" sz="5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Aharoni" panose="02010803020104030203" pitchFamily="2" charset="-79"/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941267" y="2354992"/>
            <a:ext cx="6592956" cy="0"/>
          </a:xfrm>
          <a:prstGeom prst="line">
            <a:avLst/>
          </a:prstGeom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960783" y="4092827"/>
            <a:ext cx="6592956" cy="0"/>
          </a:xfrm>
          <a:prstGeom prst="line">
            <a:avLst/>
          </a:prstGeom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m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156" y="0"/>
            <a:ext cx="6147962" cy="5390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3" name="Grupo 32"/>
          <p:cNvGrpSpPr/>
          <p:nvPr/>
        </p:nvGrpSpPr>
        <p:grpSpPr>
          <a:xfrm>
            <a:off x="960783" y="4927231"/>
            <a:ext cx="10277475" cy="1121144"/>
            <a:chOff x="990600" y="4803406"/>
            <a:chExt cx="10277475" cy="1121144"/>
          </a:xfrm>
        </p:grpSpPr>
        <p:sp>
          <p:nvSpPr>
            <p:cNvPr id="34" name="Retângulo Arredondado em um Canto Diagonal 33"/>
            <p:cNvSpPr/>
            <p:nvPr/>
          </p:nvSpPr>
          <p:spPr>
            <a:xfrm>
              <a:off x="990600" y="4803406"/>
              <a:ext cx="10277475" cy="1121144"/>
            </a:xfrm>
            <a:prstGeom prst="round2Diag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INSTITUIÇÕES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FINANCEIRAS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CONVENIADAS</a:t>
              </a:r>
            </a:p>
          </p:txBody>
        </p:sp>
        <p:sp>
          <p:nvSpPr>
            <p:cNvPr id="35" name="Retângulo Arredondado em um Canto Diagonal 34"/>
            <p:cNvSpPr/>
            <p:nvPr/>
          </p:nvSpPr>
          <p:spPr>
            <a:xfrm>
              <a:off x="2838449" y="4938377"/>
              <a:ext cx="1508671" cy="830796"/>
            </a:xfrm>
            <a:prstGeom prst="round2Diag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26000">
                  <a:schemeClr val="bg1">
                    <a:lumMod val="95000"/>
                    <a:shade val="67500"/>
                    <a:satMod val="115000"/>
                  </a:schemeClr>
                </a:gs>
                <a:gs pos="73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tângulo Arredondado em um Canto Diagonal 35"/>
            <p:cNvSpPr/>
            <p:nvPr/>
          </p:nvSpPr>
          <p:spPr>
            <a:xfrm>
              <a:off x="4519673" y="4948580"/>
              <a:ext cx="1508671" cy="830796"/>
            </a:xfrm>
            <a:prstGeom prst="round2Diag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26000">
                  <a:schemeClr val="bg1">
                    <a:lumMod val="95000"/>
                    <a:shade val="67500"/>
                    <a:satMod val="115000"/>
                  </a:schemeClr>
                </a:gs>
                <a:gs pos="73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tângulo Arredondado em um Canto Diagonal 36"/>
            <p:cNvSpPr/>
            <p:nvPr/>
          </p:nvSpPr>
          <p:spPr>
            <a:xfrm>
              <a:off x="6194151" y="4948580"/>
              <a:ext cx="1508671" cy="830796"/>
            </a:xfrm>
            <a:prstGeom prst="round2Diag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26000">
                  <a:schemeClr val="bg1">
                    <a:lumMod val="95000"/>
                    <a:shade val="67500"/>
                    <a:satMod val="115000"/>
                  </a:schemeClr>
                </a:gs>
                <a:gs pos="73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tângulo Arredondado em um Canto Diagonal 37"/>
            <p:cNvSpPr/>
            <p:nvPr/>
          </p:nvSpPr>
          <p:spPr>
            <a:xfrm>
              <a:off x="7875374" y="4958783"/>
              <a:ext cx="1508671" cy="830796"/>
            </a:xfrm>
            <a:prstGeom prst="round2Diag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26000">
                  <a:schemeClr val="bg1">
                    <a:lumMod val="95000"/>
                    <a:shade val="67500"/>
                    <a:satMod val="115000"/>
                  </a:schemeClr>
                </a:gs>
                <a:gs pos="73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tângulo Arredondado em um Canto Diagonal 38"/>
            <p:cNvSpPr/>
            <p:nvPr/>
          </p:nvSpPr>
          <p:spPr>
            <a:xfrm>
              <a:off x="9549853" y="4948580"/>
              <a:ext cx="1508671" cy="830796"/>
            </a:xfrm>
            <a:prstGeom prst="round2Diag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26000">
                  <a:schemeClr val="bg1">
                    <a:lumMod val="95000"/>
                    <a:shade val="67500"/>
                    <a:satMod val="115000"/>
                  </a:schemeClr>
                </a:gs>
                <a:gs pos="73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0" name="Imagem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6347" y="5125700"/>
              <a:ext cx="1239426" cy="554407"/>
            </a:xfrm>
            <a:prstGeom prst="rect">
              <a:avLst/>
            </a:prstGeom>
          </p:spPr>
        </p:pic>
        <p:pic>
          <p:nvPicPr>
            <p:cNvPr id="41" name="Imagem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5175" y="4965809"/>
              <a:ext cx="828760" cy="853086"/>
            </a:xfrm>
            <a:prstGeom prst="rect">
              <a:avLst/>
            </a:prstGeom>
          </p:spPr>
        </p:pic>
        <p:pic>
          <p:nvPicPr>
            <p:cNvPr id="42" name="Imagem 4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9612" y="5191602"/>
              <a:ext cx="1473718" cy="474893"/>
            </a:xfrm>
            <a:prstGeom prst="rect">
              <a:avLst/>
            </a:prstGeom>
          </p:spPr>
        </p:pic>
        <p:pic>
          <p:nvPicPr>
            <p:cNvPr id="43" name="Imagem 4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599" y="5191602"/>
              <a:ext cx="1371963" cy="423362"/>
            </a:xfrm>
            <a:prstGeom prst="rect">
              <a:avLst/>
            </a:prstGeom>
          </p:spPr>
        </p:pic>
        <p:pic>
          <p:nvPicPr>
            <p:cNvPr id="44" name="Imagem 4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1977" y="5195972"/>
              <a:ext cx="1471673" cy="418503"/>
            </a:xfrm>
            <a:prstGeom prst="rect">
              <a:avLst/>
            </a:prstGeom>
          </p:spPr>
        </p:pic>
      </p:grpSp>
      <p:sp>
        <p:nvSpPr>
          <p:cNvPr id="3" name="Retângulo 2">
            <a:extLst>
              <a:ext uri="{FF2B5EF4-FFF2-40B4-BE49-F238E27FC236}">
                <a16:creationId xmlns:a16="http://schemas.microsoft.com/office/drawing/2014/main" id="{72D4467A-1922-4D3D-BB98-8AD273260A27}"/>
              </a:ext>
            </a:extLst>
          </p:cNvPr>
          <p:cNvSpPr/>
          <p:nvPr/>
        </p:nvSpPr>
        <p:spPr>
          <a:xfrm>
            <a:off x="3028873" y="3113321"/>
            <a:ext cx="2576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em financiamentos</a:t>
            </a: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haroni" panose="02010803020104030203" pitchFamily="2" charset="-79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6B7689EB-342B-401F-B553-5B45EB27D66A}"/>
              </a:ext>
            </a:extLst>
          </p:cNvPr>
          <p:cNvSpPr/>
          <p:nvPr/>
        </p:nvSpPr>
        <p:spPr>
          <a:xfrm>
            <a:off x="2968831" y="4082861"/>
            <a:ext cx="1787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em </a:t>
            </a:r>
            <a:r>
              <a:rPr kumimoji="0" lang="es-ES_trad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garantias</a:t>
            </a: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haroni" panose="02010803020104030203" pitchFamily="2" charset="-79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9276F62-6F41-4ABF-B4B9-14EAE7C42653}"/>
              </a:ext>
            </a:extLst>
          </p:cNvPr>
          <p:cNvSpPr/>
          <p:nvPr/>
        </p:nvSpPr>
        <p:spPr>
          <a:xfrm>
            <a:off x="1030616" y="1709903"/>
            <a:ext cx="25765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11.400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 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empresas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E9C5128-FA84-4AD7-A182-9B6269640EAD}"/>
              </a:ext>
            </a:extLst>
          </p:cNvPr>
          <p:cNvSpPr/>
          <p:nvPr/>
        </p:nvSpPr>
        <p:spPr>
          <a:xfrm>
            <a:off x="960783" y="3439701"/>
            <a:ext cx="4687502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R$ </a:t>
            </a: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233,5 </a:t>
            </a:r>
            <a:r>
              <a:rPr kumimoji="0" lang="es-ES_tradnl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milhões</a:t>
            </a: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960058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3BA8B458B6C2740A1F30D8AC0860C6D" ma:contentTypeVersion="5" ma:contentTypeDescription="Crie um novo documento." ma:contentTypeScope="" ma:versionID="a49012205c0f9a6e5c3507d2531f9ca2">
  <xsd:schema xmlns:xsd="http://www.w3.org/2001/XMLSchema" xmlns:xs="http://www.w3.org/2001/XMLSchema" xmlns:p="http://schemas.microsoft.com/office/2006/metadata/properties" xmlns:ns1="http://schemas.microsoft.com/sharepoint/v3" xmlns:ns2="a825b47f-d537-4ba3-ae70-a25b86e5b96f" xmlns:ns3="0a245c17-c7ba-4796-a415-ca5d939c1fb6" targetNamespace="http://schemas.microsoft.com/office/2006/metadata/properties" ma:root="true" ma:fieldsID="53a55e02f17aad44d117f995ba0647a3" ns1:_="" ns2:_="" ns3:_="">
    <xsd:import namespace="http://schemas.microsoft.com/sharepoint/v3"/>
    <xsd:import namespace="a825b47f-d537-4ba3-ae70-a25b86e5b96f"/>
    <xsd:import namespace="0a245c17-c7ba-4796-a415-ca5d939c1fb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gendamento de Data de Início" ma:description="Data de Início de Agendamento é uma coluna de site criada pelo recurso de Publicação. Ela é usada para especificar a data e hora em que essa página aparecerá pela primeira vez aos visitantes do site." ma:hidden="true" ma:internalName="PublishingStartDate">
      <xsd:simpleType>
        <xsd:restriction base="dms:Unknown"/>
      </xsd:simpleType>
    </xsd:element>
    <xsd:element name="PublishingExpirationDate" ma:index="9" nillable="true" ma:displayName="Agendamento de Data de Término" ma:description="Data Final de Agendamento é uma coluna de site criada pelo recurso de Publicação. Ela é usada para especificar a data e a hora em que essa página não será mais exibida aos visitantes do site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25b47f-d537-4ba3-ae70-a25b86e5b96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245c17-c7ba-4796-a415-ca5d939c1fb6" elementFormDefault="qualified">
    <xsd:import namespace="http://schemas.microsoft.com/office/2006/documentManagement/types"/>
    <xsd:import namespace="http://schemas.microsoft.com/office/infopath/2007/PartnerControls"/>
    <xsd:element name="LastSharedByUser" ma:index="12" nillable="true" ma:displayName="Último Compartilhamento Por Usuário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Último Compartilhamento Por Tempo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a825b47f-d537-4ba3-ae70-a25b86e5b96f">
      <UserInfo>
        <DisplayName>Mara Lucia Bin</DisplayName>
        <AccountId>29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60A4DB5-14CE-4AE9-BBA2-F13D8EC9B6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DD07D5-2333-435F-ACC5-C40CBFDAA4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825b47f-d537-4ba3-ae70-a25b86e5b96f"/>
    <ds:schemaRef ds:uri="0a245c17-c7ba-4796-a415-ca5d939c1f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40989F-DAAE-4F12-BC93-A931906D2824}">
  <ds:schemaRefs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0a245c17-c7ba-4796-a415-ca5d939c1fb6"/>
    <ds:schemaRef ds:uri="http://schemas.microsoft.com/office/2006/documentManagement/types"/>
    <ds:schemaRef ds:uri="a825b47f-d537-4ba3-ae70-a25b86e5b96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9557</TotalTime>
  <Words>588</Words>
  <Application>Microsoft Office PowerPoint</Application>
  <PresentationFormat>Widescreen</PresentationFormat>
  <Paragraphs>279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Personalizar Design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SGC no BRASIL</vt:lpstr>
      <vt:lpstr>SGC no PARANÁ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AMBIENTAÇÃO</dc:title>
  <dc:creator>Mara Lucia Bin</dc:creator>
  <cp:lastModifiedBy>Flavio Locatelli Junior</cp:lastModifiedBy>
  <cp:revision>144</cp:revision>
  <dcterms:created xsi:type="dcterms:W3CDTF">2016-09-15T14:13:24Z</dcterms:created>
  <dcterms:modified xsi:type="dcterms:W3CDTF">2019-06-10T15:05:42Z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0x01010003BA8B458B6C2740A1F30D8AC0860C6D</vt:lpwstr>
  </property>
</Properties>
</file>