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0.jpeg" ContentType="image/jpeg"/>
  <Override PartName="/ppt/media/image18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4.jpeg" ContentType="image/jpeg"/>
  <Override PartName="/ppt/media/image19.png" ContentType="image/png"/>
  <Override PartName="/ppt/media/image17.png" ContentType="image/pn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3.png" ContentType="image/png"/>
  <Override PartName="/ppt/media/image15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fld id="{EADC512E-79F8-426C-95DA-B695BA4600F0}" type="datetime">
              <a:rPr b="0" lang="pt-BR" sz="1800" spc="-1" strike="noStrike">
                <a:solidFill>
                  <a:srgbClr val="8b8b8b"/>
                </a:solidFill>
                <a:latin typeface="Arial"/>
                <a:ea typeface="DejaVu Sans"/>
              </a:rPr>
              <a:t>10/06/19</a:t>
            </a:fld>
            <a:endParaRPr b="0" lang="pt-BR" sz="18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fld id="{3900C69B-4566-438D-B436-3089FE606500}" type="slidenum">
              <a:rPr b="0" lang="pt-BR" sz="1800" spc="-1" strike="noStrike">
                <a:solidFill>
                  <a:srgbClr val="8b8b8b"/>
                </a:solidFill>
                <a:latin typeface="Arial"/>
                <a:ea typeface="DejaVu Sans"/>
              </a:rPr>
              <a:t>&lt;número&gt;</a:t>
            </a:fld>
            <a:endParaRPr b="0" lang="pt-BR" sz="1800" spc="-1" strike="noStrike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8097480" y="6237360"/>
            <a:ext cx="3239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pt-BR" sz="1400" spc="-1" strike="noStrike">
                <a:solidFill>
                  <a:srgbClr val="77933c"/>
                </a:solidFill>
                <a:latin typeface="Arial"/>
                <a:ea typeface="DejaVu Sans"/>
              </a:rPr>
              <a:t>Secretaria do</a:t>
            </a:r>
            <a:endParaRPr b="0" lang="pt-B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Planejamento e Projetos Estruturantes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6" name="Imagem 7" descr=""/>
          <p:cNvPicPr/>
          <p:nvPr/>
        </p:nvPicPr>
        <p:blipFill>
          <a:blip r:embed="rId2"/>
          <a:stretch/>
        </p:blipFill>
        <p:spPr>
          <a:xfrm>
            <a:off x="11394360" y="6237360"/>
            <a:ext cx="425160" cy="5227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Imagem 7" descr=""/>
          <p:cNvPicPr/>
          <p:nvPr/>
        </p:nvPicPr>
        <p:blipFill>
          <a:blip r:embed="rId2"/>
          <a:stretch/>
        </p:blipFill>
        <p:spPr>
          <a:xfrm>
            <a:off x="11394360" y="6237360"/>
            <a:ext cx="425160" cy="522720"/>
          </a:xfrm>
          <a:prstGeom prst="rect">
            <a:avLst/>
          </a:prstGeom>
          <a:ln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8097480" y="6237360"/>
            <a:ext cx="3239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pt-BR" sz="1400" spc="-1" strike="noStrike">
                <a:solidFill>
                  <a:srgbClr val="77933c"/>
                </a:solidFill>
                <a:latin typeface="Arial"/>
                <a:ea typeface="DejaVu Sans"/>
              </a:rPr>
              <a:t>Secretaria do</a:t>
            </a:r>
            <a:endParaRPr b="0" lang="pt-B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Planejamento e Projetos Estruturantes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097480" y="6237360"/>
            <a:ext cx="3239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pt-BR" sz="1400" spc="-1" strike="noStrike">
                <a:solidFill>
                  <a:srgbClr val="77933c"/>
                </a:solidFill>
                <a:latin typeface="Arial"/>
                <a:ea typeface="DejaVu Sans"/>
              </a:rPr>
              <a:t>Secretaria do</a:t>
            </a:r>
            <a:endParaRPr b="0" lang="pt-B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Planejamento e Projetos Estruturantes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84" name="Imagem 4" descr=""/>
          <p:cNvPicPr/>
          <p:nvPr/>
        </p:nvPicPr>
        <p:blipFill>
          <a:blip r:embed="rId2"/>
          <a:stretch/>
        </p:blipFill>
        <p:spPr>
          <a:xfrm>
            <a:off x="11394360" y="6237360"/>
            <a:ext cx="425160" cy="522720"/>
          </a:xfrm>
          <a:prstGeom prst="rect">
            <a:avLst/>
          </a:prstGeom>
          <a:ln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s://ptvparana.org.br/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s://ptvparana.org.br/" TargetMode="External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hyperlink" Target="https://ptvparana.org.br/" TargetMode="External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https://ptvparana.org.br/" TargetMode="External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3080" indent="-342720" algn="ctr">
              <a:lnSpc>
                <a:spcPct val="81000"/>
              </a:lnSpc>
              <a:spcBef>
                <a:spcPts val="431"/>
              </a:spcBef>
            </a:pPr>
            <a:endParaRPr b="0" lang="pt-BR" sz="3200" spc="-1" strike="noStrike">
              <a:latin typeface="Arial"/>
            </a:endParaRPr>
          </a:p>
          <a:p>
            <a:pPr marL="343080" indent="-342720" algn="ctr">
              <a:lnSpc>
                <a:spcPct val="81000"/>
              </a:lnSpc>
              <a:spcBef>
                <a:spcPts val="431"/>
              </a:spcBef>
            </a:pPr>
            <a:endParaRPr b="0" lang="pt-BR" sz="3200" spc="-1" strike="noStrike">
              <a:latin typeface="Arial"/>
            </a:endParaRPr>
          </a:p>
          <a:p>
            <a:pPr marL="343080" indent="-342720" algn="ctr">
              <a:lnSpc>
                <a:spcPct val="81000"/>
              </a:lnSpc>
              <a:spcBef>
                <a:spcPts val="431"/>
              </a:spcBef>
            </a:pPr>
            <a:r>
              <a:rPr b="1" lang="pt-BR" sz="4800" spc="-1" strike="noStrike">
                <a:solidFill>
                  <a:srgbClr val="002060"/>
                </a:solidFill>
                <a:latin typeface="Calibri"/>
                <a:ea typeface="DejaVu Sans"/>
              </a:rPr>
              <a:t>APRESENTAÇÃO DO COMITÊ TEMÁTICO</a:t>
            </a:r>
            <a:endParaRPr b="0" lang="pt-BR" sz="4800" spc="-1" strike="noStrike">
              <a:latin typeface="Arial"/>
            </a:endParaRPr>
          </a:p>
          <a:p>
            <a:pPr marL="343080" indent="-342720" algn="ctr">
              <a:lnSpc>
                <a:spcPct val="81000"/>
              </a:lnSpc>
              <a:spcBef>
                <a:spcPts val="431"/>
              </a:spcBef>
            </a:pPr>
            <a:r>
              <a:rPr b="1" lang="pt-BR" sz="48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b="1" lang="pt-BR" sz="4800" spc="-1" strike="noStrike">
                <a:solidFill>
                  <a:srgbClr val="002060"/>
                </a:solidFill>
                <a:latin typeface="Calibri"/>
                <a:ea typeface="DejaVu Sans"/>
              </a:rPr>
              <a:t>TECNOLOGIA E INOVAÇÃO</a:t>
            </a:r>
            <a:endParaRPr b="0" lang="pt-BR" sz="4800" spc="-1" strike="noStrike">
              <a:latin typeface="Arial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  <p:sp>
        <p:nvSpPr>
          <p:cNvPr id="169" name="TextShape 4"/>
          <p:cNvSpPr txBox="1"/>
          <p:nvPr/>
        </p:nvSpPr>
        <p:spPr>
          <a:xfrm>
            <a:off x="1008000" y="6455160"/>
            <a:ext cx="3456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2200" spc="-1" strike="noStrike">
                <a:latin typeface="Arial"/>
                <a:hlinkClick r:id="rId2"/>
              </a:rPr>
              <a:t>https://ptvparana.org.br</a:t>
            </a:r>
            <a:endParaRPr b="0" lang="pt-BR" sz="22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1296000" y="1419120"/>
            <a:ext cx="8758080" cy="498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  <p:sp>
        <p:nvSpPr>
          <p:cNvPr id="175" name="TextShape 4"/>
          <p:cNvSpPr txBox="1"/>
          <p:nvPr/>
        </p:nvSpPr>
        <p:spPr>
          <a:xfrm>
            <a:off x="1008000" y="6455160"/>
            <a:ext cx="3456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2200" spc="-1" strike="noStrike">
                <a:latin typeface="Arial"/>
                <a:hlinkClick r:id="rId2"/>
              </a:rPr>
              <a:t>https://ptvparana.org.br</a:t>
            </a:r>
            <a:endParaRPr b="0" lang="pt-BR" sz="22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838080" y="1372320"/>
            <a:ext cx="8713800" cy="496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  <p:sp>
        <p:nvSpPr>
          <p:cNvPr id="181" name="TextShape 4"/>
          <p:cNvSpPr txBox="1"/>
          <p:nvPr/>
        </p:nvSpPr>
        <p:spPr>
          <a:xfrm>
            <a:off x="1008000" y="6455160"/>
            <a:ext cx="3456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2200" spc="-1" strike="noStrike">
                <a:latin typeface="Arial"/>
                <a:hlinkClick r:id="rId2"/>
              </a:rPr>
              <a:t>https://ptvparana.org.br</a:t>
            </a:r>
            <a:endParaRPr b="0" lang="pt-BR" sz="22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3"/>
          <a:stretch/>
        </p:blipFill>
        <p:spPr>
          <a:xfrm>
            <a:off x="1080000" y="1383480"/>
            <a:ext cx="8784000" cy="500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5" name="TextShape 3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4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pt-BR" sz="3200" spc="-1" strike="noStrike">
                <a:latin typeface="Arial"/>
              </a:rPr>
              <a:t>Obrigado!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767520" y="1690200"/>
            <a:ext cx="107287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2880" indent="-185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Comitê Temático - Tecnologia e Inovação</a:t>
            </a:r>
            <a:endParaRPr b="0" lang="pt-BR" sz="2400" spc="-1" strike="noStrike">
              <a:latin typeface="Arial"/>
            </a:endParaRPr>
          </a:p>
          <a:p>
            <a:pPr marL="2700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Destinado a identificar, analisar e propor medidas para acesso a novas tecnologias e inovação de processos, produtos e serviços das micro e pequenas empresas.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marL="272880" indent="-185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Coordenadores responsáveis deste Comitê Temático: </a:t>
            </a:r>
            <a:endParaRPr b="0" lang="pt-BR" sz="2400" spc="-1" strike="noStrike">
              <a:latin typeface="Arial"/>
            </a:endParaRPr>
          </a:p>
          <a:p>
            <a:pPr marL="1434960" indent="-11682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Governo: Luiz Cézar Kawano (SETI) e Gilberto Passos Lima (TECPAR) </a:t>
            </a:r>
            <a:endParaRPr b="0" lang="pt-BR" sz="2400" spc="-1" strike="noStrike">
              <a:latin typeface="Arial"/>
            </a:endParaRPr>
          </a:p>
          <a:p>
            <a:pPr marL="1434960" indent="-11682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Privado: Marcos Pupo Thiesen (FIEP) e Rafael Trevisan (FIEP)</a:t>
            </a:r>
            <a:endParaRPr b="0" lang="pt-BR" sz="2400" spc="-1" strike="noStrike">
              <a:latin typeface="Arial"/>
            </a:endParaRPr>
          </a:p>
          <a:p>
            <a:pPr marL="1434960" indent="-11682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Consultora: Ana Lucia Sousa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graphicFrame>
        <p:nvGraphicFramePr>
          <p:cNvPr id="133" name="Table 3"/>
          <p:cNvGraphicFramePr/>
          <p:nvPr/>
        </p:nvGraphicFramePr>
        <p:xfrm>
          <a:off x="523440" y="1353240"/>
          <a:ext cx="11144520" cy="4739760"/>
        </p:xfrm>
        <a:graphic>
          <a:graphicData uri="http://schemas.openxmlformats.org/drawingml/2006/table">
            <a:tbl>
              <a:tblPr/>
              <a:tblGrid>
                <a:gridCol w="4590000"/>
                <a:gridCol w="6554520"/>
              </a:tblGrid>
              <a:tr h="674280"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pt-BR" sz="2000" spc="-1" strike="noStrike">
                          <a:solidFill>
                            <a:srgbClr val="c42c38"/>
                          </a:solidFill>
                          <a:latin typeface="Arial"/>
                        </a:rPr>
                        <a:t>Proposta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pt-BR" sz="2000" spc="-1" strike="noStrike">
                          <a:solidFill>
                            <a:srgbClr val="c42c38"/>
                          </a:solidFill>
                          <a:latin typeface="Arial"/>
                        </a:rPr>
                        <a:t>Ações Preliminares Mapeadas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32920">
                <a:tc>
                  <a:txBody>
                    <a:bodyPr lIns="68400" rIns="68400" tIns="34200" bIns="342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Implementar nos municípios programas que favoreçam o estreitamento das relações Universidades / Instituição de Ciência e Tecnologia - Empresas fortalecendo o tripé educação -fomento - inovação.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Atores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Comitê Temático, SETI, TECPAR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Observação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necessidade de definir programa e acordos de cooperação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Nível de complexidade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médio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32560">
                <a:tc>
                  <a:txBody>
                    <a:bodyPr lIns="68400" rIns="68400" tIns="34200" bIns="342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Criar uma rede de pesquisa com ênfase nas vocações e potencialidades do território.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Atores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Comitê Temático, SETI, TECPAR, IPARDES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Observação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necessidade de implantar a rede, com envolvimento dos Comitês Territoriais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Nível de complexidade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médio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graphicFrame>
        <p:nvGraphicFramePr>
          <p:cNvPr id="137" name="Table 3"/>
          <p:cNvGraphicFramePr/>
          <p:nvPr/>
        </p:nvGraphicFramePr>
        <p:xfrm>
          <a:off x="838080" y="1569240"/>
          <a:ext cx="10946160" cy="4523760"/>
        </p:xfrm>
        <a:graphic>
          <a:graphicData uri="http://schemas.openxmlformats.org/drawingml/2006/table">
            <a:tbl>
              <a:tblPr/>
              <a:tblGrid>
                <a:gridCol w="4508280"/>
                <a:gridCol w="6437880"/>
              </a:tblGrid>
              <a:tr h="1126800"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pt-BR" sz="2000" spc="-1" strike="noStrike">
                          <a:solidFill>
                            <a:srgbClr val="c42c38"/>
                          </a:solidFill>
                          <a:latin typeface="Arial"/>
                        </a:rPr>
                        <a:t>Proposta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b="0" lang="pt-B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pt-BR" sz="2000" spc="-1" strike="noStrike">
                          <a:solidFill>
                            <a:srgbClr val="c42c38"/>
                          </a:solidFill>
                          <a:latin typeface="Arial"/>
                        </a:rPr>
                        <a:t>Ações Preliminares Mapeadas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96960">
                <a:tc>
                  <a:txBody>
                    <a:bodyPr lIns="68400" rIns="68400" tIns="34200" bIns="342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Estabelecer um amplo programa de capacitação / formação das micro e pequenas empresas e municípios, tais como: gestão da inovação, marco legal, fomento, elaboração de projetos e captação de recursos públicos e privados para inovação.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Atores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Comitê Temático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Observação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necessidade de definir programa e acordos de cooperação</a:t>
                      </a:r>
                      <a:endParaRPr b="0" lang="pt-BR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pt-BR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Nível de complexidade</a:t>
                      </a:r>
                      <a:r>
                        <a:rPr b="0" lang="pt-BR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: alto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Reunião de Trabalho realizada em 27 de maio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Alinhamento entre os participantes sobre ações do comitê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Identificação e sugestão de instituições para compor o comitê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ABRAME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AMPEC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AMPEC LITORAL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AMPEC PARANAVAÍ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CELEPAR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SEFA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CORREIOS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FEJEPAR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FIEP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4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Shape 5"/>
          <p:cNvSpPr txBox="1"/>
          <p:nvPr/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PM PIRAQUARA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ROIT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SEBRAE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SETI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TECPAR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UFPR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200" spc="-1" strike="noStrike">
                <a:solidFill>
                  <a:srgbClr val="0d1f63"/>
                </a:solidFill>
                <a:latin typeface="Arial"/>
              </a:rPr>
              <a:t>Fundação Araucária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200" spc="-1" strike="noStrike">
                <a:solidFill>
                  <a:srgbClr val="0d1f63"/>
                </a:solidFill>
                <a:latin typeface="Arial"/>
              </a:rPr>
              <a:t>Sistema Estadual de Parques Tecnológicos – SEPARTEC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51" name="TextShape 3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4"/>
          <p:cNvSpPr txBox="1"/>
          <p:nvPr/>
        </p:nvSpPr>
        <p:spPr>
          <a:xfrm>
            <a:off x="609480" y="1604520"/>
            <a:ext cx="10972440" cy="4443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Reunião de Trabalho realizada em 27 de maio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Alinhamento entre os participantes sobre ações do comitê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Identificação e sugestão de instituições para compor o comitê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Envio de e-mail para confirmação da participação no comitê, revalidar representantes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Validação inicial das três ações propostas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Conhecer as ações que as organizações estão realizado no âmbito das três ações, buscando otimizar recursos e integração do ecossistema de inovação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A partir da identificação das iniciativas, projetar as necessidades e cronograma para consolidação do plano de ação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7" name="Table 4"/>
          <p:cNvGraphicFramePr/>
          <p:nvPr/>
        </p:nvGraphicFramePr>
        <p:xfrm>
          <a:off x="609480" y="1604520"/>
          <a:ext cx="10972080" cy="1098000"/>
        </p:xfrm>
        <a:graphic>
          <a:graphicData uri="http://schemas.openxmlformats.org/drawingml/2006/table">
            <a:tbl>
              <a:tblPr/>
              <a:tblGrid>
                <a:gridCol w="1828440"/>
                <a:gridCol w="1828440"/>
                <a:gridCol w="1828440"/>
                <a:gridCol w="1828440"/>
                <a:gridCol w="1828440"/>
                <a:gridCol w="1830240"/>
              </a:tblGrid>
              <a:tr h="366120">
                <a:tc gridSpan="6">
                  <a:txBody>
                    <a:bodyPr lIns="90000" rIns="90000" tIns="46800" bIns="46800"/>
                    <a:p>
                      <a:r>
                        <a:rPr b="0" lang="pt-BR" sz="2400" spc="-1" strike="noStrike">
                          <a:latin typeface="Arial"/>
                        </a:rPr>
                        <a:t>Ação 14: Melhorar o ambiente de negócios do Paraná</a:t>
                      </a:r>
                      <a:endParaRPr b="0" lang="pt-BR" sz="2400" spc="-1" strike="noStrike">
                        <a:latin typeface="Arial"/>
                      </a:endParaRPr>
                    </a:p>
                    <a:p>
                      <a:endParaRPr b="0" lang="pt-BR" sz="2400" spc="-1" strike="noStrike">
                        <a:latin typeface="Arial"/>
                      </a:endParaRPr>
                    </a:p>
                    <a:p>
                      <a:r>
                        <a:rPr b="0" lang="pt-BR" sz="2400" spc="-1" strike="noStrike">
                          <a:latin typeface="Arial"/>
                        </a:rPr>
                        <a:t>Descrição: Criar uma rede de pesquisa com ênfase nas vocações e potencialidades dos territórios.</a:t>
                      </a:r>
                      <a:endParaRPr b="0" lang="pt-BR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66120"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Descrição da Entrega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Indicador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Meta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Prazo de Início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Prazo Fim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Responsável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Redes de Pesquisa mapeadas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Redes de Pesquisa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Sistema ou plataforma para acesso a redes de pesquisa no estado e por território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Janeiro/2019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Dezembro/2019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pt-BR" sz="2000" spc="-1" strike="noStrike">
                          <a:latin typeface="Arial"/>
                        </a:rPr>
                        <a:t>A definir - SETI</a:t>
                      </a:r>
                      <a:endParaRPr b="0" lang="pt-BR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23440" y="1412640"/>
            <a:ext cx="1116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 rot="20622600">
            <a:off x="8096040" y="221400"/>
            <a:ext cx="44150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b43626"/>
                </a:solidFill>
                <a:latin typeface="Arial"/>
                <a:ea typeface="DejaVu Sans"/>
              </a:rPr>
              <a:t>11 Anos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351000" y="33840"/>
            <a:ext cx="9200880" cy="1162800"/>
          </a:xfrm>
          <a:prstGeom prst="rect">
            <a:avLst/>
          </a:prstGeom>
          <a:ln>
            <a:noFill/>
          </a:ln>
        </p:spPr>
      </p:pic>
      <p:sp>
        <p:nvSpPr>
          <p:cNvPr id="163" name="TextShape 4"/>
          <p:cNvSpPr txBox="1"/>
          <p:nvPr/>
        </p:nvSpPr>
        <p:spPr>
          <a:xfrm>
            <a:off x="792000" y="1872000"/>
            <a:ext cx="3456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2200" spc="-1" strike="noStrike">
                <a:latin typeface="Arial"/>
                <a:hlinkClick r:id="rId2"/>
              </a:rPr>
              <a:t>https://ptvparana.org.br</a:t>
            </a:r>
            <a:endParaRPr b="0" lang="pt-BR" sz="22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3"/>
          <a:stretch/>
        </p:blipFill>
        <p:spPr>
          <a:xfrm>
            <a:off x="1168560" y="2304000"/>
            <a:ext cx="7687440" cy="414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Application>LibreOffice/6.0.7.3$Linux_X86_64 LibreOffice_project/00m0$Build-3</Application>
  <Words>624</Words>
  <Paragraphs>117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Paulo Freitas</dc:creator>
  <dc:description/>
  <dc:language>pt-BR</dc:language>
  <cp:lastModifiedBy/>
  <dcterms:modified xsi:type="dcterms:W3CDTF">2019-06-10T14:00:17Z</dcterms:modified>
  <cp:revision>135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