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91" r:id="rId5"/>
    <p:sldId id="292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294" r:id="rId24"/>
    <p:sldId id="295" r:id="rId25"/>
    <p:sldId id="311" r:id="rId26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02299-718A-4092-9FB7-ED7BF8664C4D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648F-9554-4177-9DC8-0CD7933AF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29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 ponto de encontro, onde podemos conversar, compartilhar ideias e documentos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57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30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4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10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820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1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3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111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0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045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48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37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3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26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50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007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36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76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6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20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68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7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FOPEME uma organização, uma empresa e cada quadro como se fosse um Departamento desta empresa – Cada departamento tem seu quadro de avisos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648F-9554-4177-9DC8-0CD7933AF24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18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21/09/16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152965-7FCE-4D8D-91B7-72216E966EB1}" type="slidenum">
              <a:rPr lang="pt-BR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ll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trello.com/invite/fopemepr/afe49c077046e3347bd8eb0bcd2b334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720" y="53064"/>
            <a:ext cx="9398880" cy="14317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59B398E-F3F2-4121-849F-C247CDA2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2276872"/>
            <a:ext cx="2571750" cy="12001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4C29D5B-9D94-4EE9-9C0A-520474ADEF6B}"/>
              </a:ext>
            </a:extLst>
          </p:cNvPr>
          <p:cNvSpPr txBox="1"/>
          <p:nvPr/>
        </p:nvSpPr>
        <p:spPr>
          <a:xfrm>
            <a:off x="3287689" y="4182179"/>
            <a:ext cx="612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Uma ferramenta gratuita, flexível e visual de organizar tudo, com quem quiser.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7896200" y="1231592"/>
            <a:ext cx="26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dentro de cada </a:t>
            </a:r>
            <a:r>
              <a:rPr lang="pt-BR" b="1" dirty="0"/>
              <a:t>Cartão</a:t>
            </a:r>
            <a:r>
              <a:rPr lang="pt-BR" dirty="0"/>
              <a:t> que tudo acontece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A4F688-96E7-4381-9DBE-20C06F5E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052736"/>
            <a:ext cx="6858000" cy="55245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0B195B-997F-41B6-B87C-9E8F30C57F99}"/>
              </a:ext>
            </a:extLst>
          </p:cNvPr>
          <p:cNvSpPr txBox="1"/>
          <p:nvPr/>
        </p:nvSpPr>
        <p:spPr>
          <a:xfrm>
            <a:off x="7896200" y="2649686"/>
            <a:ext cx="26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abrir, o </a:t>
            </a:r>
            <a:r>
              <a:rPr lang="pt-BR" b="1" dirty="0"/>
              <a:t>Cartão,</a:t>
            </a:r>
            <a:r>
              <a:rPr lang="pt-BR" dirty="0"/>
              <a:t> aparece com a configuração ao lado</a:t>
            </a:r>
          </a:p>
        </p:txBody>
      </p:sp>
    </p:spTree>
    <p:extLst>
      <p:ext uri="{BB962C8B-B14F-4D97-AF65-F5344CB8AC3E}">
        <p14:creationId xmlns:p14="http://schemas.microsoft.com/office/powerpoint/2010/main" val="123562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9108110" y="2261770"/>
            <a:ext cx="26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Através do </a:t>
            </a:r>
            <a:r>
              <a:rPr lang="pt-BR" b="1" dirty="0"/>
              <a:t>Cartão</a:t>
            </a:r>
            <a:r>
              <a:rPr lang="pt-BR" dirty="0"/>
              <a:t>, você pode adicionar </a:t>
            </a:r>
            <a:r>
              <a:rPr lang="pt-BR" b="1" dirty="0"/>
              <a:t>Membros</a:t>
            </a:r>
            <a:r>
              <a:rPr lang="pt-BR" dirty="0"/>
              <a:t> ao </a:t>
            </a:r>
            <a:r>
              <a:rPr lang="pt-BR" b="1" dirty="0"/>
              <a:t>Quadro</a:t>
            </a:r>
            <a:r>
              <a:rPr lang="pt-BR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0B195B-997F-41B6-B87C-9E8F30C57F99}"/>
              </a:ext>
            </a:extLst>
          </p:cNvPr>
          <p:cNvSpPr txBox="1"/>
          <p:nvPr/>
        </p:nvSpPr>
        <p:spPr>
          <a:xfrm>
            <a:off x="9108110" y="3679864"/>
            <a:ext cx="267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</a:t>
            </a:r>
            <a:r>
              <a:rPr lang="pt-BR" b="1" dirty="0"/>
              <a:t>Membros</a:t>
            </a:r>
            <a:r>
              <a:rPr lang="pt-BR" dirty="0"/>
              <a:t> autorizados poderão interagir, mover, editar, adicionar cartões dentro deste </a:t>
            </a:r>
            <a:r>
              <a:rPr lang="pt-BR" b="1" dirty="0"/>
              <a:t>Quadro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45962"/>
            <a:ext cx="5153025" cy="333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A84EF7-6C6B-48EC-B899-51CB012BB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1409219"/>
            <a:ext cx="2809875" cy="44481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E63E92-824C-4C3D-A35C-9CE02C578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1710707"/>
            <a:ext cx="5153025" cy="414668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EB4936E8-A857-49B6-855D-F041284C785A}"/>
              </a:ext>
            </a:extLst>
          </p:cNvPr>
          <p:cNvSpPr/>
          <p:nvPr/>
        </p:nvSpPr>
        <p:spPr>
          <a:xfrm>
            <a:off x="4132406" y="2348881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D3ED493-4B0E-4076-8E12-76EFE55BE73A}"/>
              </a:ext>
            </a:extLst>
          </p:cNvPr>
          <p:cNvSpPr/>
          <p:nvPr/>
        </p:nvSpPr>
        <p:spPr>
          <a:xfrm>
            <a:off x="5879976" y="2924944"/>
            <a:ext cx="32400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2958A-C774-4732-94A4-B59098249290}"/>
              </a:ext>
            </a:extLst>
          </p:cNvPr>
          <p:cNvSpPr/>
          <p:nvPr/>
        </p:nvSpPr>
        <p:spPr>
          <a:xfrm>
            <a:off x="5879976" y="3284984"/>
            <a:ext cx="32400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B51CCBA-85A1-48BA-B974-13367D5FD5EC}"/>
              </a:ext>
            </a:extLst>
          </p:cNvPr>
          <p:cNvSpPr/>
          <p:nvPr/>
        </p:nvSpPr>
        <p:spPr>
          <a:xfrm>
            <a:off x="5879976" y="3645024"/>
            <a:ext cx="32400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36BB98F-168D-4BE7-A261-CDD1D1B2468B}"/>
              </a:ext>
            </a:extLst>
          </p:cNvPr>
          <p:cNvSpPr/>
          <p:nvPr/>
        </p:nvSpPr>
        <p:spPr>
          <a:xfrm>
            <a:off x="5879976" y="4797152"/>
            <a:ext cx="32400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0F6F5AC-1953-4B30-81D3-24489BF6122E}"/>
              </a:ext>
            </a:extLst>
          </p:cNvPr>
          <p:cNvCxnSpPr/>
          <p:nvPr/>
        </p:nvCxnSpPr>
        <p:spPr>
          <a:xfrm>
            <a:off x="623392" y="2646685"/>
            <a:ext cx="64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4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45962"/>
            <a:ext cx="5153025" cy="3333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68C86D-10C1-4778-8565-63DE73005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6" y="1708666"/>
            <a:ext cx="5174661" cy="406682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EADDD964-3E29-40B7-BF1B-8ABB1A00BC1F}"/>
              </a:ext>
            </a:extLst>
          </p:cNvPr>
          <p:cNvSpPr/>
          <p:nvPr/>
        </p:nvSpPr>
        <p:spPr>
          <a:xfrm>
            <a:off x="4132406" y="2636912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2676F5-22EA-41B3-976E-DCB0B8922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606" y="2060848"/>
            <a:ext cx="2953704" cy="41852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117BD5-43FF-499E-96F4-53072502E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772" y="2204864"/>
            <a:ext cx="1104900" cy="48577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0A1A24-05A9-4D2A-89F8-3CBFCCE68C42}"/>
              </a:ext>
            </a:extLst>
          </p:cNvPr>
          <p:cNvSpPr txBox="1"/>
          <p:nvPr/>
        </p:nvSpPr>
        <p:spPr>
          <a:xfrm>
            <a:off x="7355197" y="548680"/>
            <a:ext cx="267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pode adicionar  uma ou mais etiquetas no </a:t>
            </a:r>
            <a:r>
              <a:rPr lang="pt-BR" b="1" dirty="0"/>
              <a:t>Cartão</a:t>
            </a:r>
            <a:r>
              <a:rPr lang="pt-BR" dirty="0"/>
              <a:t>. Pode criar um título para cada etiqueta</a:t>
            </a:r>
          </a:p>
        </p:txBody>
      </p:sp>
    </p:spTree>
    <p:extLst>
      <p:ext uri="{BB962C8B-B14F-4D97-AF65-F5344CB8AC3E}">
        <p14:creationId xmlns:p14="http://schemas.microsoft.com/office/powerpoint/2010/main" val="261282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45962"/>
            <a:ext cx="5153025" cy="333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DA50957-A62C-4AC4-B14B-16075F9F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040" y="273993"/>
            <a:ext cx="2895600" cy="2133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2FC9B0-3995-47D0-AAA0-88E54818F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2919163"/>
            <a:ext cx="5112568" cy="14866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86290A-5413-490C-854F-DC0E56DF7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39" y="1697187"/>
            <a:ext cx="5144681" cy="4324101"/>
          </a:xfrm>
          <a:prstGeom prst="rect">
            <a:avLst/>
          </a:prstGeom>
        </p:spPr>
      </p:pic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D900FA47-DC31-44F9-B0A4-B73FF7C81150}"/>
              </a:ext>
            </a:extLst>
          </p:cNvPr>
          <p:cNvSpPr/>
          <p:nvPr/>
        </p:nvSpPr>
        <p:spPr>
          <a:xfrm>
            <a:off x="9912424" y="2436192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BB9ADBB2-6372-4C00-AA50-0674F635A246}"/>
              </a:ext>
            </a:extLst>
          </p:cNvPr>
          <p:cNvSpPr/>
          <p:nvPr/>
        </p:nvSpPr>
        <p:spPr>
          <a:xfrm>
            <a:off x="5951984" y="3645024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FCDED3C-0D6D-4E91-8973-DD7A8DE6DE50}"/>
              </a:ext>
            </a:extLst>
          </p:cNvPr>
          <p:cNvSpPr/>
          <p:nvPr/>
        </p:nvSpPr>
        <p:spPr>
          <a:xfrm>
            <a:off x="5951984" y="467320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859173D-82B0-4FED-8A86-0F70F943A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072" y="4624747"/>
            <a:ext cx="5201778" cy="159984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7DF901DF-0C7E-4756-B9E5-B34E2A4EA0D8}"/>
              </a:ext>
            </a:extLst>
          </p:cNvPr>
          <p:cNvSpPr/>
          <p:nvPr/>
        </p:nvSpPr>
        <p:spPr>
          <a:xfrm>
            <a:off x="4132406" y="2902231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4BA0C74-A9FE-45A7-A8BC-ACD561587237}"/>
              </a:ext>
            </a:extLst>
          </p:cNvPr>
          <p:cNvCxnSpPr>
            <a:cxnSpLocks/>
          </p:cNvCxnSpPr>
          <p:nvPr/>
        </p:nvCxnSpPr>
        <p:spPr>
          <a:xfrm>
            <a:off x="3503712" y="3501272"/>
            <a:ext cx="0" cy="540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3523B3F-D989-4648-858F-80AE944B0D36}"/>
              </a:ext>
            </a:extLst>
          </p:cNvPr>
          <p:cNvSpPr/>
          <p:nvPr/>
        </p:nvSpPr>
        <p:spPr>
          <a:xfrm>
            <a:off x="313047" y="3501272"/>
            <a:ext cx="144000" cy="143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652CE7-7A7A-40D9-BF2C-4427AF506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150" y="2169293"/>
            <a:ext cx="1104900" cy="4857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747848D-DE14-4091-AC9C-339FD903F9EB}"/>
              </a:ext>
            </a:extLst>
          </p:cNvPr>
          <p:cNvSpPr txBox="1"/>
          <p:nvPr/>
        </p:nvSpPr>
        <p:spPr>
          <a:xfrm>
            <a:off x="6343766" y="617154"/>
            <a:ext cx="228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pode incluir um ou mais checklist no </a:t>
            </a:r>
            <a:r>
              <a:rPr lang="pt-BR" b="1" dirty="0"/>
              <a:t>Cartão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0E58F1F-42A0-4C85-9BCF-932BF78188D7}"/>
              </a:ext>
            </a:extLst>
          </p:cNvPr>
          <p:cNvSpPr txBox="1"/>
          <p:nvPr/>
        </p:nvSpPr>
        <p:spPr>
          <a:xfrm>
            <a:off x="263684" y="4301581"/>
            <a:ext cx="22804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Você pode assinalar os itens concluídos</a:t>
            </a:r>
          </a:p>
        </p:txBody>
      </p:sp>
    </p:spTree>
    <p:extLst>
      <p:ext uri="{BB962C8B-B14F-4D97-AF65-F5344CB8AC3E}">
        <p14:creationId xmlns:p14="http://schemas.microsoft.com/office/powerpoint/2010/main" val="331067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45962"/>
            <a:ext cx="5153025" cy="333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5A9BF4-96C0-4220-9B50-763788344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2" y="260649"/>
            <a:ext cx="2436465" cy="352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3CC122-DEE4-4FDB-AB10-C14A8CA0E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3" y="1684003"/>
            <a:ext cx="5153024" cy="5017418"/>
          </a:xfrm>
          <a:prstGeom prst="rect">
            <a:avLst/>
          </a:prstGeom>
        </p:spPr>
      </p:pic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9E5EC7C0-4FBF-4969-AD0E-3CE2F1B350BE}"/>
              </a:ext>
            </a:extLst>
          </p:cNvPr>
          <p:cNvSpPr/>
          <p:nvPr/>
        </p:nvSpPr>
        <p:spPr>
          <a:xfrm>
            <a:off x="6168008" y="2780928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3CB9A769-E4D2-4CA8-B8B1-1B74BE6C9A40}"/>
              </a:ext>
            </a:extLst>
          </p:cNvPr>
          <p:cNvSpPr/>
          <p:nvPr/>
        </p:nvSpPr>
        <p:spPr>
          <a:xfrm>
            <a:off x="6197533" y="4941168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E009107-4802-4A88-AC2F-93FAF0890145}"/>
              </a:ext>
            </a:extLst>
          </p:cNvPr>
          <p:cNvCxnSpPr>
            <a:cxnSpLocks/>
          </p:cNvCxnSpPr>
          <p:nvPr/>
        </p:nvCxnSpPr>
        <p:spPr>
          <a:xfrm>
            <a:off x="1718321" y="2832996"/>
            <a:ext cx="0" cy="324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4F9082B2-1050-4A84-B172-457283DE6C90}"/>
              </a:ext>
            </a:extLst>
          </p:cNvPr>
          <p:cNvSpPr/>
          <p:nvPr/>
        </p:nvSpPr>
        <p:spPr>
          <a:xfrm>
            <a:off x="611018" y="2954761"/>
            <a:ext cx="144000" cy="143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9C2AE4A-4EA5-4570-AC6E-6D84760DC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729" y="4716375"/>
            <a:ext cx="1819275" cy="8096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1C1BB5-0348-4A95-ACBD-25EAF477B5B4}"/>
              </a:ext>
            </a:extLst>
          </p:cNvPr>
          <p:cNvSpPr txBox="1"/>
          <p:nvPr/>
        </p:nvSpPr>
        <p:spPr>
          <a:xfrm>
            <a:off x="9336360" y="462175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o campo é marcado, representa </a:t>
            </a:r>
            <a:r>
              <a:rPr lang="pt-BR" b="1" dirty="0"/>
              <a:t>Cartão</a:t>
            </a:r>
            <a:r>
              <a:rPr lang="pt-BR" dirty="0"/>
              <a:t> concluído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123E1B9-2E37-44F1-B4D1-108C2FC4DECD}"/>
              </a:ext>
            </a:extLst>
          </p:cNvPr>
          <p:cNvSpPr/>
          <p:nvPr/>
        </p:nvSpPr>
        <p:spPr>
          <a:xfrm>
            <a:off x="4132406" y="3200202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CF17037-D77C-4D53-838A-447733DB4172}"/>
              </a:ext>
            </a:extLst>
          </p:cNvPr>
          <p:cNvSpPr txBox="1"/>
          <p:nvPr/>
        </p:nvSpPr>
        <p:spPr>
          <a:xfrm>
            <a:off x="258144" y="3234851"/>
            <a:ext cx="228047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Você pode assinalar, quando for concluído</a:t>
            </a:r>
          </a:p>
        </p:txBody>
      </p:sp>
    </p:spTree>
    <p:extLst>
      <p:ext uri="{BB962C8B-B14F-4D97-AF65-F5344CB8AC3E}">
        <p14:creationId xmlns:p14="http://schemas.microsoft.com/office/powerpoint/2010/main" val="201929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45962"/>
            <a:ext cx="5153025" cy="333375"/>
          </a:xfrm>
          <a:prstGeom prst="rect">
            <a:avLst/>
          </a:prstGeom>
        </p:spPr>
      </p:pic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9E5EC7C0-4FBF-4969-AD0E-3CE2F1B350BE}"/>
              </a:ext>
            </a:extLst>
          </p:cNvPr>
          <p:cNvSpPr/>
          <p:nvPr/>
        </p:nvSpPr>
        <p:spPr>
          <a:xfrm>
            <a:off x="6301246" y="3573016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01BC08-EF34-4085-8F95-4326FDE945CE}"/>
              </a:ext>
            </a:extLst>
          </p:cNvPr>
          <p:cNvSpPr txBox="1"/>
          <p:nvPr/>
        </p:nvSpPr>
        <p:spPr>
          <a:xfrm>
            <a:off x="7786571" y="912484"/>
            <a:ext cx="228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pode incluir um ou mais anexos, bem como Links no </a:t>
            </a:r>
            <a:r>
              <a:rPr lang="pt-BR" b="1" dirty="0"/>
              <a:t>Cartão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BFA9C9-325B-4784-A33F-6C82499D0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2348880"/>
            <a:ext cx="2781300" cy="37623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2CBF6B-4598-4361-B5DD-5F11F0F2D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1" y="1719391"/>
            <a:ext cx="5153025" cy="6133877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26979B5-931E-49B9-95FB-8C0BD7E60DF3}"/>
              </a:ext>
            </a:extLst>
          </p:cNvPr>
          <p:cNvCxnSpPr>
            <a:cxnSpLocks/>
          </p:cNvCxnSpPr>
          <p:nvPr/>
        </p:nvCxnSpPr>
        <p:spPr>
          <a:xfrm>
            <a:off x="407368" y="4005064"/>
            <a:ext cx="0" cy="1044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407976A8-8FED-44CD-A80F-1670BEF4C537}"/>
              </a:ext>
            </a:extLst>
          </p:cNvPr>
          <p:cNvSpPr/>
          <p:nvPr/>
        </p:nvSpPr>
        <p:spPr>
          <a:xfrm>
            <a:off x="4132406" y="3488234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91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91" y="908720"/>
            <a:ext cx="5153025" cy="3333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01BC08-EF34-4085-8F95-4326FDE945CE}"/>
              </a:ext>
            </a:extLst>
          </p:cNvPr>
          <p:cNvSpPr txBox="1"/>
          <p:nvPr/>
        </p:nvSpPr>
        <p:spPr>
          <a:xfrm>
            <a:off x="7392144" y="2564904"/>
            <a:ext cx="2280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pode mover, copiar este </a:t>
            </a:r>
            <a:r>
              <a:rPr lang="pt-BR" b="1" dirty="0"/>
              <a:t>Cartão</a:t>
            </a:r>
            <a:r>
              <a:rPr lang="pt-BR" dirty="0"/>
              <a:t> para uma ou mais </a:t>
            </a:r>
            <a:r>
              <a:rPr lang="pt-BR" b="1" dirty="0"/>
              <a:t>Listas</a:t>
            </a:r>
            <a:r>
              <a:rPr lang="pt-BR" dirty="0"/>
              <a:t> deste ou outros </a:t>
            </a:r>
            <a:r>
              <a:rPr lang="pt-BR" b="1" dirty="0"/>
              <a:t>Quadros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2CBF6B-4598-4361-B5DD-5F11F0F2D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0" y="1250369"/>
            <a:ext cx="5153025" cy="6133877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407976A8-8FED-44CD-A80F-1670BEF4C537}"/>
              </a:ext>
            </a:extLst>
          </p:cNvPr>
          <p:cNvSpPr/>
          <p:nvPr/>
        </p:nvSpPr>
        <p:spPr>
          <a:xfrm>
            <a:off x="4985862" y="3563077"/>
            <a:ext cx="1283971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39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91" y="908720"/>
            <a:ext cx="5153025" cy="3333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01BC08-EF34-4085-8F95-4326FDE945CE}"/>
              </a:ext>
            </a:extLst>
          </p:cNvPr>
          <p:cNvSpPr txBox="1"/>
          <p:nvPr/>
        </p:nvSpPr>
        <p:spPr>
          <a:xfrm>
            <a:off x="7176120" y="1772816"/>
            <a:ext cx="2280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você quiser receber notificações quando houver alterações e atualizações neste  </a:t>
            </a:r>
            <a:r>
              <a:rPr lang="pt-BR" b="1" dirty="0"/>
              <a:t>Cartão</a:t>
            </a:r>
            <a:r>
              <a:rPr lang="pt-BR" dirty="0"/>
              <a:t>, você deve assinar</a:t>
            </a:r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2CBF6B-4598-4361-B5DD-5F11F0F2D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0" y="1250369"/>
            <a:ext cx="5153025" cy="613387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3961A61-B576-4AE1-9143-D2A94B1A7D0A}"/>
              </a:ext>
            </a:extLst>
          </p:cNvPr>
          <p:cNvSpPr/>
          <p:nvPr/>
        </p:nvSpPr>
        <p:spPr>
          <a:xfrm>
            <a:off x="4956045" y="4136306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300E81-382C-44FF-B54E-4D8694546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692" y="4103243"/>
            <a:ext cx="1504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1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91" y="908720"/>
            <a:ext cx="5153025" cy="3333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01BC08-EF34-4085-8F95-4326FDE945CE}"/>
              </a:ext>
            </a:extLst>
          </p:cNvPr>
          <p:cNvSpPr txBox="1"/>
          <p:nvPr/>
        </p:nvSpPr>
        <p:spPr>
          <a:xfrm>
            <a:off x="7104112" y="906759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você quiser arquivar, ou excluir este </a:t>
            </a:r>
            <a:r>
              <a:rPr lang="pt-BR" b="1" dirty="0"/>
              <a:t>Cartão</a:t>
            </a:r>
            <a:r>
              <a:rPr lang="pt-BR" dirty="0"/>
              <a:t>, deve fazê-lo através do botão Arquivar</a:t>
            </a:r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2CBF6B-4598-4361-B5DD-5F11F0F2D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0" y="1250369"/>
            <a:ext cx="5153025" cy="613387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3961A61-B576-4AE1-9143-D2A94B1A7D0A}"/>
              </a:ext>
            </a:extLst>
          </p:cNvPr>
          <p:cNvSpPr/>
          <p:nvPr/>
        </p:nvSpPr>
        <p:spPr>
          <a:xfrm>
            <a:off x="4956045" y="4496346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5EF681-A6C0-4529-9F30-F5C8FD864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873" y="1844824"/>
            <a:ext cx="5353050" cy="9429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EB2FBB-989B-4A68-92CA-B6CC315D1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171" y="2933297"/>
            <a:ext cx="1438275" cy="22574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961755D-4769-4276-9BDE-8D5146533FEE}"/>
              </a:ext>
            </a:extLst>
          </p:cNvPr>
          <p:cNvSpPr txBox="1"/>
          <p:nvPr/>
        </p:nvSpPr>
        <p:spPr>
          <a:xfrm>
            <a:off x="7104112" y="522920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você quiser retornar com o </a:t>
            </a:r>
            <a:r>
              <a:rPr lang="pt-BR" b="1" dirty="0"/>
              <a:t>Cartão</a:t>
            </a:r>
            <a:r>
              <a:rPr lang="pt-BR" dirty="0"/>
              <a:t> à </a:t>
            </a:r>
            <a:r>
              <a:rPr lang="pt-BR" b="1" dirty="0"/>
              <a:t>Lista</a:t>
            </a:r>
            <a:r>
              <a:rPr lang="pt-BR" dirty="0"/>
              <a:t>, basta fazê-lo através do botão Enviar ao quadro</a:t>
            </a:r>
            <a:endParaRPr lang="pt-BR" b="1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17948BB-83F3-42CC-A061-AC1CC047BAE4}"/>
              </a:ext>
            </a:extLst>
          </p:cNvPr>
          <p:cNvCxnSpPr>
            <a:cxnSpLocks/>
          </p:cNvCxnSpPr>
          <p:nvPr/>
        </p:nvCxnSpPr>
        <p:spPr>
          <a:xfrm flipH="1" flipV="1">
            <a:off x="9696400" y="4653136"/>
            <a:ext cx="41267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1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91" y="908720"/>
            <a:ext cx="5153025" cy="3333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01BC08-EF34-4085-8F95-4326FDE945CE}"/>
              </a:ext>
            </a:extLst>
          </p:cNvPr>
          <p:cNvSpPr txBox="1"/>
          <p:nvPr/>
        </p:nvSpPr>
        <p:spPr>
          <a:xfrm>
            <a:off x="7104112" y="906759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você quiser arquivar, ou excluir este </a:t>
            </a:r>
            <a:r>
              <a:rPr lang="pt-BR" b="1" dirty="0"/>
              <a:t>Cartão</a:t>
            </a:r>
            <a:r>
              <a:rPr lang="pt-BR" dirty="0"/>
              <a:t>, deve fazê-lo através do botão Arquivar</a:t>
            </a:r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2CBF6B-4598-4361-B5DD-5F11F0F2D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0" y="1250369"/>
            <a:ext cx="5153025" cy="613387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3961A61-B576-4AE1-9143-D2A94B1A7D0A}"/>
              </a:ext>
            </a:extLst>
          </p:cNvPr>
          <p:cNvSpPr/>
          <p:nvPr/>
        </p:nvSpPr>
        <p:spPr>
          <a:xfrm>
            <a:off x="4956045" y="4496346"/>
            <a:ext cx="1283971" cy="30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5EF681-A6C0-4529-9F30-F5C8FD864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873" y="1844824"/>
            <a:ext cx="5353050" cy="9429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EB2FBB-989B-4A68-92CA-B6CC315D1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171" y="2933297"/>
            <a:ext cx="1438275" cy="22574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961755D-4769-4276-9BDE-8D5146533FEE}"/>
              </a:ext>
            </a:extLst>
          </p:cNvPr>
          <p:cNvSpPr txBox="1"/>
          <p:nvPr/>
        </p:nvSpPr>
        <p:spPr>
          <a:xfrm>
            <a:off x="7104112" y="522920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você quiser retornar com o </a:t>
            </a:r>
            <a:r>
              <a:rPr lang="pt-BR" b="1" dirty="0"/>
              <a:t>Cartão</a:t>
            </a:r>
            <a:r>
              <a:rPr lang="pt-BR" dirty="0"/>
              <a:t> à </a:t>
            </a:r>
            <a:r>
              <a:rPr lang="pt-BR" b="1" dirty="0"/>
              <a:t>Lista</a:t>
            </a:r>
            <a:r>
              <a:rPr lang="pt-BR" dirty="0"/>
              <a:t>, basta fazê-lo através do botão Enviar ao quadro</a:t>
            </a:r>
            <a:endParaRPr lang="pt-BR" b="1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17948BB-83F3-42CC-A061-AC1CC047BAE4}"/>
              </a:ext>
            </a:extLst>
          </p:cNvPr>
          <p:cNvCxnSpPr>
            <a:cxnSpLocks/>
          </p:cNvCxnSpPr>
          <p:nvPr/>
        </p:nvCxnSpPr>
        <p:spPr>
          <a:xfrm flipH="1" flipV="1">
            <a:off x="9696400" y="4653136"/>
            <a:ext cx="41267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9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A7DBCF-213E-487A-B710-A01ABB05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3" y="908720"/>
            <a:ext cx="6386739" cy="5490831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4DAE665-5C55-4CDA-924F-C70BE6268E77}"/>
              </a:ext>
            </a:extLst>
          </p:cNvPr>
          <p:cNvCxnSpPr/>
          <p:nvPr/>
        </p:nvCxnSpPr>
        <p:spPr>
          <a:xfrm flipH="1">
            <a:off x="7392144" y="5616723"/>
            <a:ext cx="122413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F11874-27D0-4F9F-92C6-40828FCE4DC1}"/>
              </a:ext>
            </a:extLst>
          </p:cNvPr>
          <p:cNvSpPr txBox="1"/>
          <p:nvPr/>
        </p:nvSpPr>
        <p:spPr>
          <a:xfrm>
            <a:off x="7752184" y="2965545"/>
            <a:ext cx="29661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Acesse </a:t>
            </a:r>
            <a:r>
              <a:rPr lang="pt-BR" dirty="0">
                <a:hlinkClick r:id="rId3"/>
              </a:rPr>
              <a:t>www.trello.com</a:t>
            </a:r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Entre com seu login e senha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Ou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Crie uma conta pessoal através do link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C6AE5C-E2D6-4CDC-90D5-8C678D64E2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2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C3F2B2-5E16-474C-BEB7-61392EBF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345962"/>
            <a:ext cx="5153025" cy="3333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3CC122-DEE4-4FDB-AB10-C14A8CA0E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3" y="1684003"/>
            <a:ext cx="5153024" cy="5017418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E009107-4802-4A88-AC2F-93FAF0890145}"/>
              </a:ext>
            </a:extLst>
          </p:cNvPr>
          <p:cNvCxnSpPr>
            <a:cxnSpLocks/>
          </p:cNvCxnSpPr>
          <p:nvPr/>
        </p:nvCxnSpPr>
        <p:spPr>
          <a:xfrm>
            <a:off x="4295800" y="5364000"/>
            <a:ext cx="0" cy="324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1C1BB5-0348-4A95-ACBD-25EAF477B5B4}"/>
              </a:ext>
            </a:extLst>
          </p:cNvPr>
          <p:cNvSpPr txBox="1"/>
          <p:nvPr/>
        </p:nvSpPr>
        <p:spPr>
          <a:xfrm>
            <a:off x="6816080" y="121767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e os </a:t>
            </a:r>
            <a:r>
              <a:rPr lang="pt-BR" b="1" dirty="0"/>
              <a:t>Membros</a:t>
            </a:r>
            <a:r>
              <a:rPr lang="pt-BR" dirty="0"/>
              <a:t> do </a:t>
            </a:r>
            <a:r>
              <a:rPr lang="pt-BR" b="1" dirty="0"/>
              <a:t>Cartão</a:t>
            </a:r>
            <a:r>
              <a:rPr lang="pt-BR" dirty="0"/>
              <a:t> podem trocar mensagens entre si, colocando anexos, inclusive outro Cartão.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123E1B9-2E37-44F1-B4D1-108C2FC4DECD}"/>
              </a:ext>
            </a:extLst>
          </p:cNvPr>
          <p:cNvSpPr/>
          <p:nvPr/>
        </p:nvSpPr>
        <p:spPr>
          <a:xfrm>
            <a:off x="263352" y="4941167"/>
            <a:ext cx="1728192" cy="292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4D24E2-08AC-4170-8B22-156516F7D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960" y="4816387"/>
            <a:ext cx="58102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1C1BB5-0348-4A95-ACBD-25EAF477B5B4}"/>
              </a:ext>
            </a:extLst>
          </p:cNvPr>
          <p:cNvSpPr txBox="1"/>
          <p:nvPr/>
        </p:nvSpPr>
        <p:spPr>
          <a:xfrm>
            <a:off x="6595592" y="196145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Quadro, Comitê Temático, vai aparecer um resumo do que está acontecendo no </a:t>
            </a:r>
            <a:r>
              <a:rPr lang="pt-BR" b="1" dirty="0"/>
              <a:t>Cartão</a:t>
            </a: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3D00FE-E66E-48D2-8072-D3544B2C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779" y="2179917"/>
            <a:ext cx="2419350" cy="1457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68346E8-DBD9-4B6C-8AB3-F8E464960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751" y="1723333"/>
            <a:ext cx="2533650" cy="4762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25BD449-92D0-4A21-AD46-797551BA2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483880"/>
            <a:ext cx="5153025" cy="333375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AC5212D-ACDF-4ABC-8C8B-752F965D30C4}"/>
              </a:ext>
            </a:extLst>
          </p:cNvPr>
          <p:cNvCxnSpPr>
            <a:cxnSpLocks/>
          </p:cNvCxnSpPr>
          <p:nvPr/>
        </p:nvCxnSpPr>
        <p:spPr>
          <a:xfrm>
            <a:off x="5807968" y="2179917"/>
            <a:ext cx="0" cy="1008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1C1BB5-0348-4A95-ACBD-25EAF477B5B4}"/>
              </a:ext>
            </a:extLst>
          </p:cNvPr>
          <p:cNvSpPr txBox="1"/>
          <p:nvPr/>
        </p:nvSpPr>
        <p:spPr>
          <a:xfrm>
            <a:off x="6240016" y="1078591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também pode criar uma </a:t>
            </a:r>
            <a:r>
              <a:rPr lang="pt-BR" b="1" dirty="0"/>
              <a:t>Lista</a:t>
            </a:r>
            <a:r>
              <a:rPr lang="pt-BR" dirty="0"/>
              <a:t> de enquete, por exemplo escolha da data da próxima reunião, com um </a:t>
            </a:r>
            <a:r>
              <a:rPr lang="pt-BR" b="1" dirty="0"/>
              <a:t>Cartão</a:t>
            </a:r>
            <a:r>
              <a:rPr lang="pt-BR" dirty="0"/>
              <a:t> para cada data sugerida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25BD449-92D0-4A21-AD46-797551BA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483880"/>
            <a:ext cx="5153025" cy="33337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3B2CDA-D476-4242-9FFC-E6CE7E76E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787438"/>
            <a:ext cx="2790825" cy="20574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0443710-86DD-49F7-A43E-95369B219B28}"/>
              </a:ext>
            </a:extLst>
          </p:cNvPr>
          <p:cNvCxnSpPr>
            <a:cxnSpLocks/>
          </p:cNvCxnSpPr>
          <p:nvPr/>
        </p:nvCxnSpPr>
        <p:spPr>
          <a:xfrm>
            <a:off x="335360" y="2216000"/>
            <a:ext cx="0" cy="1008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14265D-8790-4986-9E70-BC6027A3960F}"/>
              </a:ext>
            </a:extLst>
          </p:cNvPr>
          <p:cNvSpPr txBox="1"/>
          <p:nvPr/>
        </p:nvSpPr>
        <p:spPr>
          <a:xfrm>
            <a:off x="623392" y="465313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o </a:t>
            </a:r>
            <a:r>
              <a:rPr lang="pt-BR" b="1" dirty="0"/>
              <a:t>Cartão</a:t>
            </a:r>
            <a:r>
              <a:rPr lang="pt-BR" dirty="0"/>
              <a:t> com a data de sua escolha, por exemplo o 16/08 e acione o botão Votar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0E6C3E-2B6F-4772-9B58-429216B49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2832771"/>
            <a:ext cx="5161942" cy="388218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70C66F1-2226-4932-AB58-C95C72E94E67}"/>
              </a:ext>
            </a:extLst>
          </p:cNvPr>
          <p:cNvCxnSpPr/>
          <p:nvPr/>
        </p:nvCxnSpPr>
        <p:spPr>
          <a:xfrm>
            <a:off x="7320136" y="616530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748E818-3611-4091-8A48-CE4451913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344" y="4869160"/>
            <a:ext cx="25622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8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CBFA4F-2204-41ED-94EB-2EC657FAC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8" y="851170"/>
            <a:ext cx="9060782" cy="600682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23A6435-E89C-4926-9FEA-BE92C723687C}"/>
              </a:ext>
            </a:extLst>
          </p:cNvPr>
          <p:cNvSpPr/>
          <p:nvPr/>
        </p:nvSpPr>
        <p:spPr>
          <a:xfrm>
            <a:off x="169116" y="1081920"/>
            <a:ext cx="1423476" cy="425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9396142" y="1131709"/>
            <a:ext cx="267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Agora nós vamos ver o que contém o Quadro </a:t>
            </a:r>
            <a:r>
              <a:rPr lang="pt-BR" b="1" dirty="0"/>
              <a:t>Administração</a:t>
            </a:r>
            <a:r>
              <a:rPr lang="pt-BR" dirty="0"/>
              <a:t> da Organização </a:t>
            </a:r>
            <a:r>
              <a:rPr lang="pt-BR" b="1" dirty="0"/>
              <a:t>FOPEME</a:t>
            </a:r>
          </a:p>
        </p:txBody>
      </p:sp>
    </p:spTree>
    <p:extLst>
      <p:ext uri="{BB962C8B-B14F-4D97-AF65-F5344CB8AC3E}">
        <p14:creationId xmlns:p14="http://schemas.microsoft.com/office/powerpoint/2010/main" val="77667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8688288" y="1369799"/>
            <a:ext cx="267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Neste </a:t>
            </a:r>
            <a:r>
              <a:rPr lang="pt-BR" b="1" dirty="0"/>
              <a:t>Quadro</a:t>
            </a:r>
            <a:r>
              <a:rPr lang="pt-BR" dirty="0"/>
              <a:t>  </a:t>
            </a:r>
            <a:r>
              <a:rPr lang="pt-BR" b="1" dirty="0"/>
              <a:t>Administração</a:t>
            </a:r>
            <a:r>
              <a:rPr lang="pt-BR" dirty="0"/>
              <a:t> temos diversos documentos que lhes poderão ser úteis</a:t>
            </a:r>
            <a:endParaRPr lang="pt-BR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F89ED2-386C-4612-AE2B-DA505D253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052736"/>
            <a:ext cx="7200800" cy="55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1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B5A6D7-F02D-41F8-A713-5F1E7710FF9E}"/>
              </a:ext>
            </a:extLst>
          </p:cNvPr>
          <p:cNvSpPr txBox="1"/>
          <p:nvPr/>
        </p:nvSpPr>
        <p:spPr>
          <a:xfrm>
            <a:off x="1631504" y="2636912"/>
            <a:ext cx="895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Qualquer dúvida, consulte a Secretaria Técnica do FOPEME</a:t>
            </a:r>
          </a:p>
        </p:txBody>
      </p:sp>
    </p:spTree>
    <p:extLst>
      <p:ext uri="{BB962C8B-B14F-4D97-AF65-F5344CB8AC3E}">
        <p14:creationId xmlns:p14="http://schemas.microsoft.com/office/powerpoint/2010/main" val="192696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CBFA4F-2204-41ED-94EB-2EC657FAC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8" y="851170"/>
            <a:ext cx="9060782" cy="600682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23A6435-E89C-4926-9FEA-BE92C723687C}"/>
              </a:ext>
            </a:extLst>
          </p:cNvPr>
          <p:cNvSpPr/>
          <p:nvPr/>
        </p:nvSpPr>
        <p:spPr>
          <a:xfrm>
            <a:off x="335360" y="777011"/>
            <a:ext cx="1080120" cy="419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516639-09A5-4475-8E61-5F0B44E182E6}"/>
              </a:ext>
            </a:extLst>
          </p:cNvPr>
          <p:cNvSpPr txBox="1"/>
          <p:nvPr/>
        </p:nvSpPr>
        <p:spPr>
          <a:xfrm>
            <a:off x="9396142" y="2355845"/>
            <a:ext cx="26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</a:t>
            </a:r>
            <a:r>
              <a:rPr lang="pt-BR" b="1" dirty="0"/>
              <a:t>Time</a:t>
            </a:r>
            <a:r>
              <a:rPr lang="pt-BR" dirty="0"/>
              <a:t>, você tem uma organização chamada </a:t>
            </a:r>
            <a:r>
              <a:rPr lang="pt-BR" b="1" dirty="0"/>
              <a:t>FOPEME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9ED2E3-6240-4908-8F17-48629581D44B}"/>
              </a:ext>
            </a:extLst>
          </p:cNvPr>
          <p:cNvSpPr txBox="1"/>
          <p:nvPr/>
        </p:nvSpPr>
        <p:spPr>
          <a:xfrm>
            <a:off x="9396142" y="3723997"/>
            <a:ext cx="2676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Nos </a:t>
            </a:r>
            <a:r>
              <a:rPr lang="pt-BR" b="1" dirty="0"/>
              <a:t>Quadros</a:t>
            </a:r>
            <a:r>
              <a:rPr lang="pt-BR" dirty="0"/>
              <a:t>, são os </a:t>
            </a:r>
            <a:r>
              <a:rPr lang="pt-BR" b="1" dirty="0"/>
              <a:t>setores da Organização</a:t>
            </a:r>
            <a:r>
              <a:rPr lang="pt-BR" dirty="0"/>
              <a:t>. É como se cada quadro correspondesse ao quadro de avisos daquele setor, que são visualizados por quem trabalha naquele setor.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9396142" y="1131709"/>
            <a:ext cx="26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Aqui você vê um </a:t>
            </a:r>
            <a:r>
              <a:rPr lang="pt-BR" b="1" dirty="0"/>
              <a:t>Time</a:t>
            </a:r>
            <a:r>
              <a:rPr lang="pt-BR" dirty="0"/>
              <a:t> e </a:t>
            </a:r>
            <a:r>
              <a:rPr lang="pt-BR" b="1" dirty="0"/>
              <a:t>Quadros</a:t>
            </a:r>
            <a:r>
              <a:rPr lang="pt-BR" dirty="0"/>
              <a:t>. Analogicamente:</a:t>
            </a:r>
          </a:p>
        </p:txBody>
      </p:sp>
    </p:spTree>
    <p:extLst>
      <p:ext uri="{BB962C8B-B14F-4D97-AF65-F5344CB8AC3E}">
        <p14:creationId xmlns:p14="http://schemas.microsoft.com/office/powerpoint/2010/main" val="24741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9396142" y="2078846"/>
            <a:ext cx="2676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função </a:t>
            </a:r>
            <a:r>
              <a:rPr lang="pt-BR" b="1" dirty="0"/>
              <a:t>Membros </a:t>
            </a:r>
            <a:r>
              <a:rPr lang="pt-BR" dirty="0"/>
              <a:t>eu cadastro todas as pessoas, de todas as partes interessadas que deverão acessar o Time </a:t>
            </a:r>
            <a:r>
              <a:rPr lang="pt-BR" b="1" dirty="0"/>
              <a:t>FOPEME</a:t>
            </a:r>
            <a:r>
              <a:rPr lang="pt-BR" dirty="0"/>
              <a:t> para gerenciar, executar ou simplesmente acompanhar o que está sendo realizado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5DAB5B-ACF1-4F27-B137-767E1E8A4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035769"/>
            <a:ext cx="5219700" cy="1685925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C893178-224F-4030-B6D4-B38B8E05FDC7}"/>
              </a:ext>
            </a:extLst>
          </p:cNvPr>
          <p:cNvSpPr/>
          <p:nvPr/>
        </p:nvSpPr>
        <p:spPr>
          <a:xfrm>
            <a:off x="2711624" y="1035769"/>
            <a:ext cx="1080120" cy="419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660108-6F8D-4E55-9D05-336E766C9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1878731"/>
            <a:ext cx="8579049" cy="42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7320136" y="1102457"/>
            <a:ext cx="267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Administrador</a:t>
            </a:r>
          </a:p>
          <a:p>
            <a:r>
              <a:rPr lang="pt-BR" dirty="0"/>
              <a:t>Pode ver, editar, remover e alterar configurações, inclusive dos quadros e membros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5DAB5B-ACF1-4F27-B137-767E1E8A4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035769"/>
            <a:ext cx="5219700" cy="1685925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C893178-224F-4030-B6D4-B38B8E05FDC7}"/>
              </a:ext>
            </a:extLst>
          </p:cNvPr>
          <p:cNvSpPr/>
          <p:nvPr/>
        </p:nvSpPr>
        <p:spPr>
          <a:xfrm>
            <a:off x="2711624" y="1035769"/>
            <a:ext cx="1080120" cy="419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E7E05B-9F34-4154-A41A-84A0ED98C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720" y="1628800"/>
            <a:ext cx="2352675" cy="43815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BBC0736-6CCA-42F6-AEEF-2E483D246111}"/>
              </a:ext>
            </a:extLst>
          </p:cNvPr>
          <p:cNvSpPr/>
          <p:nvPr/>
        </p:nvSpPr>
        <p:spPr>
          <a:xfrm>
            <a:off x="4211996" y="3964779"/>
            <a:ext cx="1379948" cy="2218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CB088B-FE00-42AB-BBF1-4AD093041C6B}"/>
              </a:ext>
            </a:extLst>
          </p:cNvPr>
          <p:cNvSpPr txBox="1"/>
          <p:nvPr/>
        </p:nvSpPr>
        <p:spPr>
          <a:xfrm>
            <a:off x="7307910" y="2743760"/>
            <a:ext cx="267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Normal</a:t>
            </a:r>
          </a:p>
          <a:p>
            <a:r>
              <a:rPr lang="pt-BR" dirty="0"/>
              <a:t>Pode ver e editar. Não pode alterar configurações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03DB4A-E375-4250-A77A-A86A16954656}"/>
              </a:ext>
            </a:extLst>
          </p:cNvPr>
          <p:cNvSpPr txBox="1"/>
          <p:nvPr/>
        </p:nvSpPr>
        <p:spPr>
          <a:xfrm>
            <a:off x="7307910" y="4244895"/>
            <a:ext cx="26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Virtual</a:t>
            </a:r>
          </a:p>
          <a:p>
            <a:r>
              <a:rPr lang="pt-BR" dirty="0"/>
              <a:t>Após receber o convite, o membro ainda não terminou o processo de inscrição no site da </a:t>
            </a:r>
            <a:r>
              <a:rPr lang="pt-BR" dirty="0" err="1"/>
              <a:t>Trello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34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7320136" y="1102457"/>
            <a:ext cx="267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convites são feitos através de </a:t>
            </a:r>
            <a:r>
              <a:rPr lang="pt-BR" dirty="0" err="1"/>
              <a:t>email</a:t>
            </a:r>
            <a:r>
              <a:rPr lang="pt-BR" dirty="0"/>
              <a:t>, WhatsApp, Verbal, etc. e para entrar no Time FOPEME, se usa o link: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5DAB5B-ACF1-4F27-B137-767E1E8A4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035769"/>
            <a:ext cx="5219700" cy="1685925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C893178-224F-4030-B6D4-B38B8E05FDC7}"/>
              </a:ext>
            </a:extLst>
          </p:cNvPr>
          <p:cNvSpPr/>
          <p:nvPr/>
        </p:nvSpPr>
        <p:spPr>
          <a:xfrm>
            <a:off x="2711624" y="1035769"/>
            <a:ext cx="1080120" cy="419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5A3949-8100-48A0-B6FC-898B7D35F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1570751"/>
            <a:ext cx="4104456" cy="3222597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5E0EF48C-E7D8-46FF-B545-CF81AE6057F1}"/>
              </a:ext>
            </a:extLst>
          </p:cNvPr>
          <p:cNvSpPr/>
          <p:nvPr/>
        </p:nvSpPr>
        <p:spPr>
          <a:xfrm>
            <a:off x="695400" y="3356992"/>
            <a:ext cx="2808312" cy="887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93F858-485A-4111-AEA2-C913BCFA7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8" y="4793348"/>
            <a:ext cx="4388518" cy="1443964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A0C51FF-CEFE-4D3D-A095-72E25ABE4776}"/>
              </a:ext>
            </a:extLst>
          </p:cNvPr>
          <p:cNvCxnSpPr>
            <a:cxnSpLocks/>
          </p:cNvCxnSpPr>
          <p:nvPr/>
        </p:nvCxnSpPr>
        <p:spPr>
          <a:xfrm>
            <a:off x="1343472" y="4725144"/>
            <a:ext cx="720080" cy="8640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566F9BDD-5C17-4E7B-801A-D0A8B07C7FD6}"/>
              </a:ext>
            </a:extLst>
          </p:cNvPr>
          <p:cNvSpPr/>
          <p:nvPr/>
        </p:nvSpPr>
        <p:spPr>
          <a:xfrm>
            <a:off x="6816080" y="274400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7"/>
              </a:rPr>
              <a:t>https://trello.com/invite/fopemepr/afe49c077046e3347bd8eb0bcd2b334d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71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CBFA4F-2204-41ED-94EB-2EC657FAC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8" y="851170"/>
            <a:ext cx="9060782" cy="600682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23A6435-E89C-4926-9FEA-BE92C723687C}"/>
              </a:ext>
            </a:extLst>
          </p:cNvPr>
          <p:cNvSpPr/>
          <p:nvPr/>
        </p:nvSpPr>
        <p:spPr>
          <a:xfrm>
            <a:off x="4772028" y="980728"/>
            <a:ext cx="2016224" cy="769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9ED2E3-6240-4908-8F17-48629581D44B}"/>
              </a:ext>
            </a:extLst>
          </p:cNvPr>
          <p:cNvSpPr txBox="1"/>
          <p:nvPr/>
        </p:nvSpPr>
        <p:spPr>
          <a:xfrm>
            <a:off x="9396142" y="3723997"/>
            <a:ext cx="267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sistema sempre vai apresentar a situação real do </a:t>
            </a:r>
            <a:r>
              <a:rPr lang="pt-BR" b="1" dirty="0"/>
              <a:t>Quadro </a:t>
            </a:r>
            <a:r>
              <a:rPr lang="pt-BR" dirty="0"/>
              <a:t>naquele momento.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9396142" y="1131709"/>
            <a:ext cx="26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Agora nós vamos entrar no Setor </a:t>
            </a:r>
            <a:r>
              <a:rPr lang="pt-BR" b="1" dirty="0"/>
              <a:t>Comitê Temático Acompanhamento Tributário</a:t>
            </a:r>
            <a:r>
              <a:rPr lang="pt-BR" dirty="0"/>
              <a:t> desta Organização </a:t>
            </a:r>
            <a:r>
              <a:rPr lang="pt-BR" b="1" dirty="0"/>
              <a:t>FOPEME</a:t>
            </a:r>
          </a:p>
        </p:txBody>
      </p:sp>
    </p:spTree>
    <p:extLst>
      <p:ext uri="{BB962C8B-B14F-4D97-AF65-F5344CB8AC3E}">
        <p14:creationId xmlns:p14="http://schemas.microsoft.com/office/powerpoint/2010/main" val="57977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89ED2E3-6240-4908-8F17-48629581D44B}"/>
              </a:ext>
            </a:extLst>
          </p:cNvPr>
          <p:cNvSpPr txBox="1"/>
          <p:nvPr/>
        </p:nvSpPr>
        <p:spPr>
          <a:xfrm>
            <a:off x="8616280" y="3222915"/>
            <a:ext cx="267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Cada </a:t>
            </a:r>
            <a:r>
              <a:rPr lang="pt-BR" b="1" dirty="0"/>
              <a:t>Lista</a:t>
            </a:r>
            <a:r>
              <a:rPr lang="pt-BR" dirty="0"/>
              <a:t> é composta de </a:t>
            </a:r>
            <a:r>
              <a:rPr lang="pt-BR" b="1" dirty="0"/>
              <a:t>Cartões</a:t>
            </a:r>
            <a:r>
              <a:rPr lang="pt-BR" dirty="0"/>
              <a:t> (por exemplo, com tarefas destas macro ações)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8616280" y="1225783"/>
            <a:ext cx="26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Neste </a:t>
            </a:r>
            <a:r>
              <a:rPr lang="pt-BR" b="1" dirty="0"/>
              <a:t>Quadro, deste</a:t>
            </a:r>
            <a:r>
              <a:rPr lang="pt-BR" dirty="0"/>
              <a:t>  </a:t>
            </a:r>
            <a:r>
              <a:rPr lang="pt-BR" b="1" dirty="0"/>
              <a:t>Comitê,</a:t>
            </a:r>
            <a:r>
              <a:rPr lang="pt-BR" dirty="0"/>
              <a:t> temos atualmente duas </a:t>
            </a:r>
            <a:r>
              <a:rPr lang="pt-BR" b="1" dirty="0"/>
              <a:t>Listas</a:t>
            </a:r>
            <a:r>
              <a:rPr lang="pt-BR" dirty="0"/>
              <a:t> (colunas), intituladas (por exemplo, com macro ações)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E91BB1-8430-4111-914D-876E79D6401D}"/>
              </a:ext>
            </a:extLst>
          </p:cNvPr>
          <p:cNvSpPr txBox="1"/>
          <p:nvPr/>
        </p:nvSpPr>
        <p:spPr>
          <a:xfrm>
            <a:off x="8616280" y="4748951"/>
            <a:ext cx="267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é em cada </a:t>
            </a:r>
            <a:r>
              <a:rPr lang="pt-BR" b="1" dirty="0"/>
              <a:t>Cartão</a:t>
            </a:r>
            <a:r>
              <a:rPr lang="pt-BR" dirty="0"/>
              <a:t> (cada tarefa) que vai acontecer todas as interações no dia a dia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1A10FC2-AB4E-410F-A8DA-08E6EFD386EE}"/>
              </a:ext>
            </a:extLst>
          </p:cNvPr>
          <p:cNvCxnSpPr/>
          <p:nvPr/>
        </p:nvCxnSpPr>
        <p:spPr>
          <a:xfrm>
            <a:off x="10458671" y="2084216"/>
            <a:ext cx="64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1D13007-A124-496D-928F-583709174586}"/>
              </a:ext>
            </a:extLst>
          </p:cNvPr>
          <p:cNvCxnSpPr/>
          <p:nvPr/>
        </p:nvCxnSpPr>
        <p:spPr>
          <a:xfrm>
            <a:off x="9038389" y="3811800"/>
            <a:ext cx="82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7BD0D85F-A37B-400F-B3D7-71D4C389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" y="1124744"/>
            <a:ext cx="7364195" cy="4896544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7F94EB75-FB71-49E4-86E5-D7E57F2A47A3}"/>
              </a:ext>
            </a:extLst>
          </p:cNvPr>
          <p:cNvSpPr/>
          <p:nvPr/>
        </p:nvSpPr>
        <p:spPr>
          <a:xfrm>
            <a:off x="4132406" y="1992150"/>
            <a:ext cx="2736304" cy="769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4EA139A-E17B-4285-A7DA-AA3EBD8B2B8D}"/>
              </a:ext>
            </a:extLst>
          </p:cNvPr>
          <p:cNvCxnSpPr>
            <a:cxnSpLocks/>
          </p:cNvCxnSpPr>
          <p:nvPr/>
        </p:nvCxnSpPr>
        <p:spPr>
          <a:xfrm>
            <a:off x="7156742" y="2758927"/>
            <a:ext cx="0" cy="2376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C700C426-EF39-4E15-89C5-6F28843B30FE}"/>
              </a:ext>
            </a:extLst>
          </p:cNvPr>
          <p:cNvCxnSpPr>
            <a:cxnSpLocks/>
          </p:cNvCxnSpPr>
          <p:nvPr/>
        </p:nvCxnSpPr>
        <p:spPr>
          <a:xfrm flipH="1">
            <a:off x="7032104" y="2171479"/>
            <a:ext cx="3528392" cy="2470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423B6A3-EED6-408A-8F8A-20AFF73CEBB6}"/>
              </a:ext>
            </a:extLst>
          </p:cNvPr>
          <p:cNvCxnSpPr>
            <a:cxnSpLocks/>
          </p:cNvCxnSpPr>
          <p:nvPr/>
        </p:nvCxnSpPr>
        <p:spPr>
          <a:xfrm flipH="1">
            <a:off x="7320136" y="3899063"/>
            <a:ext cx="1872208" cy="4552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C5F019BE-14E7-4EB0-B06B-8EE5C40456DE}"/>
              </a:ext>
            </a:extLst>
          </p:cNvPr>
          <p:cNvCxnSpPr>
            <a:cxnSpLocks/>
          </p:cNvCxnSpPr>
          <p:nvPr/>
        </p:nvCxnSpPr>
        <p:spPr>
          <a:xfrm flipH="1" flipV="1">
            <a:off x="6744072" y="2492896"/>
            <a:ext cx="229431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6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53064"/>
            <a:ext cx="4752528" cy="723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26B978-4E32-41F8-AE67-649EE28FB335}"/>
              </a:ext>
            </a:extLst>
          </p:cNvPr>
          <p:cNvSpPr txBox="1"/>
          <p:nvPr/>
        </p:nvSpPr>
        <p:spPr>
          <a:xfrm>
            <a:off x="7896200" y="1231592"/>
            <a:ext cx="267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Ainda, na abertura do </a:t>
            </a:r>
            <a:r>
              <a:rPr lang="pt-BR" b="1" dirty="0"/>
              <a:t>Quadro</a:t>
            </a:r>
            <a:r>
              <a:rPr lang="pt-BR" dirty="0"/>
              <a:t>, nesta </a:t>
            </a:r>
            <a:r>
              <a:rPr lang="pt-BR" b="1" dirty="0"/>
              <a:t>Lista</a:t>
            </a:r>
            <a:r>
              <a:rPr lang="pt-BR" dirty="0"/>
              <a:t>, você pode encontrar  sinalizações da situação de cada </a:t>
            </a:r>
            <a:r>
              <a:rPr lang="pt-BR" b="1" dirty="0"/>
              <a:t>Cartão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E91BB1-8430-4111-914D-876E79D6401D}"/>
              </a:ext>
            </a:extLst>
          </p:cNvPr>
          <p:cNvSpPr txBox="1"/>
          <p:nvPr/>
        </p:nvSpPr>
        <p:spPr>
          <a:xfrm>
            <a:off x="7909656" y="3086958"/>
            <a:ext cx="26765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exemplo, nesta macro ação “Revisão do Decreto Estadual”, mostra 3 sinalizações: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andamento / em 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Concluído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atraso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3FCF4F-26CE-4443-80DB-8302FCE54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413164"/>
            <a:ext cx="4404806" cy="4536115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A76C6E3-7189-4E23-A408-246B8E26428D}"/>
              </a:ext>
            </a:extLst>
          </p:cNvPr>
          <p:cNvCxnSpPr>
            <a:cxnSpLocks/>
          </p:cNvCxnSpPr>
          <p:nvPr/>
        </p:nvCxnSpPr>
        <p:spPr>
          <a:xfrm flipH="1" flipV="1">
            <a:off x="2207568" y="2924944"/>
            <a:ext cx="5544617" cy="16561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8811A49-6FC0-4806-880A-E2A09FC9EDEC}"/>
              </a:ext>
            </a:extLst>
          </p:cNvPr>
          <p:cNvCxnSpPr>
            <a:cxnSpLocks/>
          </p:cNvCxnSpPr>
          <p:nvPr/>
        </p:nvCxnSpPr>
        <p:spPr>
          <a:xfrm flipH="1" flipV="1">
            <a:off x="2207568" y="3933056"/>
            <a:ext cx="5544617" cy="151216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337161A-E913-4635-982D-668ED8115349}"/>
              </a:ext>
            </a:extLst>
          </p:cNvPr>
          <p:cNvCxnSpPr>
            <a:cxnSpLocks/>
          </p:cNvCxnSpPr>
          <p:nvPr/>
        </p:nvCxnSpPr>
        <p:spPr>
          <a:xfrm flipH="1" flipV="1">
            <a:off x="3359696" y="5085184"/>
            <a:ext cx="4392490" cy="86409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1230</Words>
  <Application>Microsoft Office PowerPoint</Application>
  <PresentationFormat>Widescreen</PresentationFormat>
  <Paragraphs>104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StarSymbol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Freitas</dc:creator>
  <cp:lastModifiedBy>Paulo Freitas</cp:lastModifiedBy>
  <cp:revision>57</cp:revision>
  <dcterms:modified xsi:type="dcterms:W3CDTF">2017-07-10T16:21:29Z</dcterms:modified>
</cp:coreProperties>
</file>