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4"/>
  </p:notesMasterIdLst>
  <p:handoutMasterIdLst>
    <p:handoutMasterId r:id="rId25"/>
  </p:handoutMasterIdLst>
  <p:sldIdLst>
    <p:sldId id="452" r:id="rId2"/>
    <p:sldId id="340" r:id="rId3"/>
    <p:sldId id="435" r:id="rId4"/>
    <p:sldId id="436" r:id="rId5"/>
    <p:sldId id="437" r:id="rId6"/>
    <p:sldId id="367" r:id="rId7"/>
    <p:sldId id="432" r:id="rId8"/>
    <p:sldId id="438" r:id="rId9"/>
    <p:sldId id="366" r:id="rId10"/>
    <p:sldId id="433" r:id="rId11"/>
    <p:sldId id="439" r:id="rId12"/>
    <p:sldId id="442" r:id="rId13"/>
    <p:sldId id="441" r:id="rId14"/>
    <p:sldId id="451" r:id="rId15"/>
    <p:sldId id="447" r:id="rId16"/>
    <p:sldId id="429" r:id="rId17"/>
    <p:sldId id="449" r:id="rId18"/>
    <p:sldId id="443" r:id="rId19"/>
    <p:sldId id="368" r:id="rId20"/>
    <p:sldId id="445" r:id="rId21"/>
    <p:sldId id="446" r:id="rId22"/>
    <p:sldId id="450" r:id="rId23"/>
  </p:sldIdLst>
  <p:sldSz cx="6858000" cy="5143500"/>
  <p:notesSz cx="7315200" cy="9601200"/>
  <p:defaultTextStyle>
    <a:defPPr>
      <a:defRPr lang="pt-B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userDrawn="1">
          <p15:clr>
            <a:srgbClr val="A4A3A4"/>
          </p15:clr>
        </p15:guide>
        <p15:guide id="43" orient="horz" pos="146" userDrawn="1">
          <p15:clr>
            <a:srgbClr val="A4A3A4"/>
          </p15:clr>
        </p15:guide>
        <p15:guide id="45" orient="horz" pos="32" userDrawn="1">
          <p15:clr>
            <a:srgbClr val="A4A3A4"/>
          </p15:clr>
        </p15:guide>
        <p15:guide id="46" pos="96" userDrawn="1">
          <p15:clr>
            <a:srgbClr val="A4A3A4"/>
          </p15:clr>
        </p15:guide>
        <p15:guide id="52" pos="4224" userDrawn="1">
          <p15:clr>
            <a:srgbClr val="A4A3A4"/>
          </p15:clr>
        </p15:guide>
        <p15:guide id="54" pos="187" userDrawn="1">
          <p15:clr>
            <a:srgbClr val="A4A3A4"/>
          </p15:clr>
        </p15:guide>
        <p15:guide id="62" pos="4315" userDrawn="1">
          <p15:clr>
            <a:srgbClr val="A4A3A4"/>
          </p15:clr>
        </p15:guide>
        <p15:guide id="63" orient="horz" pos="32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Correia Monteiro" initials="JCM" lastIdx="10" clrIdx="0"/>
  <p:cmAuthor id="2" name="Renata da Silva Vilar" initials="RdSV" lastIdx="168" clrIdx="1"/>
  <p:cmAuthor id="3" name="Erika Kuchauskas Mariano da Silva" initials="EKMdS" lastIdx="3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A4A"/>
    <a:srgbClr val="378979"/>
    <a:srgbClr val="DDDDD6"/>
    <a:srgbClr val="5B9BD5"/>
    <a:srgbClr val="DC5F4C"/>
    <a:srgbClr val="CFE4E0"/>
    <a:srgbClr val="595959"/>
    <a:srgbClr val="A6A7A1"/>
    <a:srgbClr val="953321"/>
    <a:srgbClr val="6423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89868" autoAdjust="0"/>
  </p:normalViewPr>
  <p:slideViewPr>
    <p:cSldViewPr snapToGrid="0" showGuides="1">
      <p:cViewPr varScale="1">
        <p:scale>
          <a:sx n="110" d="100"/>
          <a:sy n="110" d="100"/>
        </p:scale>
        <p:origin x="1267" y="67"/>
      </p:cViewPr>
      <p:guideLst>
        <p:guide/>
        <p:guide orient="horz" pos="146"/>
        <p:guide orient="horz" pos="32"/>
        <p:guide pos="96"/>
        <p:guide pos="4224"/>
        <p:guide pos="187"/>
        <p:guide pos="4315"/>
        <p:guide orient="horz" pos="3240"/>
      </p:guideLst>
    </p:cSldViewPr>
  </p:slideViewPr>
  <p:outlineViewPr>
    <p:cViewPr>
      <p:scale>
        <a:sx n="33" d="100"/>
        <a:sy n="33" d="100"/>
      </p:scale>
      <p:origin x="0" y="-403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Freitas" userId="7ed694069727a3fb" providerId="LiveId" clId="{7B1B1A33-BCB4-4B32-9001-33313769E969}"/>
    <pc:docChg chg="addSld delSld modSld">
      <pc:chgData name="Paulo Freitas" userId="7ed694069727a3fb" providerId="LiveId" clId="{7B1B1A33-BCB4-4B32-9001-33313769E969}" dt="2021-04-01T00:52:18.856" v="130" actId="47"/>
      <pc:docMkLst>
        <pc:docMk/>
      </pc:docMkLst>
      <pc:sldChg chg="modSp del mod">
        <pc:chgData name="Paulo Freitas" userId="7ed694069727a3fb" providerId="LiveId" clId="{7B1B1A33-BCB4-4B32-9001-33313769E969}" dt="2021-04-01T00:52:18.856" v="130" actId="47"/>
        <pc:sldMkLst>
          <pc:docMk/>
          <pc:sldMk cId="1650888503" sldId="342"/>
        </pc:sldMkLst>
        <pc:spChg chg="mod">
          <ac:chgData name="Paulo Freitas" userId="7ed694069727a3fb" providerId="LiveId" clId="{7B1B1A33-BCB4-4B32-9001-33313769E969}" dt="2021-03-31T23:17:09.891" v="129" actId="1076"/>
          <ac:spMkLst>
            <pc:docMk/>
            <pc:sldMk cId="1650888503" sldId="342"/>
            <ac:spMk id="5" creationId="{00000000-0000-0000-0000-000000000000}"/>
          </ac:spMkLst>
        </pc:spChg>
      </pc:sldChg>
      <pc:sldChg chg="add">
        <pc:chgData name="Paulo Freitas" userId="7ed694069727a3fb" providerId="LiveId" clId="{7B1B1A33-BCB4-4B32-9001-33313769E969}" dt="2021-03-31T23:13:33.226" v="0"/>
        <pc:sldMkLst>
          <pc:docMk/>
          <pc:sldMk cId="2714166337" sldId="45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24373-9474-4B8B-B54F-3CDC6970FA47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FC87-DB7E-45C8-95F2-230581687B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557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02694-BC10-4057-87B9-4B62F7076DA1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D915-6812-4277-BA9F-FAA20581E9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13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4D45951-4530-4C63-93B2-16B4519554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8036" y="4717418"/>
            <a:ext cx="2466109" cy="42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9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2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273846"/>
            <a:ext cx="1478756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273846"/>
            <a:ext cx="4350544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8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CCCCCE9-0B0C-4D7E-851F-BF2197C9E1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84544" y="4726998"/>
            <a:ext cx="2345748" cy="40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9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1282307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7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72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273845"/>
            <a:ext cx="5915025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7"/>
            <a:ext cx="2901255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1878807"/>
            <a:ext cx="2915543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753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2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37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740572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2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9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740572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2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3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7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42900" y="1500838"/>
            <a:ext cx="6172200" cy="3064119"/>
          </a:xfrm>
        </p:spPr>
        <p:txBody>
          <a:bodyPr>
            <a:noAutofit/>
          </a:bodyPr>
          <a:lstStyle/>
          <a:p>
            <a:pPr algn="ctr" eaLnBrk="0">
              <a:lnSpc>
                <a:spcPct val="100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r>
              <a:rPr lang="en-US" sz="27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46ª REUNIÃO ORDINÁRIA</a:t>
            </a: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r>
              <a:rPr lang="pt-BR" sz="27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31/03/2021</a:t>
            </a: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r>
              <a:rPr lang="pt-BR" sz="27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CURITIBA – PR</a:t>
            </a: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230"/>
              </a:spcBef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230"/>
              </a:spcBef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230"/>
              </a:spcBef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230"/>
              </a:spcBef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t-BR" sz="225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AEE38C5-8641-44BC-878D-3DA306D1E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29" y="33620"/>
            <a:ext cx="5869641" cy="100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66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C879F6C8-20EB-49C6-81E8-4003D887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5B3DD44-F0F8-4F1A-BC27-68BB78E24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5907"/>
            <a:ext cx="6858000" cy="163450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99AAA2A-FC7C-45EF-809B-C618D6FFF291}"/>
              </a:ext>
            </a:extLst>
          </p:cNvPr>
          <p:cNvSpPr txBox="1"/>
          <p:nvPr/>
        </p:nvSpPr>
        <p:spPr>
          <a:xfrm>
            <a:off x="248772" y="2521322"/>
            <a:ext cx="5896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latin typeface="Gotham Condensed Book" pitchFamily="50" charset="0"/>
              </a:rPr>
              <a:t>Implementar nos municípios programas que favoreçam o estreitamento das relações Universidades / Instituição de Ciência e Tecnologia - Empresas fortalecendo o tripé educação - fomento – inovação, cuja entrega é ter 2 modelos de Acordo de Cooperação Padrão</a:t>
            </a:r>
          </a:p>
        </p:txBody>
      </p:sp>
    </p:spTree>
    <p:extLst>
      <p:ext uri="{BB962C8B-B14F-4D97-AF65-F5344CB8AC3E}">
        <p14:creationId xmlns:p14="http://schemas.microsoft.com/office/powerpoint/2010/main" val="2042653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8" y="140962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307558-3612-44BC-B141-CB35AE105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184048"/>
              </p:ext>
            </p:extLst>
          </p:nvPr>
        </p:nvGraphicFramePr>
        <p:xfrm>
          <a:off x="119575" y="685501"/>
          <a:ext cx="6604782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73606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674986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Secretaria Técnica – do Painel de Gestão e Plano de Ação 2021 pelos Comitês Temáticos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Mario Doria – SEPL </a:t>
                      </a:r>
                    </a:p>
                    <a:p>
                      <a:pPr algn="l"/>
                      <a:r>
                        <a:rPr lang="pt-BR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Amberson</a:t>
                      </a:r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 Silva – SEBRAE/PR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14h25 às 14h50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Proposta de incorporar MEI a este CT.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14h50 às 15h15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Status da implementação nos municípios, de programas que favoreçam o estreitamento das relações Universidades / Instituição de Ciência e Tecnologia - Empresas fortalecendo o tripé educação - fomento – inovação.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Paulo Parreira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15h15 às 15h40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Gestão: Status do regramento do FIME (Fundo de Inovação da MPE) e FCR (Fundo de Capital de Risco).</a:t>
                      </a:r>
                      <a:endParaRPr lang="pt-BR" sz="11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Fabiano </a:t>
                      </a:r>
                      <a:r>
                        <a:rPr lang="pt-BR" sz="1100" kern="1200" dirty="0" err="1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Reimann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15h40 às 16h05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 e GT COMEX: status da revisão do capítulo do acesso aos mercados da LC 163/2013 à luz da nova Lei Licitações (PL 4253/2020); Webinar CAUFPR; Indicadores de Compras do Estado.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– DECON</a:t>
                      </a:r>
                    </a:p>
                    <a:p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16h05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 e Capacitação Empreendedora.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16h30 às 17h0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626B940-AFD6-4EBE-B730-8F4F0B52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40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0" y="961087"/>
            <a:ext cx="66428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Investimento, Financiamento e Crédito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98023CF-5662-4EF3-B464-EB92F05EE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F1E279A-83F3-4736-994D-F3D5D5D9BA31}"/>
              </a:ext>
            </a:extLst>
          </p:cNvPr>
          <p:cNvSpPr/>
          <p:nvPr/>
        </p:nvSpPr>
        <p:spPr>
          <a:xfrm>
            <a:off x="1640535" y="2061070"/>
            <a:ext cx="401394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Fabiano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Kormann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Reimann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FOMENTO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Alessandro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Baum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BRDE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Jonas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Bertão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FAMPEPAR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Ademir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Lodis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FAMPEPAR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 err="1">
                <a:solidFill>
                  <a:srgbClr val="333333"/>
                </a:solidFill>
                <a:latin typeface="Proxima Nova Rg"/>
              </a:rPr>
              <a:t>Amberson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Bezerra da Silva</a:t>
            </a:r>
            <a:endParaRPr lang="pt-BR" b="0" i="0" dirty="0">
              <a:solidFill>
                <a:srgbClr val="333333"/>
              </a:solidFill>
              <a:effectLst/>
              <a:latin typeface="Proxima Nova Rg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3C2F22DF-EF38-4317-9F20-59462E9CB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2020 / 2021</a:t>
            </a:r>
          </a:p>
        </p:txBody>
      </p:sp>
    </p:spTree>
    <p:extLst>
      <p:ext uri="{BB962C8B-B14F-4D97-AF65-F5344CB8AC3E}">
        <p14:creationId xmlns:p14="http://schemas.microsoft.com/office/powerpoint/2010/main" val="3935462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C879F6C8-20EB-49C6-81E8-4003D887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AE34073-6673-4B17-8BDD-84E9D96C8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5" y="655908"/>
            <a:ext cx="6733309" cy="401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46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C879F6C8-20EB-49C6-81E8-4003D887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99AAA2A-FC7C-45EF-809B-C618D6FFF291}"/>
              </a:ext>
            </a:extLst>
          </p:cNvPr>
          <p:cNvSpPr txBox="1"/>
          <p:nvPr/>
        </p:nvSpPr>
        <p:spPr>
          <a:xfrm>
            <a:off x="114300" y="655908"/>
            <a:ext cx="66293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Implementar os documentos formais que possibilitem a implantação do Programa Paraná Mais Emprego, a fim de que contribuir com o desenvolvimento do Estado do Paraná. Entrega: ter 1 arcabouço legal apto a ser aplicado.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Implementar os documentos formais que possibilitem a atuação do FIME, a fim de que contribuir com o desenvolvimento do Estado do Paraná. Entrega: ter 1 fundo em operação.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Implementar os documentos formais que possibilitem a atuação do FCR, a fim de que contribuir com o desenvolvimento do Estado do Paraná. Entrega: ter 1 fundo em operação.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Aumentar a oferta de opções de garantia através da operacionalização do Convênio entre FOMENTO e SEBRAE, pelo uso do Fundo de Aval às Micro e Pequenas Empresas (FAMPE) para operações realizadas pela FOMENTO PARANÁ. Entrega: Ter 1 regulamentação visando a implementação do uso do fundo.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Aumentar a presença da FOMENTO PARANÁ nos Municípios do Estado do Paraná por meio de parcerias com correspondentes, agentes através de convênios com associações e prefeituras. Entrega: ter presença formal através de parcerias em 300 municípios.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Capacitação dos agentes de crédito como ação da FOMENTO PARANÁ / SEBRAE-PR. Entrega: ter 300 Agentes de Crédito Capacitados.</a:t>
            </a:r>
          </a:p>
          <a:p>
            <a:endParaRPr lang="pt-BR" sz="1600" dirty="0">
              <a:latin typeface="Gotham Condensed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08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8" y="140962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307558-3612-44BC-B141-CB35AE105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73876"/>
              </p:ext>
            </p:extLst>
          </p:nvPr>
        </p:nvGraphicFramePr>
        <p:xfrm>
          <a:off x="119575" y="685501"/>
          <a:ext cx="6604782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73606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674986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Secretaria Técnica – do Painel de Gestão e Plano de Ação 2021 pelos Comitês Temáticos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Mario Doria – SEPL </a:t>
                      </a:r>
                    </a:p>
                    <a:p>
                      <a:pPr algn="l"/>
                      <a:r>
                        <a:rPr lang="pt-BR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Amberson</a:t>
                      </a:r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 Silva – SEBRAE/PR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14h25 às 14h50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Proposta de incorporar MEI a este CT.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14h50 às 15h15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Status da implementação nos municípios, de programas que favoreçam o estreitamento das relações Universidades / Instituição de Ciência e Tecnologia - Empresas fortalecendo o tripé educação - fomento – inovação.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Paulo Parreira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15h15 às 15h40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Gestão: Status do regramento do FIME (Fundo de Inovação da MPE) e FCR (Fundo de Capital de Risco).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Fabiano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Reimann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15h40 às 16h05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 e GT COMEX: status da revisão do capítulo do acesso aos mercados da LC 163/2013 à luz da nova Lei Licitações (PL 4253/2020); Webinar CAUFPR; Indicadores de Compras do Estado.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– DECON</a:t>
                      </a:r>
                    </a:p>
                    <a:p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16h05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 e Capacitação Empreendedora.</a:t>
                      </a:r>
                      <a:endParaRPr lang="pt-BR" sz="1100" kern="50" dirty="0">
                        <a:solidFill>
                          <a:schemeClr val="tx1"/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solidFill>
                          <a:schemeClr val="tx1"/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16h30 às 17h0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626B940-AFD6-4EBE-B730-8F4F0B52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597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-139804" y="732480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Educação e Capacitação Empreendedora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BC34FAE-E698-4622-A8FB-70665C7A3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9351539A-5971-4ED4-AC5C-5D539F8F9C3E}"/>
              </a:ext>
            </a:extLst>
          </p:cNvPr>
          <p:cNvSpPr/>
          <p:nvPr/>
        </p:nvSpPr>
        <p:spPr>
          <a:xfrm>
            <a:off x="349623" y="1855368"/>
            <a:ext cx="620581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Titulares: Alberto Ricardo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Opolz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e Milton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Kubicke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Rech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- SEJUF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Aline Albano Justus e Ronald Márcio de Lima - SEAP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Titulares: Rodrigo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Sepulcri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Rosalem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e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Denyze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Cristina Lorenzon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Rückl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- SENAC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Suplentes: Sandra Cristina Brasil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Toloto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- SENAI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Consultora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Sonia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Shimoyama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SEBRAE</a:t>
            </a:r>
          </a:p>
        </p:txBody>
      </p:sp>
    </p:spTree>
    <p:extLst>
      <p:ext uri="{BB962C8B-B14F-4D97-AF65-F5344CB8AC3E}">
        <p14:creationId xmlns:p14="http://schemas.microsoft.com/office/powerpoint/2010/main" val="591013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C879F6C8-20EB-49C6-81E8-4003D887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AEE6CE19-A7CD-494B-B351-4769EC506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003"/>
            <a:ext cx="6858000" cy="211230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3EFCD7D-A37A-4078-9B53-71862E05BFBD}"/>
              </a:ext>
            </a:extLst>
          </p:cNvPr>
          <p:cNvSpPr txBox="1"/>
          <p:nvPr/>
        </p:nvSpPr>
        <p:spPr>
          <a:xfrm>
            <a:off x="0" y="2810449"/>
            <a:ext cx="68109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Desenvolver o comportamento empreendedor e qualificação técnica no público atendido pela Agência do Trabalhador. Entrega: Inscritos nas Agências com Perfil Empreendedor Identificado.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Relançamento do Aplicativo  Paraná Serviços, integrado as agencias do Trabalhador as 216 junto a sala de Inovação. Entrega: Inscritos no CAGED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600" dirty="0">
                <a:latin typeface="Gotham Condensed Book" pitchFamily="50" charset="0"/>
              </a:rPr>
              <a:t>Desenvolver ações que promovam as competências essenciais de gestão pública ao propiciar a capacitação continuada de servidores, gestores públicos e  da comunidade. Entrega: Inscritos na Plataforma EAD da Escola de Gestão.</a:t>
            </a:r>
          </a:p>
        </p:txBody>
      </p:sp>
    </p:spTree>
    <p:extLst>
      <p:ext uri="{BB962C8B-B14F-4D97-AF65-F5344CB8AC3E}">
        <p14:creationId xmlns:p14="http://schemas.microsoft.com/office/powerpoint/2010/main" val="3972641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8" y="140962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307558-3612-44BC-B141-CB35AE105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236885"/>
              </p:ext>
            </p:extLst>
          </p:nvPr>
        </p:nvGraphicFramePr>
        <p:xfrm>
          <a:off x="119575" y="685501"/>
          <a:ext cx="6604782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73606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674986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Secretaria Técnica – do Painel de Gestão e Plano de Ação 2021 pelos Comitês Temáticos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Mario Doria – SEPL </a:t>
                      </a:r>
                    </a:p>
                    <a:p>
                      <a:pPr algn="l"/>
                      <a:r>
                        <a:rPr lang="pt-BR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Amberson</a:t>
                      </a:r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 Silva – SEBRAE/PR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14h25 às 14h50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Proposta de incorporar MEI a este CT.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14h50 às 15h15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Status da implementação nos municípios, de programas que favoreçam o estreitamento das relações Universidades / Instituição de Ciência e Tecnologia - Empresas fortalecendo o tripé educação - fomento – inovação.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Paulo Parreira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15h15 às 15h40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Gestão: Status do regramento do FIME (Fundo de Inovação da MPE) e FCR (Fundo de Capital de Risco).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Fabiano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Reimann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15h40 às 16h05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 e GT COMEX: status da revisão do capítulo do acesso aos mercados da LC 163/2013 à luz da nova Lei Licitações (PL 4253/2020); Webinar CAUFPR; Indicadores de Compras do Estado.</a:t>
                      </a:r>
                      <a:endParaRPr lang="pt-BR" sz="1100" kern="50" dirty="0">
                        <a:solidFill>
                          <a:schemeClr val="tx1"/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– DECON</a:t>
                      </a:r>
                    </a:p>
                    <a:p>
                      <a:r>
                        <a:rPr lang="pt-BR" sz="1100" kern="1200" dirty="0" err="1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kern="50" dirty="0">
                        <a:solidFill>
                          <a:schemeClr val="tx1"/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16h05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 e Capacitação Empreendedora.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16h30 às 17h0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626B940-AFD6-4EBE-B730-8F4F0B52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44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161777" y="732480"/>
            <a:ext cx="62390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Acesso a Mercados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BC34FAE-E698-4622-A8FB-70665C7A3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9351539A-5971-4ED4-AC5C-5D539F8F9C3E}"/>
              </a:ext>
            </a:extLst>
          </p:cNvPr>
          <p:cNvSpPr/>
          <p:nvPr/>
        </p:nvSpPr>
        <p:spPr>
          <a:xfrm>
            <a:off x="1546420" y="1747788"/>
            <a:ext cx="463251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Maria Carmem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Albanske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SEAP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Cleverson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Neri – SEAP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Aristides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Mossambani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FEMPIPAR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Eduardo Luiz Gabardo Martins – FECOMERCIO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Juliana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Schvenger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 </a:t>
            </a:r>
            <a:br>
              <a:rPr lang="pt-BR" b="1" dirty="0">
                <a:solidFill>
                  <a:srgbClr val="333333"/>
                </a:solidFill>
                <a:latin typeface="Proxima Nova Rg"/>
              </a:rPr>
            </a:br>
            <a:r>
              <a:rPr lang="pt-BR" b="1" dirty="0">
                <a:solidFill>
                  <a:srgbClr val="333333"/>
                </a:solidFill>
                <a:latin typeface="Proxima Nova Rg"/>
              </a:rPr>
              <a:t>Grupo de Trabalho COMEX: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Coordenador: Klaus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Rotman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Dantas Santos – CORREIOS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Consultor SEBRAE/PR: Lucas Hahn</a:t>
            </a:r>
            <a:endParaRPr lang="pt-BR" b="0" i="0" dirty="0">
              <a:solidFill>
                <a:srgbClr val="333333"/>
              </a:solidFill>
              <a:effectLst/>
              <a:latin typeface="Proxima Nova Rg"/>
            </a:endParaRPr>
          </a:p>
        </p:txBody>
      </p:sp>
    </p:spTree>
    <p:extLst>
      <p:ext uri="{BB962C8B-B14F-4D97-AF65-F5344CB8AC3E}">
        <p14:creationId xmlns:p14="http://schemas.microsoft.com/office/powerpoint/2010/main" val="304389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8" y="140962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307558-3612-44BC-B141-CB35AE105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386915"/>
              </p:ext>
            </p:extLst>
          </p:nvPr>
        </p:nvGraphicFramePr>
        <p:xfrm>
          <a:off x="119575" y="685501"/>
          <a:ext cx="6604782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73606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674986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14h00 às 14h25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Secretaria Técnica – do Painel de Gestão e Plano de Ação 2021 pelos Comitês Temáticos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Mario Doria – SEPL </a:t>
                      </a:r>
                    </a:p>
                    <a:p>
                      <a:pPr algn="l"/>
                      <a:r>
                        <a:rPr lang="pt-BR" sz="1100" dirty="0" err="1">
                          <a:latin typeface="Bahnschrift Light Condensed" panose="020B0502040204020203" pitchFamily="34" charset="0"/>
                        </a:rPr>
                        <a:t>Amberson</a:t>
                      </a:r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 Silva – SEBRAE/PR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14h25 às 14h50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Proposta de incorporar MEI a este CT.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14h50 às 15h15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Status da implementação nos municípios, de programas que favoreçam o estreitamento das relações Universidades / Instituição de Ciência e Tecnologia - Empresas fortalecendo o tripé educação - fomento – inovação.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Paulo Parreira – SETI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15h15 às 15h40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Gestão: Status do regramento do FIME (Fundo de Inovação da MPE) e FCR (Fundo de Capital de Risco).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Fabiano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Reimann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15h40 às 16h05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 e GT COMEX: status da revisão do capítulo do acesso aos mercados da LC 163/2013 à luz da nova Lei Licitações (PL 4253/2020); Webinar CAUFPR; Indicadores de Compras do Estado.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– DECON</a:t>
                      </a:r>
                    </a:p>
                    <a:p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16h05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 e Capacitação Empreendedora.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626B940-AFD6-4EBE-B730-8F4F0B52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56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C879F6C8-20EB-49C6-81E8-4003D887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F4917F0-DDA2-4437-87C8-605F8DF88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5908"/>
            <a:ext cx="6858000" cy="323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98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C879F6C8-20EB-49C6-81E8-4003D887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BFF63CD-96B7-449D-A2B2-C2C9D10833D7}"/>
              </a:ext>
            </a:extLst>
          </p:cNvPr>
          <p:cNvSpPr txBox="1"/>
          <p:nvPr/>
        </p:nvSpPr>
        <p:spPr>
          <a:xfrm>
            <a:off x="61913" y="655908"/>
            <a:ext cx="67475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latin typeface="Gotham Condensed Book" pitchFamily="50" charset="0"/>
              </a:rPr>
              <a:t>DECON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b="1" dirty="0">
                <a:latin typeface="Gotham Condensed Book" pitchFamily="50" charset="0"/>
              </a:rPr>
              <a:t>Atualização do capítulo de acesso aos mercados da LC nº 163/2013, à luz da nova Lei Licitações (PL 4253/2020). Entrega: Ter 1 lei atualizada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b="1" dirty="0">
                <a:latin typeface="Gotham Condensed Book" pitchFamily="50" charset="0"/>
              </a:rPr>
              <a:t>Sistematizar com TCE/PR a disseminação dos dados de compras públicas dos municípios e estado do Paraná, no sentido de motivar os fornecedores de MPE a participarem dos processos licitatórios e assim manter e gerar emprego e renda e aumentar a base de fornecedores para estado e municípios. Entrega: Dados publicados.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b="1" dirty="0">
                <a:latin typeface="Gotham Condensed Book" pitchFamily="50" charset="0"/>
              </a:rPr>
              <a:t>Sistematizar, por meio de instrumento de acordo, com os municípios do Paraná, a utilização da padronização dos itens catalogados no GMS a partir do acesso ao portal Compras Menor Preço do Estado. Entrega: quantidade de municípios que aderiram. </a:t>
            </a:r>
          </a:p>
          <a:p>
            <a:endParaRPr lang="pt-BR" sz="1800" b="1" dirty="0">
              <a:latin typeface="Gotham Condensed Book" pitchFamily="50" charset="0"/>
            </a:endParaRPr>
          </a:p>
          <a:p>
            <a:r>
              <a:rPr lang="pt-BR" sz="1800" b="1" dirty="0">
                <a:latin typeface="Gotham Condensed Book" pitchFamily="50" charset="0"/>
              </a:rPr>
              <a:t>GT - COMEX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Diagnosticar o ambiente de negócios do Paraná e fomentar a cultura exportadora de pequenos negócios, por meio de pesquisa, cuja entrega são 400 questionários respondidos.</a:t>
            </a:r>
          </a:p>
        </p:txBody>
      </p:sp>
    </p:spTree>
    <p:extLst>
      <p:ext uri="{BB962C8B-B14F-4D97-AF65-F5344CB8AC3E}">
        <p14:creationId xmlns:p14="http://schemas.microsoft.com/office/powerpoint/2010/main" val="2801144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8" y="140962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307558-3612-44BC-B141-CB35AE105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488208"/>
              </p:ext>
            </p:extLst>
          </p:nvPr>
        </p:nvGraphicFramePr>
        <p:xfrm>
          <a:off x="119575" y="685501"/>
          <a:ext cx="6604782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73606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674986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Secretaria Técnica – do Painel de Gestão e Plano de Ação 2021 pelos Comitês Temáticos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Mario Doria – SEPL </a:t>
                      </a:r>
                    </a:p>
                    <a:p>
                      <a:pPr algn="l"/>
                      <a:r>
                        <a:rPr lang="pt-BR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Amberson</a:t>
                      </a:r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 Silva – SEBRAE/PR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14h25 às 14h50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Proposta de incorporar MEI a este CT.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14h50 às 15h15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Status da implementação nos municípios, de programas que favoreçam o estreitamento das relações Universidades / Instituição de Ciência e Tecnologia - Empresas fortalecendo o tripé educação - fomento – inovação.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Paulo Parreira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15h15 às 15h40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Gestão: Status do regramento do FIME (Fundo de Inovação da MPE) e FCR (Fundo de Capital de Risco).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Fabiano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Reimann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15h40 às 16h05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 e GT COMEX: status da revisão do capítulo do acesso aos mercados da LC 163/2013 à luz da nova Lei Licitações (PL 4253/2020); Webinar CAUFPR; Indicadores de Compras do Estado.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– DECON</a:t>
                      </a:r>
                    </a:p>
                    <a:p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16h05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 e Capacitação Empreendedora.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16h30 às 17h0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626B940-AFD6-4EBE-B730-8F4F0B52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0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8" y="140962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307558-3612-44BC-B141-CB35AE105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440987"/>
              </p:ext>
            </p:extLst>
          </p:nvPr>
        </p:nvGraphicFramePr>
        <p:xfrm>
          <a:off x="119575" y="685501"/>
          <a:ext cx="6604782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73606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674986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14h00 às 14h25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Secretaria Técnica – do Painel de Gestão e Plano de Ação 2021 pelos Comitês Temáticos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Mario Doria – SEPL </a:t>
                      </a:r>
                    </a:p>
                    <a:p>
                      <a:pPr algn="l"/>
                      <a:r>
                        <a:rPr lang="pt-BR" sz="1100" dirty="0" err="1">
                          <a:latin typeface="Bahnschrift Light Condensed" panose="020B0502040204020203" pitchFamily="34" charset="0"/>
                        </a:rPr>
                        <a:t>Amberson</a:t>
                      </a:r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 Silva – SEBRAE/PR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14h25 às 14h50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Proposta de incorporar MEI a este CT.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14h50 às 15h15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Status da implementação nos municípios, de programas que favoreçam o estreitamento das relações Universidades / Instituição de Ciência e Tecnologia - Empresas fortalecendo o tripé educação - fomento – inovação.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Paulo Parreira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15h15 às 15h40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Gestão: Status do regramento do FIME (Fundo de Inovação da MPE) e FCR (Fundo de Capital de Risco).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Fabiano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Reimann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15h40 às 16h05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 e GT COMEX: status da revisão do capítulo do acesso aos mercados da LC 163/2013 à luz da nova Lei Licitações (PL 4253/2020); Webinar CAUFPR; Indicadores de Compras do Estado.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– DECON</a:t>
                      </a:r>
                    </a:p>
                    <a:p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16h05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 e Capacitação Empreendedora.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16h30 às 17h0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626B940-AFD6-4EBE-B730-8F4F0B52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7">
            <a:extLst>
              <a:ext uri="{FF2B5EF4-FFF2-40B4-BE49-F238E27FC236}">
                <a16:creationId xmlns:a16="http://schemas.microsoft.com/office/drawing/2014/main" id="{36544C9C-70F9-4909-BF04-C1F122A21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818" y="98758"/>
            <a:ext cx="5224182" cy="454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000" dirty="0"/>
              <a:t>Secretaria Técnica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C879F6C8-20EB-49C6-81E8-4003D887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0B3E118-62CD-4C52-B5FD-5D4FC0E5C114}"/>
              </a:ext>
            </a:extLst>
          </p:cNvPr>
          <p:cNvSpPr txBox="1"/>
          <p:nvPr/>
        </p:nvSpPr>
        <p:spPr>
          <a:xfrm>
            <a:off x="275664" y="941294"/>
            <a:ext cx="63066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/>
              <a:t>Acompanhando a tramitação do PL 4253/2020, no Congresso, da nova Lei de Licitações, que em 12/03/2021 foi enviada à sansão presidencial com prazo final em 1/04/2021. Assim que aprovada, concluiremos a revisão da Lei Complementar 163/2013 e tramitar no Estado para aprovação.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/>
              <a:t>Em andamento a renovação do acordo TCE / SEBRAE / FOPEME para a capacitação de jurisdicionados no tema de compras públicas.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/>
              <a:t>Em 2021 previsto a implementação do Sistema de Comunicação do FOPEME com os Territórios.</a:t>
            </a:r>
          </a:p>
        </p:txBody>
      </p:sp>
    </p:spTree>
    <p:extLst>
      <p:ext uri="{BB962C8B-B14F-4D97-AF65-F5344CB8AC3E}">
        <p14:creationId xmlns:p14="http://schemas.microsoft.com/office/powerpoint/2010/main" val="79254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8" y="140962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307558-3612-44BC-B141-CB35AE105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300283"/>
              </p:ext>
            </p:extLst>
          </p:nvPr>
        </p:nvGraphicFramePr>
        <p:xfrm>
          <a:off x="119575" y="685501"/>
          <a:ext cx="6604782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73606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674986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Secretaria Técnica – do Painel de Gestão e Plano de Ação 2021 pelos Comitês Temáticos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Mario Doria – SEPL </a:t>
                      </a:r>
                    </a:p>
                    <a:p>
                      <a:pPr algn="l"/>
                      <a:r>
                        <a:rPr lang="pt-BR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Amberson</a:t>
                      </a:r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 Silva – SEBRAE/PR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14h25 às 14h50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Proposta de incorporar MEI a este CT.</a:t>
                      </a:r>
                      <a:endParaRPr lang="pt-BR" sz="1100" kern="50" dirty="0">
                        <a:solidFill>
                          <a:schemeClr val="tx1"/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14h50 às 15h15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Status da implementação nos municípios, de programas que favoreçam o estreitamento das relações Universidades / Instituição de Ciência e Tecnologia - Empresas fortalecendo o tripé educação - fomento – inovação.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Paulo Parreira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15h15 às 15h40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Gestão: Status do regramento do FIME (Fundo de Inovação da MPE) e FCR (Fundo de Capital de Risco).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Fabiano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Reimann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15h40 às 16h05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 e GT COMEX: status da revisão do capítulo do acesso aos mercados da LC 163/2013 à luz da nova Lei Licitações (PL 4253/2020); Webinar CAUFPR; Indicadores de Compras do Estado.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– DECON</a:t>
                      </a:r>
                    </a:p>
                    <a:p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16h05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 e Capacitação Empreendedora.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16h30 às 17h0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626B940-AFD6-4EBE-B730-8F4F0B52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8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0" y="961087"/>
            <a:ext cx="66428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Racionalização Legal e Burocrática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98023CF-5662-4EF3-B464-EB92F05EE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F1E279A-83F3-4736-994D-F3D5D5D9BA31}"/>
              </a:ext>
            </a:extLst>
          </p:cNvPr>
          <p:cNvSpPr/>
          <p:nvPr/>
        </p:nvSpPr>
        <p:spPr>
          <a:xfrm>
            <a:off x="1640535" y="2061070"/>
            <a:ext cx="401394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Sebastião Mota – JUCEPAR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Mario Doria – SEPL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Ercílio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Santinoni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CONAMPE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sendo definido – FAMPEPAR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 err="1">
                <a:solidFill>
                  <a:srgbClr val="333333"/>
                </a:solidFill>
                <a:latin typeface="Proxima Nova Rg"/>
              </a:rPr>
              <a:t>Amberson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Bezerra da Silva</a:t>
            </a:r>
            <a:endParaRPr lang="pt-BR" b="0" i="0" dirty="0">
              <a:solidFill>
                <a:srgbClr val="333333"/>
              </a:solidFill>
              <a:effectLst/>
              <a:latin typeface="Proxima Nova Rg"/>
            </a:endParaRPr>
          </a:p>
        </p:txBody>
      </p:sp>
    </p:spTree>
    <p:extLst>
      <p:ext uri="{BB962C8B-B14F-4D97-AF65-F5344CB8AC3E}">
        <p14:creationId xmlns:p14="http://schemas.microsoft.com/office/powerpoint/2010/main" val="1701776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C879F6C8-20EB-49C6-81E8-4003D887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DCE5B26-DEE3-4FF1-9D46-72F909741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2108"/>
            <a:ext cx="6858000" cy="143907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123F2DC-3657-4257-81A1-184C4BACD7F5}"/>
              </a:ext>
            </a:extLst>
          </p:cNvPr>
          <p:cNvSpPr txBox="1"/>
          <p:nvPr/>
        </p:nvSpPr>
        <p:spPr>
          <a:xfrm>
            <a:off x="161365" y="2279362"/>
            <a:ext cx="6299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latin typeface="Gotham Condensed Book" pitchFamily="50" charset="0"/>
              </a:rPr>
              <a:t>Revisar os capítulos da LC 123/2006, visando incorporar melhorias para MEI, cuja entrega é ter 1 proposta (do FOPEME) protocolada no Fórum Nacional</a:t>
            </a:r>
          </a:p>
        </p:txBody>
      </p:sp>
    </p:spTree>
    <p:extLst>
      <p:ext uri="{BB962C8B-B14F-4D97-AF65-F5344CB8AC3E}">
        <p14:creationId xmlns:p14="http://schemas.microsoft.com/office/powerpoint/2010/main" val="80157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8638" y="140962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307558-3612-44BC-B141-CB35AE105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143085"/>
              </p:ext>
            </p:extLst>
          </p:nvPr>
        </p:nvGraphicFramePr>
        <p:xfrm>
          <a:off x="119575" y="685501"/>
          <a:ext cx="6604782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73606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674986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Secretaria Técnica – do Painel de Gestão e Plano de Ação 2021 pelos Comitês Temáticos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Mario Doria – SEPL </a:t>
                      </a:r>
                    </a:p>
                    <a:p>
                      <a:pPr algn="l"/>
                      <a:r>
                        <a:rPr lang="pt-BR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Amberson</a:t>
                      </a:r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 Silva – SEBRAE/PR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14h25 às 14h50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Proposta de incorporar MEI a este CT.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14h50 às 15h15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Status da implementação nos municípios, de programas que favoreçam o estreitamento das relações Universidades / Instituição de Ciência e Tecnologia - Empresas fortalecendo o tripé educação - fomento – inovação.</a:t>
                      </a:r>
                      <a:endParaRPr lang="pt-BR" sz="1100" kern="50" dirty="0">
                        <a:solidFill>
                          <a:schemeClr val="tx1"/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Paulo Parreira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15h15 às 15h40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Gestão: Status do regramento do FIME (Fundo de Inovação da MPE) e FCR (Fundo de Capital de Risco).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Fabiano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Reimann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15h40 às 16h05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 e GT COMEX: status da revisão do capítulo do acesso aos mercados da LC 163/2013 à luz da nova Lei Licitações (PL 4253/2020); Webinar CAUFPR; Indicadores de Compras do Estado.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– DECON</a:t>
                      </a:r>
                    </a:p>
                    <a:p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16h05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 e Capacitação Empreendedora.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16h30 às 17h0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626B940-AFD6-4EBE-B730-8F4F0B52A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30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87817" y="1035043"/>
            <a:ext cx="62390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Tecnologia e Inovação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112EF1D7-ACEF-492B-8F24-C27FEFBDC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1"/>
            <a:ext cx="1571905" cy="60400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5DBAB5C3-B7A8-4880-863C-5E36DE2F32A6}"/>
              </a:ext>
            </a:extLst>
          </p:cNvPr>
          <p:cNvSpPr/>
          <p:nvPr/>
        </p:nvSpPr>
        <p:spPr>
          <a:xfrm>
            <a:off x="1990162" y="2138043"/>
            <a:ext cx="428288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Paulo Renato Parreira – SETI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Gilberto Passos Lima – TECPAR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Marcos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Pupo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Thiesen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FIEP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Rafael Calil Trevisan – FIEP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Weliton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Perdomo</a:t>
            </a:r>
            <a:endParaRPr lang="pt-BR" b="0" i="0" dirty="0">
              <a:solidFill>
                <a:srgbClr val="333333"/>
              </a:solidFill>
              <a:effectLst/>
              <a:latin typeface="Proxima Nova Rg"/>
            </a:endParaRPr>
          </a:p>
        </p:txBody>
      </p:sp>
    </p:spTree>
    <p:extLst>
      <p:ext uri="{BB962C8B-B14F-4D97-AF65-F5344CB8AC3E}">
        <p14:creationId xmlns:p14="http://schemas.microsoft.com/office/powerpoint/2010/main" val="1847951278"/>
      </p:ext>
    </p:extLst>
  </p:cSld>
  <p:clrMapOvr>
    <a:masterClrMapping/>
  </p:clrMapOvr>
</p:sld>
</file>

<file path=ppt/theme/theme1.xml><?xml version="1.0" encoding="utf-8"?>
<a:theme xmlns:a="http://schemas.openxmlformats.org/drawingml/2006/main" name="20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33466</TotalTime>
  <Words>2938</Words>
  <Application>Microsoft Office PowerPoint</Application>
  <PresentationFormat>Personalizar</PresentationFormat>
  <Paragraphs>385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Bahnschrift Light Condensed</vt:lpstr>
      <vt:lpstr>Calibri</vt:lpstr>
      <vt:lpstr>Calibri Light</vt:lpstr>
      <vt:lpstr>Gotham Condensed Book</vt:lpstr>
      <vt:lpstr>Proxima Nova Rg</vt:lpstr>
      <vt:lpstr>20_Office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User8</dc:creator>
  <cp:lastModifiedBy>Paulo Freitas</cp:lastModifiedBy>
  <cp:revision>2030</cp:revision>
  <cp:lastPrinted>2020-07-27T21:26:29Z</cp:lastPrinted>
  <dcterms:created xsi:type="dcterms:W3CDTF">2014-12-15T13:46:29Z</dcterms:created>
  <dcterms:modified xsi:type="dcterms:W3CDTF">2021-04-01T00:52:22Z</dcterms:modified>
</cp:coreProperties>
</file>