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0"/>
  </p:notesMasterIdLst>
  <p:handoutMasterIdLst>
    <p:handoutMasterId r:id="rId31"/>
  </p:handoutMasterIdLst>
  <p:sldIdLst>
    <p:sldId id="480" r:id="rId2"/>
    <p:sldId id="481" r:id="rId3"/>
    <p:sldId id="482" r:id="rId4"/>
    <p:sldId id="483" r:id="rId5"/>
    <p:sldId id="484" r:id="rId6"/>
    <p:sldId id="366" r:id="rId7"/>
    <p:sldId id="433" r:id="rId8"/>
    <p:sldId id="489" r:id="rId9"/>
    <p:sldId id="490" r:id="rId10"/>
    <p:sldId id="367" r:id="rId11"/>
    <p:sldId id="432" r:id="rId12"/>
    <p:sldId id="491" r:id="rId13"/>
    <p:sldId id="368" r:id="rId14"/>
    <p:sldId id="462" r:id="rId15"/>
    <p:sldId id="492" r:id="rId16"/>
    <p:sldId id="493" r:id="rId17"/>
    <p:sldId id="467" r:id="rId18"/>
    <p:sldId id="494" r:id="rId19"/>
    <p:sldId id="495" r:id="rId20"/>
    <p:sldId id="442" r:id="rId21"/>
    <p:sldId id="451" r:id="rId22"/>
    <p:sldId id="496" r:id="rId23"/>
    <p:sldId id="497" r:id="rId24"/>
    <p:sldId id="429" r:id="rId25"/>
    <p:sldId id="449" r:id="rId26"/>
    <p:sldId id="498" r:id="rId27"/>
    <p:sldId id="499" r:id="rId28"/>
    <p:sldId id="320" r:id="rId29"/>
  </p:sldIdLst>
  <p:sldSz cx="6858000" cy="5143500"/>
  <p:notesSz cx="7315200" cy="9601200"/>
  <p:defaultTextStyle>
    <a:defPPr>
      <a:defRPr lang="pt-B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userDrawn="1">
          <p15:clr>
            <a:srgbClr val="A4A3A4"/>
          </p15:clr>
        </p15:guide>
        <p15:guide id="43" orient="horz" pos="146" userDrawn="1">
          <p15:clr>
            <a:srgbClr val="A4A3A4"/>
          </p15:clr>
        </p15:guide>
        <p15:guide id="45" orient="horz" pos="32" userDrawn="1">
          <p15:clr>
            <a:srgbClr val="A4A3A4"/>
          </p15:clr>
        </p15:guide>
        <p15:guide id="46" pos="96" userDrawn="1">
          <p15:clr>
            <a:srgbClr val="A4A3A4"/>
          </p15:clr>
        </p15:guide>
        <p15:guide id="52" pos="4224" userDrawn="1">
          <p15:clr>
            <a:srgbClr val="A4A3A4"/>
          </p15:clr>
        </p15:guide>
        <p15:guide id="54" pos="187" userDrawn="1">
          <p15:clr>
            <a:srgbClr val="A4A3A4"/>
          </p15:clr>
        </p15:guide>
        <p15:guide id="62" pos="4315" userDrawn="1">
          <p15:clr>
            <a:srgbClr val="A4A3A4"/>
          </p15:clr>
        </p15:guide>
        <p15:guide id="63" orient="horz" pos="32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Correia Monteiro" initials="JCM" lastIdx="10" clrIdx="0"/>
  <p:cmAuthor id="2" name="Renata da Silva Vilar" initials="RdSV" lastIdx="168" clrIdx="1"/>
  <p:cmAuthor id="3" name="Erika Kuchauskas Mariano da Silva" initials="EKMdS" lastIdx="3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A4A"/>
    <a:srgbClr val="378979"/>
    <a:srgbClr val="DDDDD6"/>
    <a:srgbClr val="5B9BD5"/>
    <a:srgbClr val="DC5F4C"/>
    <a:srgbClr val="CFE4E0"/>
    <a:srgbClr val="595959"/>
    <a:srgbClr val="A6A7A1"/>
    <a:srgbClr val="953321"/>
    <a:srgbClr val="6423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89868" autoAdjust="0"/>
  </p:normalViewPr>
  <p:slideViewPr>
    <p:cSldViewPr snapToGrid="0" showGuides="1">
      <p:cViewPr varScale="1">
        <p:scale>
          <a:sx n="110" d="100"/>
          <a:sy n="110" d="100"/>
        </p:scale>
        <p:origin x="1267" y="67"/>
      </p:cViewPr>
      <p:guideLst>
        <p:guide/>
        <p:guide orient="horz" pos="146"/>
        <p:guide orient="horz" pos="32"/>
        <p:guide pos="96"/>
        <p:guide pos="4224"/>
        <p:guide pos="187"/>
        <p:guide pos="4315"/>
        <p:guide orient="horz" pos="3240"/>
      </p:guideLst>
    </p:cSldViewPr>
  </p:slideViewPr>
  <p:outlineViewPr>
    <p:cViewPr>
      <p:scale>
        <a:sx n="33" d="100"/>
        <a:sy n="33" d="100"/>
      </p:scale>
      <p:origin x="0" y="-403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Freitas" userId="7ed694069727a3fb" providerId="LiveId" clId="{269F5313-A585-4C96-8FF1-CA569A842FB5}"/>
    <pc:docChg chg="custSel modSld">
      <pc:chgData name="Paulo Freitas" userId="7ed694069727a3fb" providerId="LiveId" clId="{269F5313-A585-4C96-8FF1-CA569A842FB5}" dt="2021-06-28T12:41:38.339" v="1"/>
      <pc:docMkLst>
        <pc:docMk/>
      </pc:docMkLst>
      <pc:sldChg chg="addSp delSp modSp mod">
        <pc:chgData name="Paulo Freitas" userId="7ed694069727a3fb" providerId="LiveId" clId="{269F5313-A585-4C96-8FF1-CA569A842FB5}" dt="2021-06-28T12:41:38.339" v="1"/>
        <pc:sldMkLst>
          <pc:docMk/>
          <pc:sldMk cId="167095332" sldId="320"/>
        </pc:sldMkLst>
        <pc:picChg chg="add mod">
          <ac:chgData name="Paulo Freitas" userId="7ed694069727a3fb" providerId="LiveId" clId="{269F5313-A585-4C96-8FF1-CA569A842FB5}" dt="2021-06-28T12:41:38.339" v="1"/>
          <ac:picMkLst>
            <pc:docMk/>
            <pc:sldMk cId="167095332" sldId="320"/>
            <ac:picMk id="5" creationId="{F4CDF44A-B3FA-4675-A4FF-2C3DBA03D140}"/>
          </ac:picMkLst>
        </pc:picChg>
        <pc:picChg chg="del">
          <ac:chgData name="Paulo Freitas" userId="7ed694069727a3fb" providerId="LiveId" clId="{269F5313-A585-4C96-8FF1-CA569A842FB5}" dt="2021-06-28T12:41:31.182" v="0" actId="478"/>
          <ac:picMkLst>
            <pc:docMk/>
            <pc:sldMk cId="167095332" sldId="320"/>
            <ac:picMk id="6" creationId="{E8842B05-0A24-4B0A-8D6F-761623665B8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24373-9474-4B8B-B54F-3CDC6970FA47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FC87-DB7E-45C8-95F2-230581687B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557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02694-BC10-4057-87B9-4B62F7076DA1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1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D915-6812-4277-BA9F-FAA20581E9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13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4D45951-4530-4C63-93B2-16B4519554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8036" y="4717418"/>
            <a:ext cx="2466109" cy="42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9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2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273846"/>
            <a:ext cx="1478756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273846"/>
            <a:ext cx="4350544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18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2CCCCCE9-0B0C-4D7E-851F-BF2197C9E1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84544" y="4726998"/>
            <a:ext cx="2345748" cy="40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9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1282307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7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72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273845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7"/>
            <a:ext cx="2901255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1878807"/>
            <a:ext cx="2915543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753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2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37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740572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2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9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740572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2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3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C98CD-4008-4D12-8816-035C6DDF6F1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28/06/2021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91331-691E-4359-986B-8F700DC2525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7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B3BC4D3F-06DA-4903-94E4-DB1D8490B9DD}"/>
              </a:ext>
            </a:extLst>
          </p:cNvPr>
          <p:cNvSpPr/>
          <p:nvPr/>
        </p:nvSpPr>
        <p:spPr>
          <a:xfrm>
            <a:off x="4147714" y="4606715"/>
            <a:ext cx="2639291" cy="5922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E159303-7400-4D23-863F-884BBE6D3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15" y="2471730"/>
            <a:ext cx="1333500" cy="140017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FBD8529-5108-4B32-A9C4-A7089C149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913" y="2633655"/>
            <a:ext cx="1266825" cy="123825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4C9281E-4EAA-4E6A-BDD5-3C3AD577F1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4080" y="2566980"/>
            <a:ext cx="1428750" cy="1304925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197DACC2-BA3A-4F22-807F-BB563E8037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3194" y="2686042"/>
            <a:ext cx="1219200" cy="1133475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0CB732AC-4932-46BD-BFB5-D7743A4EF4DA}"/>
              </a:ext>
            </a:extLst>
          </p:cNvPr>
          <p:cNvSpPr txBox="1"/>
          <p:nvPr/>
        </p:nvSpPr>
        <p:spPr>
          <a:xfrm>
            <a:off x="1594693" y="1198357"/>
            <a:ext cx="3215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Gotham Ultra" panose="02000603040000020004" pitchFamily="2" charset="0"/>
              </a:rPr>
              <a:t>Sejam bem-vindos!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4C9B092C-551F-460F-BF1D-F10A63D7E8EF}"/>
              </a:ext>
            </a:extLst>
          </p:cNvPr>
          <p:cNvSpPr txBox="1"/>
          <p:nvPr/>
        </p:nvSpPr>
        <p:spPr>
          <a:xfrm>
            <a:off x="1282414" y="1634312"/>
            <a:ext cx="4113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Gotham Ultra" panose="02000603040000020004" pitchFamily="2" charset="0"/>
              </a:rPr>
              <a:t>Iniciaremos em instantes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FE58A92-688A-4BB7-A069-648D496E6DAC}"/>
              </a:ext>
            </a:extLst>
          </p:cNvPr>
          <p:cNvSpPr txBox="1"/>
          <p:nvPr/>
        </p:nvSpPr>
        <p:spPr>
          <a:xfrm>
            <a:off x="366283" y="3871905"/>
            <a:ext cx="118456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  <a:latin typeface="Gotham Book" pitchFamily="50" charset="0"/>
              </a:rPr>
              <a:t>Desligar o MICROFONE só ligar quando for falar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2174BF5-BC09-43D7-8C4D-4C680037B7AD}"/>
              </a:ext>
            </a:extLst>
          </p:cNvPr>
          <p:cNvSpPr txBox="1"/>
          <p:nvPr/>
        </p:nvSpPr>
        <p:spPr>
          <a:xfrm>
            <a:off x="182816" y="2198765"/>
            <a:ext cx="3029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Gotham Ultra" panose="02000603040000020004" pitchFamily="2" charset="0"/>
              </a:rPr>
              <a:t>Por gentileza: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7470B3-9EC9-4074-A188-BAF62B1E6ED8}"/>
              </a:ext>
            </a:extLst>
          </p:cNvPr>
          <p:cNvSpPr txBox="1"/>
          <p:nvPr/>
        </p:nvSpPr>
        <p:spPr>
          <a:xfrm>
            <a:off x="1959548" y="3871908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  <a:latin typeface="Gotham Book" pitchFamily="50" charset="0"/>
              </a:rPr>
              <a:t>Silenciar ALERTAS</a:t>
            </a:r>
          </a:p>
          <a:p>
            <a:pPr algn="ct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  <a:latin typeface="Gotham Book" pitchFamily="50" charset="0"/>
              </a:rPr>
              <a:t>do celular e do computador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B8E6036-065A-4BB1-B219-7C9D2A6ECBEB}"/>
              </a:ext>
            </a:extLst>
          </p:cNvPr>
          <p:cNvSpPr txBox="1"/>
          <p:nvPr/>
        </p:nvSpPr>
        <p:spPr>
          <a:xfrm>
            <a:off x="3642883" y="3871909"/>
            <a:ext cx="118456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  <a:latin typeface="Gotham Book" pitchFamily="50" charset="0"/>
              </a:rPr>
              <a:t>Manter a CÂMERA aberta sempre que possível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465B2D9D-5244-4C00-9122-434CB60B20D2}"/>
              </a:ext>
            </a:extLst>
          </p:cNvPr>
          <p:cNvSpPr txBox="1"/>
          <p:nvPr/>
        </p:nvSpPr>
        <p:spPr>
          <a:xfrm>
            <a:off x="5139173" y="3871909"/>
            <a:ext cx="11845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  <a:latin typeface="Gotham Book" pitchFamily="50" charset="0"/>
              </a:rPr>
              <a:t>Utilize o CHAT</a:t>
            </a:r>
          </a:p>
          <a:p>
            <a:pPr algn="ct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  <a:latin typeface="Gotham Book" pitchFamily="50" charset="0"/>
              </a:rPr>
              <a:t>à vontade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FDA483D-C26C-4811-9AFC-1287D7766E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55" y="74938"/>
            <a:ext cx="3202993" cy="85618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9AFC1D28-AF4E-4267-98B9-75DF0E7AA2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68195" y="317372"/>
            <a:ext cx="1965937" cy="61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28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0" y="961087"/>
            <a:ext cx="66428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Racionalização Legal e Burocrática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F1E279A-83F3-4736-994D-F3D5D5D9BA31}"/>
              </a:ext>
            </a:extLst>
          </p:cNvPr>
          <p:cNvSpPr/>
          <p:nvPr/>
        </p:nvSpPr>
        <p:spPr>
          <a:xfrm>
            <a:off x="1640535" y="2061070"/>
            <a:ext cx="401394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Sebastião Mota – JUCEPAR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Mario Doria – SEPL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Pedro Donato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Skraba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CONAMPE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Ercílio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Santinoni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CONAMPE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 err="1">
                <a:solidFill>
                  <a:srgbClr val="333333"/>
                </a:solidFill>
                <a:latin typeface="Proxima Nova Rg"/>
              </a:rPr>
              <a:t>Amberson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Bezerra da Silva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EDC96BE-623E-4ED4-8CAE-31B9E9EF3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776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9123F2DC-3657-4257-81A1-184C4BACD7F5}"/>
              </a:ext>
            </a:extLst>
          </p:cNvPr>
          <p:cNvSpPr txBox="1"/>
          <p:nvPr/>
        </p:nvSpPr>
        <p:spPr>
          <a:xfrm>
            <a:off x="161365" y="2175457"/>
            <a:ext cx="6299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latin typeface="Gotham Condensed Book" pitchFamily="50" charset="0"/>
              </a:rPr>
              <a:t>Revisar os capítulos da LC 123/2006, visando incorporar melhorias para MEI, cuja entrega é ter 1 proposta (do FOPEME) protocolada no Fórum Nacional – Pedro </a:t>
            </a:r>
            <a:r>
              <a:rPr lang="pt-BR" sz="1800" dirty="0" err="1">
                <a:latin typeface="Gotham Condensed Book" pitchFamily="50" charset="0"/>
              </a:rPr>
              <a:t>Skraba</a:t>
            </a:r>
            <a:r>
              <a:rPr lang="pt-BR" sz="1800" dirty="0">
                <a:latin typeface="Gotham Condensed Book" pitchFamily="50" charset="0"/>
              </a:rPr>
              <a:t> – Prazo: 31/05/2021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914C7D6-E2D1-4DCE-9E05-DFFD498E1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4B26E3E-EE66-4599-83DC-2B15092C2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C8FA6A7-4B96-4152-9999-008EFF8A5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1830"/>
            <a:ext cx="6858000" cy="131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71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424253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96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161777" y="732480"/>
            <a:ext cx="62390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Acesso a Mercados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351539A-5971-4ED4-AC5C-5D539F8F9C3E}"/>
              </a:ext>
            </a:extLst>
          </p:cNvPr>
          <p:cNvSpPr/>
          <p:nvPr/>
        </p:nvSpPr>
        <p:spPr>
          <a:xfrm>
            <a:off x="1546420" y="1747788"/>
            <a:ext cx="463251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Maria Carmem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Albanske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SEAP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Cleverson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Neri – SEAP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Aristides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Mossambani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FEMPIPAR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Eduardo Luiz Gabardo Martins – FECOMERCIO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Juliana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Schvenger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 </a:t>
            </a:r>
            <a:br>
              <a:rPr lang="pt-BR" b="1" dirty="0">
                <a:solidFill>
                  <a:srgbClr val="333333"/>
                </a:solidFill>
                <a:latin typeface="Proxima Nova Rg"/>
              </a:rPr>
            </a:br>
            <a:r>
              <a:rPr lang="pt-BR" b="1" dirty="0">
                <a:solidFill>
                  <a:srgbClr val="333333"/>
                </a:solidFill>
                <a:latin typeface="Proxima Nova Rg"/>
              </a:rPr>
              <a:t>Grupo de Trabalho COMEX: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Coordenador: Klaus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Rotman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Dantas Santos – CORREIOS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Consultor SEBRAE/PR: Lucas Hahn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51DBAA1-0AC2-4DB2-93AF-E6108C0F5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88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>
            <a:extLst>
              <a:ext uri="{FF2B5EF4-FFF2-40B4-BE49-F238E27FC236}">
                <a16:creationId xmlns:a16="http://schemas.microsoft.com/office/drawing/2014/main" id="{8E2541E7-A0EF-4585-8A4D-B79ACED3F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5908"/>
            <a:ext cx="6858000" cy="212192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CDED998-CE39-4DFD-808F-D131D157C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A3AB4881-B244-4579-8947-F4F362C1D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36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3BFF63CD-96B7-449D-A2B2-C2C9D10833D7}"/>
              </a:ext>
            </a:extLst>
          </p:cNvPr>
          <p:cNvSpPr txBox="1"/>
          <p:nvPr/>
        </p:nvSpPr>
        <p:spPr>
          <a:xfrm>
            <a:off x="55202" y="740599"/>
            <a:ext cx="6747596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Atualização do capítulo de acesso aos mercados da LC nº 163/2013, à luz da nova Lei Licitações (PL 4253/2020) – Maria Carmem – Prazo: 30/09/2021 - </a:t>
            </a:r>
            <a:r>
              <a:rPr lang="pt-BR" sz="2000" b="1" dirty="0">
                <a:solidFill>
                  <a:srgbClr val="00B050"/>
                </a:solidFill>
                <a:latin typeface="Gotham Condensed Book" pitchFamily="50" charset="0"/>
              </a:rPr>
              <a:t>CONCLUÍDO</a:t>
            </a:r>
            <a:endParaRPr lang="pt-BR" sz="2000" b="1" dirty="0">
              <a:latin typeface="Gotham Condensed Boo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Sistematizar com TCE/PR a disseminação dos dados de compras públicas dos municípios e estado do Paraná, no sentido de motivar os fornecedores de MPE a participarem dos processos licitatórios e assim manter e gerar emprego e renda e aumentar a base de fornecedores para estado e municípios. SEAP/SEBRAE – Prazo: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Sistematizar, por meio de instrumento de acordo, com os municípios do Paraná, a utilização da padronização dos itens catalogados no GMS a partir do acesso ao portal Compras Menor Preço do Estado – SEAP – Prazo: 31/12/2021</a:t>
            </a:r>
          </a:p>
          <a:p>
            <a:endParaRPr lang="pt-BR" sz="2000" b="1" dirty="0">
              <a:latin typeface="Gotham Condensed Book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DED998-CE39-4DFD-808F-D131D157C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A3AB4881-B244-4579-8947-F4F362C1D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031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830609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Painel de Gestão – 2021 - Apresentação dos resultados do primeiro semestre e proposta de ações para o segundo semestre.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- Klaus Rotman – CORREIOS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767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56D64A62-F16E-4801-8012-61E1BAB98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1026801"/>
            <a:ext cx="6747597" cy="123448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C9758F9-9A59-483C-900F-C8400BB8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6B716D8-99C9-415F-A282-229E18F3C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CD2AD71-E02C-4C5F-A988-5795342BAC5C}"/>
              </a:ext>
            </a:extLst>
          </p:cNvPr>
          <p:cNvSpPr txBox="1"/>
          <p:nvPr/>
        </p:nvSpPr>
        <p:spPr>
          <a:xfrm>
            <a:off x="93450" y="657469"/>
            <a:ext cx="67475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1800" b="1" dirty="0">
                <a:latin typeface="Gotham Condensed Book" pitchFamily="50" charset="0"/>
              </a:rPr>
              <a:t>GT - COMEX</a:t>
            </a:r>
          </a:p>
        </p:txBody>
      </p:sp>
    </p:spTree>
    <p:extLst>
      <p:ext uri="{BB962C8B-B14F-4D97-AF65-F5344CB8AC3E}">
        <p14:creationId xmlns:p14="http://schemas.microsoft.com/office/powerpoint/2010/main" val="1768458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3BFF63CD-96B7-449D-A2B2-C2C9D10833D7}"/>
              </a:ext>
            </a:extLst>
          </p:cNvPr>
          <p:cNvSpPr txBox="1"/>
          <p:nvPr/>
        </p:nvSpPr>
        <p:spPr>
          <a:xfrm>
            <a:off x="55202" y="740599"/>
            <a:ext cx="6747596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Pesquisa diagnóstica – Exporta MPE – GT – Prazo: 30/06/2021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Levantamento mensal do total de empresários exportando no PR – Cintia / Correios – Prazo: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Divulgação das páginas no Facebook e no </a:t>
            </a:r>
            <a:r>
              <a:rPr lang="pt-BR" sz="2000" b="1" dirty="0" err="1">
                <a:latin typeface="Gotham Condensed Book" pitchFamily="50" charset="0"/>
              </a:rPr>
              <a:t>Linkedin</a:t>
            </a:r>
            <a:r>
              <a:rPr lang="pt-BR" sz="2000" b="1" dirty="0">
                <a:latin typeface="Gotham Condensed Book" pitchFamily="50" charset="0"/>
              </a:rPr>
              <a:t> - GT – Prazo: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Integração com outras organizações do </a:t>
            </a:r>
            <a:r>
              <a:rPr lang="pt-BR" sz="2000" b="1" dirty="0" err="1">
                <a:latin typeface="Gotham Condensed Book" pitchFamily="50" charset="0"/>
              </a:rPr>
              <a:t>Comex</a:t>
            </a:r>
            <a:r>
              <a:rPr lang="pt-BR" sz="2000" b="1" dirty="0">
                <a:latin typeface="Gotham Condensed Book" pitchFamily="50" charset="0"/>
              </a:rPr>
              <a:t> - GT – Prazo: 31/12/2021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Disseminação da aplicação da  metodologia da trilha exportadora entre o empresariado paranaense – Eduardo e </a:t>
            </a:r>
            <a:r>
              <a:rPr lang="pt-BR" sz="2000" b="1" dirty="0" err="1">
                <a:latin typeface="Gotham Condensed Book" pitchFamily="50" charset="0"/>
              </a:rPr>
              <a:t>Naula</a:t>
            </a:r>
            <a:r>
              <a:rPr lang="pt-BR" sz="2000" b="1" dirty="0">
                <a:latin typeface="Gotham Condensed Book" pitchFamily="50" charset="0"/>
              </a:rPr>
              <a:t> - Prazo: 31/12/2021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>
                <a:latin typeface="Gotham Condensed Book" pitchFamily="50" charset="0"/>
              </a:rPr>
              <a:t>levantamento e visita de fomento a entidades que atuam no </a:t>
            </a:r>
            <a:r>
              <a:rPr lang="pt-BR" sz="2000" b="1" dirty="0" err="1">
                <a:latin typeface="Gotham Condensed Book" pitchFamily="50" charset="0"/>
              </a:rPr>
              <a:t>Comex</a:t>
            </a:r>
            <a:r>
              <a:rPr lang="pt-BR" sz="2000" b="1" dirty="0">
                <a:latin typeface="Gotham Condensed Book" pitchFamily="50" charset="0"/>
              </a:rPr>
              <a:t> no Paraná - GT – Prazo: 31/12/2021 		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9758F9-9A59-483C-900F-C8400BB87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06B716D8-99C9-415F-A282-229E18F3C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45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270238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solidFill>
                          <a:schemeClr val="bg1">
                            <a:lumMod val="65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solidFill>
                          <a:schemeClr val="bg1">
                            <a:lumMod val="65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53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42900" y="1500838"/>
            <a:ext cx="6172200" cy="3064119"/>
          </a:xfrm>
        </p:spPr>
        <p:txBody>
          <a:bodyPr>
            <a:noAutofit/>
          </a:bodyPr>
          <a:lstStyle/>
          <a:p>
            <a:pPr algn="ctr" eaLnBrk="0">
              <a:lnSpc>
                <a:spcPct val="100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r>
              <a:rPr lang="en-US" sz="27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25ª REUNIÃO PLENÁRIA</a:t>
            </a: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r>
              <a:rPr lang="pt-BR" sz="27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30/06/2021</a:t>
            </a: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r>
              <a:rPr lang="pt-BR" sz="2700" b="1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CURITIBA – PR</a:t>
            </a:r>
          </a:p>
          <a:p>
            <a:pPr algn="ctr" eaLnBrk="0">
              <a:lnSpc>
                <a:spcPct val="75000"/>
              </a:lnSpc>
              <a:spcBef>
                <a:spcPts val="306"/>
              </a:spcBef>
              <a:spcAft>
                <a:spcPts val="657"/>
              </a:spcAft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75000"/>
              </a:lnSpc>
              <a:spcBef>
                <a:spcPts val="230"/>
              </a:spcBef>
              <a:buNone/>
              <a:tabLst>
                <a:tab pos="0" algn="l"/>
                <a:tab pos="228423" algn="l"/>
                <a:tab pos="457657" algn="l"/>
                <a:tab pos="686890" algn="l"/>
                <a:tab pos="916124" algn="l"/>
                <a:tab pos="1145357" algn="l"/>
                <a:tab pos="1374591" algn="l"/>
                <a:tab pos="1603824" algn="l"/>
                <a:tab pos="1833058" algn="l"/>
                <a:tab pos="2062290" algn="l"/>
                <a:tab pos="2291524" algn="l"/>
                <a:tab pos="2520757" algn="l"/>
                <a:tab pos="2749991" algn="l"/>
                <a:tab pos="2979224" algn="l"/>
                <a:tab pos="3208458" algn="l"/>
                <a:tab pos="3437691" algn="l"/>
                <a:tab pos="3666925" algn="l"/>
                <a:tab pos="3896157" algn="l"/>
                <a:tab pos="4125391" algn="l"/>
                <a:tab pos="4354624" algn="l"/>
                <a:tab pos="4583858" algn="l"/>
              </a:tabLst>
            </a:pPr>
            <a:endParaRPr lang="pt-BR" sz="2700" b="1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t-BR" sz="225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2E4555E-E056-41FF-A50C-1EF0B9585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42" y="188729"/>
            <a:ext cx="5441152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66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0" y="961087"/>
            <a:ext cx="66428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Investimento, Financiamento e Crédito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F1E279A-83F3-4736-994D-F3D5D5D9BA31}"/>
              </a:ext>
            </a:extLst>
          </p:cNvPr>
          <p:cNvSpPr/>
          <p:nvPr/>
        </p:nvSpPr>
        <p:spPr>
          <a:xfrm>
            <a:off x="1640535" y="2061070"/>
            <a:ext cx="401394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Jonny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Stica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FOMENTO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Alessandro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Baum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BRDE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A definir - FAMPEPAR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Ademir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Lodis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FAMPEPAR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 err="1">
                <a:solidFill>
                  <a:srgbClr val="333333"/>
                </a:solidFill>
                <a:latin typeface="Proxima Nova Rg"/>
              </a:rPr>
              <a:t>Amberson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Bezerra da Silva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5DD502D8-B1FE-4407-A2AF-35A2CECCA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462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>
            <a:extLst>
              <a:ext uri="{FF2B5EF4-FFF2-40B4-BE49-F238E27FC236}">
                <a16:creationId xmlns:a16="http://schemas.microsoft.com/office/drawing/2014/main" id="{75C6FCBC-84AD-431C-9F03-5039C581C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3" y="736525"/>
            <a:ext cx="6796087" cy="2242202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FEB4B12F-3E82-41DD-AC54-2942273E8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16DE6AF-9422-47CE-9F48-3B3B2DF366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08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299AAA2A-FC7C-45EF-809B-C618D6FFF291}"/>
              </a:ext>
            </a:extLst>
          </p:cNvPr>
          <p:cNvSpPr txBox="1"/>
          <p:nvPr/>
        </p:nvSpPr>
        <p:spPr>
          <a:xfrm>
            <a:off x="114300" y="740599"/>
            <a:ext cx="6629399" cy="36009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Gotham Condensed Book" pitchFamily="50" charset="0"/>
              </a:rPr>
              <a:t>Implementar os documentos formais que possibilitem a implantação do Programa Paraná Mais Emprego, a fim de que contribuir com o desenvolvimento do Estado do Paraná – Fomento/ Conselho FDE – Prazo: 30/06/2021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Gotham Condensed Book" pitchFamily="50" charset="0"/>
              </a:rPr>
              <a:t>Implementar os documentos formais que possibilitem a atuação do FIME, a fim de que contribuir com o desenvolvimento do Estado do Paraná – Fabiano – Prazo: 30/06/2021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Gotham Condensed Book" pitchFamily="50" charset="0"/>
              </a:rPr>
              <a:t>Aumentar a oferta de opções de garantia através da operacionalização do Convênio entre FOMENTO e SEBRAE, pelo uso do Fundo de Aval às Micro e Pequenas Empresas (FAMPE) para operações realizadas pela Fomento PR – Willian Rodrigues – Prazo: 30/06/2021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Gotham Condensed Book" pitchFamily="50" charset="0"/>
              </a:rPr>
              <a:t>Implementar os documentos formais que possibilitem a atuação do FCR, a fim de que contribuir com o desenvolvimento do Estado do Paraná – Fabiano – Prazo: 31/12/2021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900" dirty="0">
                <a:latin typeface="Gotham Condensed Book" pitchFamily="50" charset="0"/>
              </a:rPr>
              <a:t>Capacitação dos agentes de crédito – Fomento / Sebrae – Prazo: 31/12/2021 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EB4B12F-3E82-41DD-AC54-2942273E8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16DE6AF-9422-47CE-9F48-3B3B2DF36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31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70586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solidFill>
                          <a:schemeClr val="bg1">
                            <a:lumMod val="65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solidFill>
                          <a:schemeClr val="bg1">
                            <a:lumMod val="65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34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-139804" y="732480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Educação e Capacitação Empreendedora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351539A-5971-4ED4-AC5C-5D539F8F9C3E}"/>
              </a:ext>
            </a:extLst>
          </p:cNvPr>
          <p:cNvSpPr/>
          <p:nvPr/>
        </p:nvSpPr>
        <p:spPr>
          <a:xfrm>
            <a:off x="349623" y="1855368"/>
            <a:ext cx="620581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Titulares: Alberto Ricardo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Opolz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e Milton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Kubicke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Rech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- SEJUF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Aline Albano Justus e Ronald Márcio de Lima - SEAP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Titulares: Rodrigo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Sepulcri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Rosalem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e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Denyze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Cristina Lorenzon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Rückl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- SENAC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Suplentes: Sandra Cristina Brasil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Toloto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- SENAI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Consultora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Sonia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Shimoyama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SEBRAE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1E2E47E-D37E-43BF-90CF-00956070D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13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3">
            <a:extLst>
              <a:ext uri="{FF2B5EF4-FFF2-40B4-BE49-F238E27FC236}">
                <a16:creationId xmlns:a16="http://schemas.microsoft.com/office/drawing/2014/main" id="{AEE6CE19-A7CD-494B-B351-4769EC506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4003"/>
            <a:ext cx="6858000" cy="2112303"/>
          </a:xfrm>
          <a:prstGeom prst="rect">
            <a:avLst/>
          </a:prstGeom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DDBB181E-654C-489F-81D0-6CF1FDA12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2B2D156-4DFC-4F25-A3CD-CD1AA8494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641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E3EFCD7D-A37A-4078-9B53-71862E05BFBD}"/>
              </a:ext>
            </a:extLst>
          </p:cNvPr>
          <p:cNvSpPr txBox="1"/>
          <p:nvPr/>
        </p:nvSpPr>
        <p:spPr>
          <a:xfrm>
            <a:off x="23532" y="658887"/>
            <a:ext cx="68109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Reestruturação do Aplicativo junto a </a:t>
            </a:r>
            <a:r>
              <a:rPr lang="pt-BR" sz="1800" dirty="0" err="1">
                <a:latin typeface="Gotham Condensed Book" pitchFamily="50" charset="0"/>
              </a:rPr>
              <a:t>Celepar</a:t>
            </a:r>
            <a:r>
              <a:rPr lang="pt-BR" sz="1800" dirty="0">
                <a:latin typeface="Gotham Condensed Book" pitchFamily="50" charset="0"/>
              </a:rPr>
              <a:t>, e em sintonia com a agencia do Trabalhador para entender a demanda e definir o piloto na agência do Trabalhador central ou metropolitana - Ricardo </a:t>
            </a:r>
            <a:r>
              <a:rPr lang="pt-BR" sz="1800" dirty="0" err="1">
                <a:latin typeface="Gotham Condensed Book" pitchFamily="50" charset="0"/>
              </a:rPr>
              <a:t>Opolz</a:t>
            </a:r>
            <a:r>
              <a:rPr lang="pt-BR" sz="1800" dirty="0">
                <a:latin typeface="Gotham Condensed Book" pitchFamily="50" charset="0"/>
              </a:rPr>
              <a:t> /Rafael Agencia - 29/03/21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Ferramenta App Paraná Serviços disponibilizada para acessos aos profissionais atendidos - CELEPAR / SEJUF - 03/05/2021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Planejamento e estruturação de cursos e capacitações para o período de 2021 e oferta continuada dos cursos - Equipe de Educação EGP - 29/03/2021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Atendente da Agência do Trabalhador capacitado/preparado para identificar o perfil empreendedor no público atendido - SEBRAE / SEJUF - 03/05/2021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Trilha para os empreendedores atendidos contemplando a identificação das afinidades peculiares a cada potencial empreendedor; o desenvolvimento de habilidades e competências socioemocionais; o conhecimento de gestão empresarial para construir um negócio sustentável construída e em operação - Agência do Trabalhador / SEJUF - 03/05/2021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Oferta de cursos de capacitação técnica / qualificação do cidadão já identificado como sendo um perfil empreendedor	- SENAC / SENAI / SEBRAE - 03/05/2021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DBB181E-654C-489F-81D0-6CF1FDA12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02B2D156-4DFC-4F25-A3CD-CD1AA8494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70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744898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solidFill>
                          <a:schemeClr val="bg1">
                            <a:lumMod val="65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solidFill>
                          <a:schemeClr val="bg1">
                            <a:lumMod val="65000"/>
                          </a:schemeClr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495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5DF5A1DE-EAAD-4BD4-9FCD-C49C0E4D94BC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Conteúdo 4">
            <a:extLst>
              <a:ext uri="{FF2B5EF4-FFF2-40B4-BE49-F238E27FC236}">
                <a16:creationId xmlns:a16="http://schemas.microsoft.com/office/drawing/2014/main" id="{7F73F831-183B-4D40-9BF0-F03C02F9F894}"/>
              </a:ext>
            </a:extLst>
          </p:cNvPr>
          <p:cNvSpPr>
            <a:spLocks noGrp="1"/>
          </p:cNvSpPr>
          <p:nvPr/>
        </p:nvSpPr>
        <p:spPr>
          <a:xfrm>
            <a:off x="0" y="807723"/>
            <a:ext cx="6858000" cy="369739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3400" b="1" dirty="0">
                <a:cs typeface="Segoe UI" charset="0"/>
              </a:rPr>
              <a:t>OBRIGADO !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4000" b="1" dirty="0"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4000" b="1" dirty="0"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3400" b="1" dirty="0">
                <a:cs typeface="Segoe UI" charset="0"/>
              </a:rPr>
              <a:t>Fórum Permanente das Microempresas e Empresas de Pequeno Porte do Estado do Paraná – FOPEME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latin typeface="Calibri" pitchFamily="32" charset="0"/>
              <a:cs typeface="Segoe UI" charset="0"/>
            </a:endParaRPr>
          </a:p>
          <a:p>
            <a:pPr algn="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latin typeface="Calibri" pitchFamily="32" charset="0"/>
                <a:cs typeface="Segoe UI" charset="0"/>
              </a:rPr>
              <a:t>                                       www.mpeparanaense.pr.gov.br/fopeme</a:t>
            </a:r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4CDF44A-B3FA-4675-A4FF-2C3DBA03D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30954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157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352697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24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376803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855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>
            <a:extLst>
              <a:ext uri="{FF2B5EF4-FFF2-40B4-BE49-F238E27FC236}">
                <a16:creationId xmlns:a16="http://schemas.microsoft.com/office/drawing/2014/main" id="{28AD21D9-5142-47BA-BA14-40344FDE71A6}"/>
              </a:ext>
            </a:extLst>
          </p:cNvPr>
          <p:cNvSpPr/>
          <p:nvPr/>
        </p:nvSpPr>
        <p:spPr>
          <a:xfrm>
            <a:off x="87817" y="1035043"/>
            <a:ext cx="62390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Comitê Temático</a:t>
            </a:r>
          </a:p>
          <a:p>
            <a:pPr lvl="2" algn="ctr"/>
            <a:r>
              <a:rPr lang="pt-BR" sz="2800" b="1" dirty="0">
                <a:solidFill>
                  <a:srgbClr val="0070C0"/>
                </a:solidFill>
              </a:rPr>
              <a:t>Tecnologia e Inovação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DBAB5C3-B7A8-4880-863C-5E36DE2F32A6}"/>
              </a:ext>
            </a:extLst>
          </p:cNvPr>
          <p:cNvSpPr/>
          <p:nvPr/>
        </p:nvSpPr>
        <p:spPr>
          <a:xfrm>
            <a:off x="1990162" y="2138043"/>
            <a:ext cx="428288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de Governo: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Marcos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Pelegrina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SETI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Gilberto Passos Lima – TECPAR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Coordenadores da Iniciativa Privada: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Titular: Marcos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Pupo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Thiesen</a:t>
            </a:r>
            <a:r>
              <a:rPr lang="pt-BR" dirty="0">
                <a:solidFill>
                  <a:srgbClr val="333333"/>
                </a:solidFill>
                <a:latin typeface="Proxima Nova Rg"/>
              </a:rPr>
              <a:t> – FIEP</a:t>
            </a: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Suplente: Rafael Calil Trevisan – FIEP</a:t>
            </a:r>
          </a:p>
          <a:p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b="1" dirty="0">
                <a:solidFill>
                  <a:srgbClr val="333333"/>
                </a:solidFill>
                <a:latin typeface="Proxima Nova Rg"/>
              </a:rPr>
              <a:t>Consultor do SEBRAE/PR:</a:t>
            </a:r>
            <a:endParaRPr lang="pt-BR" dirty="0">
              <a:solidFill>
                <a:srgbClr val="333333"/>
              </a:solidFill>
              <a:latin typeface="Proxima Nova Rg"/>
            </a:endParaRPr>
          </a:p>
          <a:p>
            <a:r>
              <a:rPr lang="pt-BR" dirty="0">
                <a:solidFill>
                  <a:srgbClr val="333333"/>
                </a:solidFill>
                <a:latin typeface="Proxima Nova Rg"/>
              </a:rPr>
              <a:t>Weliton </a:t>
            </a:r>
            <a:r>
              <a:rPr lang="pt-BR" dirty="0" err="1">
                <a:solidFill>
                  <a:srgbClr val="333333"/>
                </a:solidFill>
                <a:latin typeface="Proxima Nova Rg"/>
              </a:rPr>
              <a:t>Perdomo</a:t>
            </a:r>
            <a:endParaRPr lang="pt-BR" b="0" i="0" dirty="0">
              <a:solidFill>
                <a:srgbClr val="333333"/>
              </a:solidFill>
              <a:effectLst/>
              <a:latin typeface="Proxima Nova Rg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8C4AEA59-DB7C-4C9F-8DF6-9A09B10AE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5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299AAA2A-FC7C-45EF-809B-C618D6FFF291}"/>
              </a:ext>
            </a:extLst>
          </p:cNvPr>
          <p:cNvSpPr txBox="1"/>
          <p:nvPr/>
        </p:nvSpPr>
        <p:spPr>
          <a:xfrm>
            <a:off x="248772" y="2521322"/>
            <a:ext cx="58965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Implementar nos municípios programas que favoreçam o estreitamento das relações Universidades / Instituição de Ciência e Tecnologia - Empresas fortalecendo o tripé educação - fomento – inovação, cuja entrega é ter 2 modelos de Acordo de Cooperação Padrão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800" dirty="0">
              <a:latin typeface="Gotham Condensed Boo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latin typeface="Gotham Condensed Book" pitchFamily="50" charset="0"/>
              </a:rPr>
              <a:t>Regulamentação da Lei de Inovação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7EE40C-8ACE-4C5B-A1B7-557A3F32A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6ED760D-5B83-4467-BFDD-FB760B76E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EF94CFAC-3E9C-41D8-A483-91A230914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3" y="691830"/>
            <a:ext cx="6774873" cy="175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5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625439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299AAA2A-FC7C-45EF-809B-C618D6FFF291}"/>
              </a:ext>
            </a:extLst>
          </p:cNvPr>
          <p:cNvSpPr txBox="1"/>
          <p:nvPr/>
        </p:nvSpPr>
        <p:spPr>
          <a:xfrm>
            <a:off x="300284" y="817424"/>
            <a:ext cx="63291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Gotham Condensed Book" pitchFamily="50" charset="0"/>
              </a:rPr>
              <a:t>Decreto Retomada Econômica via Universidades - SEPL/SETI – Prazo: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err="1">
                <a:latin typeface="Gotham Condensed Book" pitchFamily="50" charset="0"/>
              </a:rPr>
              <a:t>Tecnova</a:t>
            </a:r>
            <a:r>
              <a:rPr lang="pt-BR" sz="2000" dirty="0">
                <a:latin typeface="Gotham Condensed Book" pitchFamily="50" charset="0"/>
              </a:rPr>
              <a:t> II – FA - Prazo: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Gotham Condensed Book" pitchFamily="50" charset="0"/>
              </a:rPr>
              <a:t>Promover eventos integrando Universidades, Instituições de Ciência e Tecnologia, Empresas,  Agência de inovação, Instituições de fomento, entidades – SETI - Prazo: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Gotham Condensed Book" pitchFamily="50" charset="0"/>
              </a:rPr>
              <a:t>Elaborar programa integrado de promoção da cultura de empreendedorismo e inovação no estado do Paraná – SETI/SEBRAE - Prazo: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Gotham Condensed Book" pitchFamily="50" charset="0"/>
              </a:rPr>
              <a:t>Estimular o compartilhamento de infraestrutura tecnológica entre Universidades, Institutos e Empresas para potencializar a inovação – SETI - Prazo 31/12/2021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>
                <a:latin typeface="Gotham Condensed Book" pitchFamily="50" charset="0"/>
              </a:rPr>
              <a:t>Redigir minuta de proposta de decreto com a finalidade da regulamentação da Lei de Inovação do Estado – SETI – Prazo: 31/12/2021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7EE40C-8ACE-4C5B-A1B7-557A3F32A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742" y="140962"/>
            <a:ext cx="4099076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Plano de Ação 2021 / 2022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96ED760D-5B83-4467-BFDD-FB760B76E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35" y="23890"/>
            <a:ext cx="1811847" cy="5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3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>
            <a:extLst>
              <a:ext uri="{FF2B5EF4-FFF2-40B4-BE49-F238E27FC236}">
                <a16:creationId xmlns:a16="http://schemas.microsoft.com/office/drawing/2014/main" id="{92BF144A-F40D-4193-8D87-E54B3218F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4784" y="64763"/>
            <a:ext cx="3478179" cy="3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lvl="1" indent="0">
              <a:spcBef>
                <a:spcPct val="20000"/>
              </a:spcBef>
            </a:pPr>
            <a:r>
              <a:rPr lang="pt-BR" altLang="pt-BR" sz="2100" dirty="0"/>
              <a:t>Pauta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F3B12DC-5596-4ED1-98B0-272AC2654341}"/>
              </a:ext>
            </a:extLst>
          </p:cNvPr>
          <p:cNvCxnSpPr/>
          <p:nvPr/>
        </p:nvCxnSpPr>
        <p:spPr>
          <a:xfrm flipV="1">
            <a:off x="0" y="514607"/>
            <a:ext cx="6858000" cy="903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370D0D59-03B1-4BA3-A752-89B37470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27"/>
            <a:ext cx="1620982" cy="482935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663BB66-8D6C-4737-8333-F6CE5756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87859"/>
              </p:ext>
            </p:extLst>
          </p:nvPr>
        </p:nvGraphicFramePr>
        <p:xfrm>
          <a:off x="119575" y="685501"/>
          <a:ext cx="66047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90">
                  <a:extLst>
                    <a:ext uri="{9D8B030D-6E8A-4147-A177-3AD203B41FA5}">
                      <a16:colId xmlns:a16="http://schemas.microsoft.com/office/drawing/2014/main" val="378822786"/>
                    </a:ext>
                  </a:extLst>
                </a:gridCol>
                <a:gridCol w="3911871">
                  <a:extLst>
                    <a:ext uri="{9D8B030D-6E8A-4147-A177-3AD203B41FA5}">
                      <a16:colId xmlns:a16="http://schemas.microsoft.com/office/drawing/2014/main" val="3497201847"/>
                    </a:ext>
                  </a:extLst>
                </a:gridCol>
                <a:gridCol w="1736721">
                  <a:extLst>
                    <a:ext uri="{9D8B030D-6E8A-4147-A177-3AD203B41FA5}">
                      <a16:colId xmlns:a16="http://schemas.microsoft.com/office/drawing/2014/main" val="36436132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HORÁRIO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PAUTA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latin typeface="+mn-lt"/>
                        </a:rPr>
                        <a:t>RESPONSÁVEL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3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13h30 às 14h00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Abertura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Valdemar Bernardo Jorge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82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14h00 às 14h30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Universidade Virtual do Paraná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Maria Aparecida - SETI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575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Bahnschrift Light Condensed" panose="020B0502040204020203" pitchFamily="34" charset="0"/>
                        </a:rPr>
                        <a:t>14h30 às 15h00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Inovação e Tecnologia: Painel de Gestão – 2021 - Apresentação dos resultados do primeiro semestre e proposta de ações para o segundo semestre.</a:t>
                      </a:r>
                      <a:endParaRPr lang="pt-BR" sz="1100" kern="5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Pelegrina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SETI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Marcos </a:t>
                      </a:r>
                      <a:r>
                        <a:rPr lang="pt-BR" sz="1100" kern="5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Thiesen</a:t>
                      </a:r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FIEP</a:t>
                      </a:r>
                    </a:p>
                    <a:p>
                      <a:pPr algn="l"/>
                      <a:r>
                        <a:rPr lang="pt-BR" sz="1100" kern="5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Gilberto Lima - TECPAR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241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15h00 às 15h30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CT Racionalização Legal e Burocrática: Status dos temas em andamento no Fórum Nacional e Congresso;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Ercílio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Santinoni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 Pedro </a:t>
                      </a:r>
                      <a:r>
                        <a:rPr lang="pt-BR" sz="1100" kern="50" dirty="0" err="1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Skraba</a:t>
                      </a:r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– CONAMPE</a:t>
                      </a:r>
                    </a:p>
                    <a:p>
                      <a:pPr algn="l"/>
                      <a:r>
                        <a:rPr lang="pt-BR" sz="1100" kern="50" dirty="0">
                          <a:effectLst/>
                          <a:latin typeface="Bahnschrift Light Condensed" panose="020B0502040204020203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Sebastião Mota - JUCEPAR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15h30 às 16h00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Acesso a Mercados: Painel de Gestão – 2021 - Apresentação dos resultados do primeiro semestre e proposta de ações para o segundo semestre.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GT COMEX (Klaus Rotman – CORREIOS): idem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Maria Carmen e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Cleverson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Neri – SEAP/DECON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Aristides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Mossambani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-FEMPIPAR</a:t>
                      </a:r>
                      <a:endParaRPr lang="pt-BR" sz="1100" dirty="0">
                        <a:latin typeface="Bahnschrift Light Condensed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3138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16h00 às 16h30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Investimento, Financiamento e Crédito: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Jonny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Stica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FOMENTO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Alessandro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Baum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 BRDE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44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16h30 às 17h00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CT Educação, Formação e Capacitação Empreendedora: Painel de Gestão – 2021 - Apresentação dos resultados do primeiro semestre e proposta de ações para o segundo semestre.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Ricardo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Opolz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SEJUF</a:t>
                      </a:r>
                    </a:p>
                    <a:p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Rodrigo </a:t>
                      </a:r>
                      <a:r>
                        <a:rPr lang="pt-BR" sz="11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Rosalem</a:t>
                      </a:r>
                      <a:r>
                        <a:rPr lang="pt-BR" sz="11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– SENAC</a:t>
                      </a:r>
                      <a:endParaRPr lang="pt-BR" sz="1100" kern="50" dirty="0">
                        <a:effectLst/>
                        <a:latin typeface="Bahnschrift Light Condensed" panose="020B0502040204020203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3041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17h00 às 17h30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Assuntos Gerais e Encerramento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100" dirty="0">
                          <a:latin typeface="Bahnschrift Light Condensed" panose="020B0502040204020203" pitchFamily="34" charset="0"/>
                        </a:rPr>
                        <a:t>Plenária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769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183776"/>
      </p:ext>
    </p:extLst>
  </p:cSld>
  <p:clrMapOvr>
    <a:masterClrMapping/>
  </p:clrMapOvr>
</p:sld>
</file>

<file path=ppt/theme/theme1.xml><?xml version="1.0" encoding="utf-8"?>
<a:theme xmlns:a="http://schemas.openxmlformats.org/drawingml/2006/main" name="20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36773</TotalTime>
  <Words>3435</Words>
  <Application>Microsoft Office PowerPoint</Application>
  <PresentationFormat>Personalizar</PresentationFormat>
  <Paragraphs>444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7" baseType="lpstr">
      <vt:lpstr>Arial</vt:lpstr>
      <vt:lpstr>Bahnschrift Light Condensed</vt:lpstr>
      <vt:lpstr>Calibri</vt:lpstr>
      <vt:lpstr>Calibri Light</vt:lpstr>
      <vt:lpstr>Gotham Book</vt:lpstr>
      <vt:lpstr>Gotham Condensed Book</vt:lpstr>
      <vt:lpstr>Gotham Ultra</vt:lpstr>
      <vt:lpstr>Proxima Nova Rg</vt:lpstr>
      <vt:lpstr>20_Office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User8</dc:creator>
  <cp:lastModifiedBy>Paulo Freitas</cp:lastModifiedBy>
  <cp:revision>2046</cp:revision>
  <cp:lastPrinted>2020-07-27T21:26:29Z</cp:lastPrinted>
  <dcterms:created xsi:type="dcterms:W3CDTF">2014-12-15T13:46:29Z</dcterms:created>
  <dcterms:modified xsi:type="dcterms:W3CDTF">2021-06-28T12:41:45Z</dcterms:modified>
</cp:coreProperties>
</file>