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37"/>
  </p:notesMasterIdLst>
  <p:handoutMasterIdLst>
    <p:handoutMasterId r:id="rId38"/>
  </p:handoutMasterIdLst>
  <p:sldIdLst>
    <p:sldId id="480" r:id="rId2"/>
    <p:sldId id="452" r:id="rId3"/>
    <p:sldId id="340" r:id="rId4"/>
    <p:sldId id="485" r:id="rId5"/>
    <p:sldId id="366" r:id="rId6"/>
    <p:sldId id="433" r:id="rId7"/>
    <p:sldId id="456" r:id="rId8"/>
    <p:sldId id="458" r:id="rId9"/>
    <p:sldId id="486" r:id="rId10"/>
    <p:sldId id="367" r:id="rId11"/>
    <p:sldId id="432" r:id="rId12"/>
    <p:sldId id="460" r:id="rId13"/>
    <p:sldId id="487" r:id="rId14"/>
    <p:sldId id="368" r:id="rId15"/>
    <p:sldId id="462" r:id="rId16"/>
    <p:sldId id="463" r:id="rId17"/>
    <p:sldId id="466" r:id="rId18"/>
    <p:sldId id="464" r:id="rId19"/>
    <p:sldId id="467" r:id="rId20"/>
    <p:sldId id="465" r:id="rId21"/>
    <p:sldId id="488" r:id="rId22"/>
    <p:sldId id="442" r:id="rId23"/>
    <p:sldId id="451" r:id="rId24"/>
    <p:sldId id="469" r:id="rId25"/>
    <p:sldId id="470" r:id="rId26"/>
    <p:sldId id="471" r:id="rId27"/>
    <p:sldId id="472" r:id="rId28"/>
    <p:sldId id="473" r:id="rId29"/>
    <p:sldId id="489" r:id="rId30"/>
    <p:sldId id="429" r:id="rId31"/>
    <p:sldId id="449" r:id="rId32"/>
    <p:sldId id="475" r:id="rId33"/>
    <p:sldId id="476" r:id="rId34"/>
    <p:sldId id="477" r:id="rId35"/>
    <p:sldId id="490" r:id="rId36"/>
  </p:sldIdLst>
  <p:sldSz cx="6858000" cy="5143500"/>
  <p:notesSz cx="7315200" cy="9601200"/>
  <p:defaultTextStyle>
    <a:defPPr>
      <a:defRPr lang="pt-B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userDrawn="1">
          <p15:clr>
            <a:srgbClr val="A4A3A4"/>
          </p15:clr>
        </p15:guide>
        <p15:guide id="43" orient="horz" pos="146" userDrawn="1">
          <p15:clr>
            <a:srgbClr val="A4A3A4"/>
          </p15:clr>
        </p15:guide>
        <p15:guide id="45" orient="horz" pos="32" userDrawn="1">
          <p15:clr>
            <a:srgbClr val="A4A3A4"/>
          </p15:clr>
        </p15:guide>
        <p15:guide id="46" pos="96" userDrawn="1">
          <p15:clr>
            <a:srgbClr val="A4A3A4"/>
          </p15:clr>
        </p15:guide>
        <p15:guide id="52" pos="4224" userDrawn="1">
          <p15:clr>
            <a:srgbClr val="A4A3A4"/>
          </p15:clr>
        </p15:guide>
        <p15:guide id="54" pos="187" userDrawn="1">
          <p15:clr>
            <a:srgbClr val="A4A3A4"/>
          </p15:clr>
        </p15:guide>
        <p15:guide id="62" pos="4315" userDrawn="1">
          <p15:clr>
            <a:srgbClr val="A4A3A4"/>
          </p15:clr>
        </p15:guide>
        <p15:guide id="63" orient="horz" pos="32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a Correia Monteiro" initials="JCM" lastIdx="10" clrIdx="0"/>
  <p:cmAuthor id="2" name="Renata da Silva Vilar" initials="RdSV" lastIdx="168" clrIdx="1"/>
  <p:cmAuthor id="3" name="Erika Kuchauskas Mariano da Silva" initials="EKMdS" lastIdx="3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A4A"/>
    <a:srgbClr val="378979"/>
    <a:srgbClr val="DDDDD6"/>
    <a:srgbClr val="5B9BD5"/>
    <a:srgbClr val="DC5F4C"/>
    <a:srgbClr val="CFE4E0"/>
    <a:srgbClr val="595959"/>
    <a:srgbClr val="A6A7A1"/>
    <a:srgbClr val="953321"/>
    <a:srgbClr val="642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09" autoAdjust="0"/>
    <p:restoredTop sz="89868" autoAdjust="0"/>
  </p:normalViewPr>
  <p:slideViewPr>
    <p:cSldViewPr snapToGrid="0" showGuides="1">
      <p:cViewPr>
        <p:scale>
          <a:sx n="116" d="100"/>
          <a:sy n="116" d="100"/>
        </p:scale>
        <p:origin x="1368" y="-96"/>
      </p:cViewPr>
      <p:guideLst>
        <p:guide/>
        <p:guide orient="horz" pos="146"/>
        <p:guide orient="horz" pos="32"/>
        <p:guide pos="96"/>
        <p:guide pos="4224"/>
        <p:guide pos="187"/>
        <p:guide pos="4315"/>
        <p:guide orient="horz" pos="3240"/>
      </p:guideLst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o Freitas" userId="7ed694069727a3fb" providerId="LiveId" clId="{03714E09-E48E-423F-8528-6A96CC150903}"/>
    <pc:docChg chg="undo custSel addSld delSld modSld">
      <pc:chgData name="Paulo Freitas" userId="7ed694069727a3fb" providerId="LiveId" clId="{03714E09-E48E-423F-8528-6A96CC150903}" dt="2021-08-25T15:48:49.084" v="117" actId="47"/>
      <pc:docMkLst>
        <pc:docMk/>
      </pc:docMkLst>
      <pc:sldChg chg="modSp mod">
        <pc:chgData name="Paulo Freitas" userId="7ed694069727a3fb" providerId="LiveId" clId="{03714E09-E48E-423F-8528-6A96CC150903}" dt="2021-08-16T19:04:13.965" v="101" actId="255"/>
        <pc:sldMkLst>
          <pc:docMk/>
          <pc:sldMk cId="4257956168" sldId="340"/>
        </pc:sldMkLst>
        <pc:graphicFrameChg chg="mod modGraphic">
          <ac:chgData name="Paulo Freitas" userId="7ed694069727a3fb" providerId="LiveId" clId="{03714E09-E48E-423F-8528-6A96CC150903}" dt="2021-08-16T19:04:13.965" v="101" actId="255"/>
          <ac:graphicFrameMkLst>
            <pc:docMk/>
            <pc:sldMk cId="4257956168" sldId="340"/>
            <ac:graphicFrameMk id="6" creationId="{082EC8A6-B288-442C-9598-6EA8863DAF01}"/>
          </ac:graphicFrameMkLst>
        </pc:graphicFrameChg>
      </pc:sldChg>
      <pc:sldChg chg="del">
        <pc:chgData name="Paulo Freitas" userId="7ed694069727a3fb" providerId="LiveId" clId="{03714E09-E48E-423F-8528-6A96CC150903}" dt="2021-08-25T15:48:49.084" v="117" actId="47"/>
        <pc:sldMkLst>
          <pc:docMk/>
          <pc:sldMk cId="3016675844" sldId="481"/>
        </pc:sldMkLst>
      </pc:sldChg>
      <pc:sldChg chg="del">
        <pc:chgData name="Paulo Freitas" userId="7ed694069727a3fb" providerId="LiveId" clId="{03714E09-E48E-423F-8528-6A96CC150903}" dt="2021-08-16T19:05:17.933" v="104" actId="47"/>
        <pc:sldMkLst>
          <pc:docMk/>
          <pc:sldMk cId="2678783104" sldId="482"/>
        </pc:sldMkLst>
      </pc:sldChg>
      <pc:sldChg chg="del">
        <pc:chgData name="Paulo Freitas" userId="7ed694069727a3fb" providerId="LiveId" clId="{03714E09-E48E-423F-8528-6A96CC150903}" dt="2021-08-16T19:05:52.712" v="107" actId="47"/>
        <pc:sldMkLst>
          <pc:docMk/>
          <pc:sldMk cId="1478586001" sldId="483"/>
        </pc:sldMkLst>
      </pc:sldChg>
      <pc:sldChg chg="del">
        <pc:chgData name="Paulo Freitas" userId="7ed694069727a3fb" providerId="LiveId" clId="{03714E09-E48E-423F-8528-6A96CC150903}" dt="2021-08-16T19:06:28.721" v="110" actId="47"/>
        <pc:sldMkLst>
          <pc:docMk/>
          <pc:sldMk cId="2490092195" sldId="484"/>
        </pc:sldMkLst>
      </pc:sldChg>
      <pc:sldChg chg="modSp add mod">
        <pc:chgData name="Paulo Freitas" userId="7ed694069727a3fb" providerId="LiveId" clId="{03714E09-E48E-423F-8528-6A96CC150903}" dt="2021-08-16T19:05:02.798" v="103" actId="207"/>
        <pc:sldMkLst>
          <pc:docMk/>
          <pc:sldMk cId="1066784285" sldId="485"/>
        </pc:sldMkLst>
        <pc:graphicFrameChg chg="modGraphic">
          <ac:chgData name="Paulo Freitas" userId="7ed694069727a3fb" providerId="LiveId" clId="{03714E09-E48E-423F-8528-6A96CC150903}" dt="2021-08-16T19:05:02.798" v="103" actId="207"/>
          <ac:graphicFrameMkLst>
            <pc:docMk/>
            <pc:sldMk cId="1066784285" sldId="485"/>
            <ac:graphicFrameMk id="6" creationId="{082EC8A6-B288-442C-9598-6EA8863DAF01}"/>
          </ac:graphicFrameMkLst>
        </pc:graphicFrameChg>
      </pc:sldChg>
      <pc:sldChg chg="modSp add mod">
        <pc:chgData name="Paulo Freitas" userId="7ed694069727a3fb" providerId="LiveId" clId="{03714E09-E48E-423F-8528-6A96CC150903}" dt="2021-08-16T19:05:39.304" v="106" actId="207"/>
        <pc:sldMkLst>
          <pc:docMk/>
          <pc:sldMk cId="1730177950" sldId="486"/>
        </pc:sldMkLst>
        <pc:graphicFrameChg chg="modGraphic">
          <ac:chgData name="Paulo Freitas" userId="7ed694069727a3fb" providerId="LiveId" clId="{03714E09-E48E-423F-8528-6A96CC150903}" dt="2021-08-16T19:05:39.304" v="106" actId="207"/>
          <ac:graphicFrameMkLst>
            <pc:docMk/>
            <pc:sldMk cId="1730177950" sldId="486"/>
            <ac:graphicFrameMk id="6" creationId="{082EC8A6-B288-442C-9598-6EA8863DAF01}"/>
          </ac:graphicFrameMkLst>
        </pc:graphicFrameChg>
      </pc:sldChg>
      <pc:sldChg chg="modSp add mod">
        <pc:chgData name="Paulo Freitas" userId="7ed694069727a3fb" providerId="LiveId" clId="{03714E09-E48E-423F-8528-6A96CC150903}" dt="2021-08-16T19:06:09.918" v="109" actId="207"/>
        <pc:sldMkLst>
          <pc:docMk/>
          <pc:sldMk cId="3240839397" sldId="487"/>
        </pc:sldMkLst>
        <pc:graphicFrameChg chg="modGraphic">
          <ac:chgData name="Paulo Freitas" userId="7ed694069727a3fb" providerId="LiveId" clId="{03714E09-E48E-423F-8528-6A96CC150903}" dt="2021-08-16T19:06:09.918" v="109" actId="207"/>
          <ac:graphicFrameMkLst>
            <pc:docMk/>
            <pc:sldMk cId="3240839397" sldId="487"/>
            <ac:graphicFrameMk id="6" creationId="{082EC8A6-B288-442C-9598-6EA8863DAF01}"/>
          </ac:graphicFrameMkLst>
        </pc:graphicFrameChg>
      </pc:sldChg>
      <pc:sldChg chg="modSp add mod">
        <pc:chgData name="Paulo Freitas" userId="7ed694069727a3fb" providerId="LiveId" clId="{03714E09-E48E-423F-8528-6A96CC150903}" dt="2021-08-16T19:07:15.325" v="112" actId="207"/>
        <pc:sldMkLst>
          <pc:docMk/>
          <pc:sldMk cId="197059316" sldId="488"/>
        </pc:sldMkLst>
        <pc:graphicFrameChg chg="modGraphic">
          <ac:chgData name="Paulo Freitas" userId="7ed694069727a3fb" providerId="LiveId" clId="{03714E09-E48E-423F-8528-6A96CC150903}" dt="2021-08-16T19:07:15.325" v="112" actId="207"/>
          <ac:graphicFrameMkLst>
            <pc:docMk/>
            <pc:sldMk cId="197059316" sldId="488"/>
            <ac:graphicFrameMk id="6" creationId="{082EC8A6-B288-442C-9598-6EA8863DAF01}"/>
          </ac:graphicFrameMkLst>
        </pc:graphicFrameChg>
      </pc:sldChg>
      <pc:sldChg chg="modSp add mod">
        <pc:chgData name="Paulo Freitas" userId="7ed694069727a3fb" providerId="LiveId" clId="{03714E09-E48E-423F-8528-6A96CC150903}" dt="2021-08-16T19:07:48.879" v="114" actId="207"/>
        <pc:sldMkLst>
          <pc:docMk/>
          <pc:sldMk cId="691355000" sldId="489"/>
        </pc:sldMkLst>
        <pc:graphicFrameChg chg="modGraphic">
          <ac:chgData name="Paulo Freitas" userId="7ed694069727a3fb" providerId="LiveId" clId="{03714E09-E48E-423F-8528-6A96CC150903}" dt="2021-08-16T19:07:48.879" v="114" actId="207"/>
          <ac:graphicFrameMkLst>
            <pc:docMk/>
            <pc:sldMk cId="691355000" sldId="489"/>
            <ac:graphicFrameMk id="6" creationId="{082EC8A6-B288-442C-9598-6EA8863DAF01}"/>
          </ac:graphicFrameMkLst>
        </pc:graphicFrameChg>
      </pc:sldChg>
      <pc:sldChg chg="modSp add mod">
        <pc:chgData name="Paulo Freitas" userId="7ed694069727a3fb" providerId="LiveId" clId="{03714E09-E48E-423F-8528-6A96CC150903}" dt="2021-08-16T19:08:16.453" v="116" actId="207"/>
        <pc:sldMkLst>
          <pc:docMk/>
          <pc:sldMk cId="1182909623" sldId="490"/>
        </pc:sldMkLst>
        <pc:graphicFrameChg chg="modGraphic">
          <ac:chgData name="Paulo Freitas" userId="7ed694069727a3fb" providerId="LiveId" clId="{03714E09-E48E-423F-8528-6A96CC150903}" dt="2021-08-16T19:08:16.453" v="116" actId="207"/>
          <ac:graphicFrameMkLst>
            <pc:docMk/>
            <pc:sldMk cId="1182909623" sldId="490"/>
            <ac:graphicFrameMk id="6" creationId="{082EC8A6-B288-442C-9598-6EA8863DAF01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24373-9474-4B8B-B54F-3CDC6970FA47}" type="datetimeFigureOut">
              <a:rPr lang="pt-BR" smtClean="0"/>
              <a:t>25/08/2021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1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3FC87-DB7E-45C8-95F2-230581687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5557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02694-BC10-4057-87B9-4B62F7076DA1}" type="datetimeFigureOut">
              <a:rPr lang="pt-BR" smtClean="0"/>
              <a:t>25/08/2021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1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5D915-6812-4277-BA9F-FAA20581E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13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4D45951-4530-4C63-93B2-16B4519554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8036" y="4717418"/>
            <a:ext cx="2466109" cy="4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9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2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273846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273846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8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CCCCCE9-0B0C-4D7E-851F-BF2197C9E1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544" y="4726998"/>
            <a:ext cx="2345748" cy="40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9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1282307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7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2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7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1878807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5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2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7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740572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2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9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740572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2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3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C98CD-4008-4D12-8816-035C6DDF6F1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25/08/2021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91331-691E-4359-986B-8F700DC2525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97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3BC4D3F-06DA-4903-94E4-DB1D8490B9DD}"/>
              </a:ext>
            </a:extLst>
          </p:cNvPr>
          <p:cNvSpPr/>
          <p:nvPr/>
        </p:nvSpPr>
        <p:spPr>
          <a:xfrm>
            <a:off x="4147714" y="4606715"/>
            <a:ext cx="2639291" cy="592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E159303-7400-4D23-863F-884BBE6D3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15" y="2471730"/>
            <a:ext cx="1333500" cy="14001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FBD8529-5108-4B32-A9C4-A7089C149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913" y="2633655"/>
            <a:ext cx="1266825" cy="123825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4C9281E-4EAA-4E6A-BDD5-3C3AD577F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080" y="2566980"/>
            <a:ext cx="1428750" cy="130492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97DACC2-BA3A-4F22-807F-BB563E803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194" y="2686042"/>
            <a:ext cx="1219200" cy="113347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CB732AC-4932-46BD-BFB5-D7743A4EF4DA}"/>
              </a:ext>
            </a:extLst>
          </p:cNvPr>
          <p:cNvSpPr txBox="1"/>
          <p:nvPr/>
        </p:nvSpPr>
        <p:spPr>
          <a:xfrm>
            <a:off x="1594693" y="1198357"/>
            <a:ext cx="3215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Gotham Ultra" panose="02000603040000020004" pitchFamily="2" charset="0"/>
              </a:rPr>
              <a:t>Sejam bem-vindos!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C9B092C-551F-460F-BF1D-F10A63D7E8EF}"/>
              </a:ext>
            </a:extLst>
          </p:cNvPr>
          <p:cNvSpPr txBox="1"/>
          <p:nvPr/>
        </p:nvSpPr>
        <p:spPr>
          <a:xfrm>
            <a:off x="1282414" y="1634312"/>
            <a:ext cx="4113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Gotham Ultra" panose="02000603040000020004" pitchFamily="2" charset="0"/>
              </a:rPr>
              <a:t>Iniciaremos em instantes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FE58A92-688A-4BB7-A069-648D496E6DAC}"/>
              </a:ext>
            </a:extLst>
          </p:cNvPr>
          <p:cNvSpPr txBox="1"/>
          <p:nvPr/>
        </p:nvSpPr>
        <p:spPr>
          <a:xfrm>
            <a:off x="366283" y="3871905"/>
            <a:ext cx="118456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1">
                    <a:lumMod val="75000"/>
                  </a:schemeClr>
                </a:solidFill>
                <a:latin typeface="Gotham Book" pitchFamily="50" charset="0"/>
              </a:rPr>
              <a:t>Desligar o MICROFONE só ligar quando for falar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2174BF5-BC09-43D7-8C4D-4C680037B7AD}"/>
              </a:ext>
            </a:extLst>
          </p:cNvPr>
          <p:cNvSpPr txBox="1"/>
          <p:nvPr/>
        </p:nvSpPr>
        <p:spPr>
          <a:xfrm>
            <a:off x="182816" y="2198765"/>
            <a:ext cx="3029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Gotham Ultra" panose="02000603040000020004" pitchFamily="2" charset="0"/>
              </a:rPr>
              <a:t>Por gentileza: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67470B3-9EC9-4074-A188-BAF62B1E6ED8}"/>
              </a:ext>
            </a:extLst>
          </p:cNvPr>
          <p:cNvSpPr txBox="1"/>
          <p:nvPr/>
        </p:nvSpPr>
        <p:spPr>
          <a:xfrm>
            <a:off x="1959548" y="3871908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1">
                    <a:lumMod val="75000"/>
                  </a:schemeClr>
                </a:solidFill>
                <a:latin typeface="Gotham Book" pitchFamily="50" charset="0"/>
              </a:rPr>
              <a:t>Silenciar ALERTAS</a:t>
            </a:r>
          </a:p>
          <a:p>
            <a:pPr algn="ctr"/>
            <a:r>
              <a:rPr lang="pt-BR" sz="1100" b="1" dirty="0">
                <a:solidFill>
                  <a:schemeClr val="accent1">
                    <a:lumMod val="75000"/>
                  </a:schemeClr>
                </a:solidFill>
                <a:latin typeface="Gotham Book" pitchFamily="50" charset="0"/>
              </a:rPr>
              <a:t>do celular e do computador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B8E6036-065A-4BB1-B219-7C9D2A6ECBEB}"/>
              </a:ext>
            </a:extLst>
          </p:cNvPr>
          <p:cNvSpPr txBox="1"/>
          <p:nvPr/>
        </p:nvSpPr>
        <p:spPr>
          <a:xfrm>
            <a:off x="3642883" y="3871909"/>
            <a:ext cx="118456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1">
                    <a:lumMod val="75000"/>
                  </a:schemeClr>
                </a:solidFill>
                <a:latin typeface="Gotham Book" pitchFamily="50" charset="0"/>
              </a:rPr>
              <a:t>Manter a CÂMERA aberta sempre que possível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65B2D9D-5244-4C00-9122-434CB60B20D2}"/>
              </a:ext>
            </a:extLst>
          </p:cNvPr>
          <p:cNvSpPr txBox="1"/>
          <p:nvPr/>
        </p:nvSpPr>
        <p:spPr>
          <a:xfrm>
            <a:off x="5139173" y="3871909"/>
            <a:ext cx="11845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1">
                    <a:lumMod val="75000"/>
                  </a:schemeClr>
                </a:solidFill>
                <a:latin typeface="Gotham Book" pitchFamily="50" charset="0"/>
              </a:rPr>
              <a:t>Utilize o CHAT</a:t>
            </a:r>
          </a:p>
          <a:p>
            <a:pPr algn="ctr"/>
            <a:r>
              <a:rPr lang="pt-BR" sz="1100" b="1" dirty="0">
                <a:solidFill>
                  <a:schemeClr val="accent1">
                    <a:lumMod val="75000"/>
                  </a:schemeClr>
                </a:solidFill>
                <a:latin typeface="Gotham Book" pitchFamily="50" charset="0"/>
              </a:rPr>
              <a:t>à vontade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FDA483D-C26C-4811-9AFC-1287D7766E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55" y="74938"/>
            <a:ext cx="3202993" cy="85618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AFC1D28-AF4E-4267-98B9-75DF0E7AA2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8195" y="317372"/>
            <a:ext cx="1965937" cy="61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8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625439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id="{28AD21D9-5142-47BA-BA14-40344FDE71A6}"/>
              </a:ext>
            </a:extLst>
          </p:cNvPr>
          <p:cNvSpPr/>
          <p:nvPr/>
        </p:nvSpPr>
        <p:spPr>
          <a:xfrm>
            <a:off x="0" y="961087"/>
            <a:ext cx="66428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pt-BR" sz="2800" b="1" dirty="0">
                <a:solidFill>
                  <a:srgbClr val="0070C0"/>
                </a:solidFill>
              </a:rPr>
              <a:t>Comitê Temático</a:t>
            </a:r>
          </a:p>
          <a:p>
            <a:pPr lvl="2" algn="ctr"/>
            <a:r>
              <a:rPr lang="pt-BR" sz="2800" b="1" dirty="0">
                <a:solidFill>
                  <a:srgbClr val="0070C0"/>
                </a:solidFill>
              </a:rPr>
              <a:t>Racionalização Legal e Burocrática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F1E279A-83F3-4736-994D-F3D5D5D9BA31}"/>
              </a:ext>
            </a:extLst>
          </p:cNvPr>
          <p:cNvSpPr/>
          <p:nvPr/>
        </p:nvSpPr>
        <p:spPr>
          <a:xfrm>
            <a:off x="1640535" y="2061070"/>
            <a:ext cx="401394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333333"/>
                </a:solidFill>
                <a:latin typeface="Proxima Nova Rg"/>
              </a:rPr>
              <a:t>Coordenadores de Governo:</a:t>
            </a:r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Titular: Sebastião Mota – JUCEPAR</a:t>
            </a: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Suplente: Mario Doria – SEPL</a:t>
            </a:r>
          </a:p>
          <a:p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b="1" dirty="0">
                <a:solidFill>
                  <a:srgbClr val="333333"/>
                </a:solidFill>
                <a:latin typeface="Proxima Nova Rg"/>
              </a:rPr>
              <a:t>Coordenadores da Iniciativa Privada:</a:t>
            </a:r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Titular: Pedro Donato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Skraba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– CONAMPE</a:t>
            </a: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Suplente: Ercílio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Santinoni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– CONAMPE</a:t>
            </a:r>
          </a:p>
          <a:p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b="1" dirty="0">
                <a:solidFill>
                  <a:srgbClr val="333333"/>
                </a:solidFill>
                <a:latin typeface="Proxima Nova Rg"/>
              </a:rPr>
              <a:t>Consultor do SEBRAE/PR:</a:t>
            </a:r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dirty="0" err="1">
                <a:solidFill>
                  <a:srgbClr val="333333"/>
                </a:solidFill>
                <a:latin typeface="Proxima Nova Rg"/>
              </a:rPr>
              <a:t>Amberson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Bezerra da Silva</a:t>
            </a:r>
            <a:endParaRPr lang="pt-BR" b="0" i="0" dirty="0">
              <a:solidFill>
                <a:srgbClr val="333333"/>
              </a:solidFill>
              <a:effectLst/>
              <a:latin typeface="Proxima Nova Rg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EDC96BE-623E-4ED4-8CAE-31B9E9EF3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5" y="23890"/>
            <a:ext cx="1811847" cy="5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76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625439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9123F2DC-3657-4257-81A1-184C4BACD7F5}"/>
              </a:ext>
            </a:extLst>
          </p:cNvPr>
          <p:cNvSpPr txBox="1"/>
          <p:nvPr/>
        </p:nvSpPr>
        <p:spPr>
          <a:xfrm>
            <a:off x="161365" y="2175457"/>
            <a:ext cx="62999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latin typeface="Gotham Condensed Book" pitchFamily="50" charset="0"/>
              </a:rPr>
              <a:t>Revisar os capítulos da LC 123/2006, visando incorporar melhorias para MEI, cuja entrega é ter 1 proposta (do FOPEME) protocolada no Fórum Nacional</a:t>
            </a:r>
          </a:p>
          <a:p>
            <a:endParaRPr lang="pt-BR" sz="1800" dirty="0">
              <a:latin typeface="Gotham Condensed Book" pitchFamily="50" charset="0"/>
            </a:endParaRPr>
          </a:p>
          <a:p>
            <a:endParaRPr lang="pt-BR" sz="1800" dirty="0">
              <a:latin typeface="Gotham Condensed Book" pitchFamily="50" charset="0"/>
            </a:endParaRPr>
          </a:p>
          <a:p>
            <a:endParaRPr lang="pt-BR" sz="1800" dirty="0">
              <a:latin typeface="Gotham Condensed Book" pitchFamily="50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914C7D6-E2D1-4DCE-9E05-DFFD498E1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5" y="23890"/>
            <a:ext cx="1811847" cy="5618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B26E3E-EE66-4599-83DC-2B15092C2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742" y="140962"/>
            <a:ext cx="4099076" cy="3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0">
              <a:spcBef>
                <a:spcPct val="20000"/>
              </a:spcBef>
            </a:pPr>
            <a:r>
              <a:rPr lang="pt-BR" altLang="pt-BR" sz="2100" dirty="0"/>
              <a:t>Plano de Ação 2021 / 2022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8FA6A7-4B96-4152-9999-008EFF8A5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1830"/>
            <a:ext cx="6858000" cy="1310152"/>
          </a:xfrm>
          <a:prstGeom prst="rect">
            <a:avLst/>
          </a:prstGeom>
        </p:spPr>
      </p:pic>
      <p:sp>
        <p:nvSpPr>
          <p:cNvPr id="2" name="Explosão: 14 Pontos 1">
            <a:extLst>
              <a:ext uri="{FF2B5EF4-FFF2-40B4-BE49-F238E27FC236}">
                <a16:creationId xmlns:a16="http://schemas.microsoft.com/office/drawing/2014/main" id="{EB204C8E-9858-4D94-B6B0-81489A9D7E41}"/>
              </a:ext>
            </a:extLst>
          </p:cNvPr>
          <p:cNvSpPr/>
          <p:nvPr/>
        </p:nvSpPr>
        <p:spPr>
          <a:xfrm>
            <a:off x="1468582" y="2792747"/>
            <a:ext cx="3082636" cy="133696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CONCLUÍDO</a:t>
            </a:r>
          </a:p>
        </p:txBody>
      </p:sp>
    </p:spTree>
    <p:extLst>
      <p:ext uri="{BB962C8B-B14F-4D97-AF65-F5344CB8AC3E}">
        <p14:creationId xmlns:p14="http://schemas.microsoft.com/office/powerpoint/2010/main" val="801571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3BC4D3F-06DA-4903-94E4-DB1D8490B9DD}"/>
              </a:ext>
            </a:extLst>
          </p:cNvPr>
          <p:cNvSpPr/>
          <p:nvPr/>
        </p:nvSpPr>
        <p:spPr>
          <a:xfrm>
            <a:off x="4218709" y="4551218"/>
            <a:ext cx="2639291" cy="592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51D2E04-3B13-48FF-A9F8-185D579C6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" y="58930"/>
            <a:ext cx="6795655" cy="4596197"/>
          </a:xfrm>
          <a:prstGeom prst="rect">
            <a:avLst/>
          </a:prstGeom>
        </p:spPr>
      </p:pic>
      <p:sp>
        <p:nvSpPr>
          <p:cNvPr id="6" name="Explosão: 14 Pontos 5">
            <a:extLst>
              <a:ext uri="{FF2B5EF4-FFF2-40B4-BE49-F238E27FC236}">
                <a16:creationId xmlns:a16="http://schemas.microsoft.com/office/drawing/2014/main" id="{04A6AB53-E1AB-4B7C-A0F0-6EBB5D363852}"/>
              </a:ext>
            </a:extLst>
          </p:cNvPr>
          <p:cNvSpPr/>
          <p:nvPr/>
        </p:nvSpPr>
        <p:spPr>
          <a:xfrm>
            <a:off x="1364672" y="3214255"/>
            <a:ext cx="3082636" cy="133696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CONCLUÍDO</a:t>
            </a:r>
          </a:p>
        </p:txBody>
      </p:sp>
    </p:spTree>
    <p:extLst>
      <p:ext uri="{BB962C8B-B14F-4D97-AF65-F5344CB8AC3E}">
        <p14:creationId xmlns:p14="http://schemas.microsoft.com/office/powerpoint/2010/main" val="660929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7">
            <a:extLst>
              <a:ext uri="{FF2B5EF4-FFF2-40B4-BE49-F238E27FC236}">
                <a16:creationId xmlns:a16="http://schemas.microsoft.com/office/drawing/2014/main" id="{92BF144A-F40D-4193-8D87-E54B3218F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4784" y="64763"/>
            <a:ext cx="3478179" cy="3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0">
              <a:spcBef>
                <a:spcPct val="20000"/>
              </a:spcBef>
            </a:pPr>
            <a:r>
              <a:rPr lang="pt-BR" altLang="pt-BR" sz="2100" dirty="0"/>
              <a:t>Pauta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514607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370D0D59-03B1-4BA3-A752-89B37470E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7"/>
            <a:ext cx="1620982" cy="48293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082EC8A6-B288-442C-9598-6EA8863DA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923035"/>
              </p:ext>
            </p:extLst>
          </p:nvPr>
        </p:nvGraphicFramePr>
        <p:xfrm>
          <a:off x="126609" y="739072"/>
          <a:ext cx="6604782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190">
                  <a:extLst>
                    <a:ext uri="{9D8B030D-6E8A-4147-A177-3AD203B41FA5}">
                      <a16:colId xmlns:a16="http://schemas.microsoft.com/office/drawing/2014/main" val="378822786"/>
                    </a:ext>
                  </a:extLst>
                </a:gridCol>
                <a:gridCol w="3911871">
                  <a:extLst>
                    <a:ext uri="{9D8B030D-6E8A-4147-A177-3AD203B41FA5}">
                      <a16:colId xmlns:a16="http://schemas.microsoft.com/office/drawing/2014/main" val="3497201847"/>
                    </a:ext>
                  </a:extLst>
                </a:gridCol>
                <a:gridCol w="1736721">
                  <a:extLst>
                    <a:ext uri="{9D8B030D-6E8A-4147-A177-3AD203B41FA5}">
                      <a16:colId xmlns:a16="http://schemas.microsoft.com/office/drawing/2014/main" val="36436132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HORÁRIO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PAUTA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RESPONSÁVEL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13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13h30 às 14h00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Abertura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Mario </a:t>
                      </a:r>
                      <a:r>
                        <a:rPr lang="pt-BR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Dodia</a:t>
                      </a:r>
                      <a:endParaRPr lang="pt-BR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829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14h00 às 14h35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Inovação e Tecnologia: Painel de Gestão – Status </a:t>
                      </a:r>
                      <a:endParaRPr lang="pt-BR" sz="1200" kern="5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Marcos </a:t>
                      </a:r>
                      <a:r>
                        <a:rPr lang="pt-BR" sz="1200" kern="5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Pelegrina</a:t>
                      </a:r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SETI</a:t>
                      </a:r>
                    </a:p>
                    <a:p>
                      <a:pPr algn="l"/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Marcos </a:t>
                      </a:r>
                      <a:r>
                        <a:rPr lang="pt-BR" sz="1200" kern="5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Thiesen</a:t>
                      </a:r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FIEP</a:t>
                      </a:r>
                    </a:p>
                    <a:p>
                      <a:pPr algn="l"/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Gilberto Lima - TECPAR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241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14h35 às 15h10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Racionalização Legal e Burocrática: Status dos temas em andamento no Fórum Nacional e Congresso, XIX </a:t>
                      </a:r>
                      <a:r>
                        <a:rPr lang="pt-BR" sz="1200" b="0" kern="5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Enampe</a:t>
                      </a:r>
                      <a:endParaRPr lang="pt-BR" sz="1200" b="0" kern="5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Ercílio </a:t>
                      </a:r>
                      <a:r>
                        <a:rPr lang="pt-BR" sz="1200" kern="5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Santinoni</a:t>
                      </a:r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e Pedro </a:t>
                      </a:r>
                      <a:r>
                        <a:rPr lang="pt-BR" sz="1200" kern="5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Skraba</a:t>
                      </a:r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CONAMPE</a:t>
                      </a:r>
                    </a:p>
                    <a:p>
                      <a:pPr algn="l"/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Sebastião Mota - JUCEPAR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20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15h10 às 15h50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Acesso a Mercados: Painel de Gestão – Status</a:t>
                      </a:r>
                      <a:endParaRPr lang="pt-BR" sz="1200" b="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r>
                        <a:rPr lang="pt-BR" sz="1200" b="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GT COMEX (Klaus Rotman – CORREIOS): Painel de Gestão – Status</a:t>
                      </a:r>
                      <a:endParaRPr lang="pt-BR" sz="1200" b="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Maria Carmen e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Cleverson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Neri – SEAP/DECON</a:t>
                      </a:r>
                    </a:p>
                    <a:p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Aristides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Mossambani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-FEMPIPAR</a:t>
                      </a:r>
                      <a:endParaRPr lang="pt-BR" sz="1200" dirty="0">
                        <a:latin typeface="Bahnschrift Light Condensed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3138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15h50 às 16h25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kern="5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Investimento, Financiamento e Crédito: Painel de Gestão – Status</a:t>
                      </a:r>
                      <a:endParaRPr lang="pt-BR" sz="1200" b="0" kern="5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Jonny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Stica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FOMENTO</a:t>
                      </a:r>
                    </a:p>
                    <a:p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Alessandro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Baum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- BRDE</a:t>
                      </a:r>
                      <a:endParaRPr lang="pt-BR" sz="120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544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16h25 às 17h00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kern="5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Educação, Formação e Capacitação Empreendedora: Painel de Gestão – Status</a:t>
                      </a:r>
                      <a:endParaRPr lang="pt-BR" sz="1200" b="0" kern="5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Ricardo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Opolz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SEJUF</a:t>
                      </a:r>
                    </a:p>
                    <a:p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Rodrigo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Rosalem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SENAC</a:t>
                      </a:r>
                      <a:endParaRPr lang="pt-BR" sz="120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3041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17h00 às 17h30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Assuntos gerais e Encerramento</a:t>
                      </a:r>
                      <a:endParaRPr lang="pt-BR" sz="1200" b="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Plenária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8769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839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625439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id="{28AD21D9-5142-47BA-BA14-40344FDE71A6}"/>
              </a:ext>
            </a:extLst>
          </p:cNvPr>
          <p:cNvSpPr/>
          <p:nvPr/>
        </p:nvSpPr>
        <p:spPr>
          <a:xfrm>
            <a:off x="161777" y="732480"/>
            <a:ext cx="62390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pt-BR" sz="2800" b="1" dirty="0">
                <a:solidFill>
                  <a:srgbClr val="0070C0"/>
                </a:solidFill>
              </a:rPr>
              <a:t>Comitê Temático</a:t>
            </a:r>
          </a:p>
          <a:p>
            <a:pPr lvl="2" algn="ctr"/>
            <a:r>
              <a:rPr lang="pt-BR" sz="2800" b="1" dirty="0">
                <a:solidFill>
                  <a:srgbClr val="0070C0"/>
                </a:solidFill>
              </a:rPr>
              <a:t>Acesso a Mercados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351539A-5971-4ED4-AC5C-5D539F8F9C3E}"/>
              </a:ext>
            </a:extLst>
          </p:cNvPr>
          <p:cNvSpPr/>
          <p:nvPr/>
        </p:nvSpPr>
        <p:spPr>
          <a:xfrm>
            <a:off x="1546420" y="1747788"/>
            <a:ext cx="463251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333333"/>
                </a:solidFill>
                <a:latin typeface="Proxima Nova Rg"/>
              </a:rPr>
              <a:t>Coordenadores de Governo:</a:t>
            </a:r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Titular: Maria Carmem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Albanske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– SEAP</a:t>
            </a: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Suplente: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Cleverson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Neri – SEAP</a:t>
            </a:r>
          </a:p>
          <a:p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b="1" dirty="0">
                <a:solidFill>
                  <a:srgbClr val="333333"/>
                </a:solidFill>
                <a:latin typeface="Proxima Nova Rg"/>
              </a:rPr>
              <a:t>Coordenadores da Iniciativa Privada:</a:t>
            </a:r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Titular: Aristides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Mossambani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– FEMPIPAR</a:t>
            </a: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Suplente: Eduardo Luiz Gabardo Martins – FECOMERCIO</a:t>
            </a:r>
          </a:p>
          <a:p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b="1" dirty="0">
                <a:solidFill>
                  <a:srgbClr val="333333"/>
                </a:solidFill>
                <a:latin typeface="Proxima Nova Rg"/>
              </a:rPr>
              <a:t>Consultor do SEBRAE/PR:</a:t>
            </a:r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Juliana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Schvenger</a:t>
            </a:r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b="1" dirty="0">
                <a:solidFill>
                  <a:srgbClr val="333333"/>
                </a:solidFill>
                <a:latin typeface="Proxima Nova Rg"/>
              </a:rPr>
              <a:t> </a:t>
            </a:r>
            <a:br>
              <a:rPr lang="pt-BR" b="1" dirty="0">
                <a:solidFill>
                  <a:srgbClr val="333333"/>
                </a:solidFill>
                <a:latin typeface="Proxima Nova Rg"/>
              </a:rPr>
            </a:br>
            <a:r>
              <a:rPr lang="pt-BR" b="1" dirty="0">
                <a:solidFill>
                  <a:srgbClr val="333333"/>
                </a:solidFill>
                <a:latin typeface="Proxima Nova Rg"/>
              </a:rPr>
              <a:t>Grupo de Trabalho COMEX:</a:t>
            </a:r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Coordenador: Klaus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Rotman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Dantas Santos – CORREIOS</a:t>
            </a: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Consultor SEBRAE/PR: Lucas Hahn</a:t>
            </a:r>
            <a:endParaRPr lang="pt-BR" b="0" i="0" dirty="0">
              <a:solidFill>
                <a:srgbClr val="333333"/>
              </a:solidFill>
              <a:effectLst/>
              <a:latin typeface="Proxima Nova Rg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51DBAA1-0AC2-4DB2-93AF-E6108C0F5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5" y="23890"/>
            <a:ext cx="1811847" cy="5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8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625439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BFF63CD-96B7-449D-A2B2-C2C9D10833D7}"/>
              </a:ext>
            </a:extLst>
          </p:cNvPr>
          <p:cNvSpPr txBox="1"/>
          <p:nvPr/>
        </p:nvSpPr>
        <p:spPr>
          <a:xfrm>
            <a:off x="110404" y="2523261"/>
            <a:ext cx="6747596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>
                <a:latin typeface="Gotham Condensed Book" pitchFamily="50" charset="0"/>
              </a:rPr>
              <a:t>Atualização do capítulo de acesso aos mercados da LC nº 163/2013, à luz da nova Lei Licitações (PL 4253/2020). Entrega: Ter 1 lei atualizada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>
                <a:latin typeface="Gotham Condensed Book" pitchFamily="50" charset="0"/>
              </a:rPr>
              <a:t>Sistematizar com TCE/PR a disseminação dos dados de compras públicas dos municípios e estado do Paraná, no sentido de motivar os fornecedores de MPE a participarem dos processos licitatórios e assim manter e gerar emprego e renda e aumentar a base de fornecedores para estado e municípios. Entrega: Dados publicados.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>
                <a:latin typeface="Gotham Condensed Book" pitchFamily="50" charset="0"/>
              </a:rPr>
              <a:t>Sistematizar, por meio de instrumento de acordo, com os municípios do Paraná, a utilização da padronização dos itens catalogados no GMS a partir do acesso ao portal Compras Menor Preço do </a:t>
            </a:r>
            <a:r>
              <a:rPr lang="pt-BR" sz="1600" b="1" dirty="0">
                <a:latin typeface="Gotham Condensed Book" pitchFamily="50" charset="0"/>
              </a:rPr>
              <a:t>Estado</a:t>
            </a:r>
            <a:r>
              <a:rPr lang="pt-BR" sz="1800" b="1" dirty="0">
                <a:latin typeface="Gotham Condensed Book" pitchFamily="50" charset="0"/>
              </a:rPr>
              <a:t>. Entrega: quantidade de municípios que aderiram. </a:t>
            </a:r>
          </a:p>
          <a:p>
            <a:endParaRPr lang="pt-BR" sz="1800" b="1" dirty="0">
              <a:latin typeface="Gotham Condensed Book" pitchFamily="50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E2541E7-A0EF-4585-8A4D-B79ACED3F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5908"/>
            <a:ext cx="6858000" cy="18853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DED998-CE39-4DFD-808F-D131D157C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742" y="140962"/>
            <a:ext cx="4099076" cy="3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0">
              <a:spcBef>
                <a:spcPct val="20000"/>
              </a:spcBef>
            </a:pPr>
            <a:r>
              <a:rPr lang="pt-BR" altLang="pt-BR" sz="2100" dirty="0"/>
              <a:t>Plano de Ação 2021 / 2022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3AB4881-B244-4579-8947-F4F362C1D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5" y="23890"/>
            <a:ext cx="1811847" cy="561813"/>
          </a:xfrm>
          <a:prstGeom prst="rect">
            <a:avLst/>
          </a:prstGeom>
        </p:spPr>
      </p:pic>
      <p:sp>
        <p:nvSpPr>
          <p:cNvPr id="10" name="Explosão: 14 Pontos 9">
            <a:extLst>
              <a:ext uri="{FF2B5EF4-FFF2-40B4-BE49-F238E27FC236}">
                <a16:creationId xmlns:a16="http://schemas.microsoft.com/office/drawing/2014/main" id="{5D88AF38-E5F8-4092-B175-6B6CFDCE7140}"/>
              </a:ext>
            </a:extLst>
          </p:cNvPr>
          <p:cNvSpPr/>
          <p:nvPr/>
        </p:nvSpPr>
        <p:spPr>
          <a:xfrm>
            <a:off x="4273694" y="2757055"/>
            <a:ext cx="2473902" cy="43641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CONCLUÍDO</a:t>
            </a:r>
          </a:p>
        </p:txBody>
      </p:sp>
    </p:spTree>
    <p:extLst>
      <p:ext uri="{BB962C8B-B14F-4D97-AF65-F5344CB8AC3E}">
        <p14:creationId xmlns:p14="http://schemas.microsoft.com/office/powerpoint/2010/main" val="2089936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3BC4D3F-06DA-4903-94E4-DB1D8490B9DD}"/>
              </a:ext>
            </a:extLst>
          </p:cNvPr>
          <p:cNvSpPr/>
          <p:nvPr/>
        </p:nvSpPr>
        <p:spPr>
          <a:xfrm>
            <a:off x="4218709" y="4551218"/>
            <a:ext cx="2639291" cy="592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79FC559-8DE7-4F35-841B-5B0F5C0F8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" y="61575"/>
            <a:ext cx="6712527" cy="4254115"/>
          </a:xfrm>
          <a:prstGeom prst="rect">
            <a:avLst/>
          </a:prstGeom>
        </p:spPr>
      </p:pic>
      <p:sp>
        <p:nvSpPr>
          <p:cNvPr id="5" name="Explosão: 14 Pontos 4">
            <a:extLst>
              <a:ext uri="{FF2B5EF4-FFF2-40B4-BE49-F238E27FC236}">
                <a16:creationId xmlns:a16="http://schemas.microsoft.com/office/drawing/2014/main" id="{672BE7B9-BEA9-400F-A8E9-8FAFF20B343C}"/>
              </a:ext>
            </a:extLst>
          </p:cNvPr>
          <p:cNvSpPr/>
          <p:nvPr/>
        </p:nvSpPr>
        <p:spPr>
          <a:xfrm>
            <a:off x="1807585" y="1953491"/>
            <a:ext cx="2473902" cy="155863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CONCLUÍDO</a:t>
            </a:r>
          </a:p>
        </p:txBody>
      </p:sp>
    </p:spTree>
    <p:extLst>
      <p:ext uri="{BB962C8B-B14F-4D97-AF65-F5344CB8AC3E}">
        <p14:creationId xmlns:p14="http://schemas.microsoft.com/office/powerpoint/2010/main" val="2325301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3BC4D3F-06DA-4903-94E4-DB1D8490B9DD}"/>
              </a:ext>
            </a:extLst>
          </p:cNvPr>
          <p:cNvSpPr/>
          <p:nvPr/>
        </p:nvSpPr>
        <p:spPr>
          <a:xfrm>
            <a:off x="4218709" y="4551218"/>
            <a:ext cx="2639291" cy="592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F3EB85A-B126-461E-9A34-9AD43BD5A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3" y="62346"/>
            <a:ext cx="6698673" cy="4856018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43D42A40-0428-42EE-8D07-25AB10BB6C14}"/>
              </a:ext>
            </a:extLst>
          </p:cNvPr>
          <p:cNvSpPr/>
          <p:nvPr/>
        </p:nvSpPr>
        <p:spPr>
          <a:xfrm>
            <a:off x="3598214" y="2490355"/>
            <a:ext cx="620495" cy="2701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625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3BC4D3F-06DA-4903-94E4-DB1D8490B9DD}"/>
              </a:ext>
            </a:extLst>
          </p:cNvPr>
          <p:cNvSpPr/>
          <p:nvPr/>
        </p:nvSpPr>
        <p:spPr>
          <a:xfrm>
            <a:off x="4218709" y="4551218"/>
            <a:ext cx="2639291" cy="592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AA8C1F3-0DB5-483A-930B-A25F1A3E6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" y="67097"/>
            <a:ext cx="6719455" cy="4802776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C560E9A1-8B73-4657-A659-184E4560B3F8}"/>
              </a:ext>
            </a:extLst>
          </p:cNvPr>
          <p:cNvSpPr/>
          <p:nvPr/>
        </p:nvSpPr>
        <p:spPr>
          <a:xfrm>
            <a:off x="90053" y="3685299"/>
            <a:ext cx="315697" cy="12122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40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625439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BFF63CD-96B7-449D-A2B2-C2C9D10833D7}"/>
              </a:ext>
            </a:extLst>
          </p:cNvPr>
          <p:cNvSpPr txBox="1"/>
          <p:nvPr/>
        </p:nvSpPr>
        <p:spPr>
          <a:xfrm>
            <a:off x="55202" y="2496713"/>
            <a:ext cx="67475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b="1" dirty="0">
                <a:latin typeface="Gotham Condensed Book" pitchFamily="50" charset="0"/>
              </a:rPr>
              <a:t>Diagnosticar o ambiente de negócios do Paraná e fomentar a cultura exportadora de pequenos negócios, por meio de pesquisa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D64A62-F16E-4801-8012-61E1BAB98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5" y="1109931"/>
            <a:ext cx="6747597" cy="12344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9758F9-9A59-483C-900F-C8400BB87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742" y="140962"/>
            <a:ext cx="4099076" cy="3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0">
              <a:spcBef>
                <a:spcPct val="20000"/>
              </a:spcBef>
            </a:pPr>
            <a:r>
              <a:rPr lang="pt-BR" altLang="pt-BR" sz="2100" dirty="0"/>
              <a:t>Plano de Ação 2021 / 2022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6B716D8-99C9-415F-A282-229E18F3C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5" y="23890"/>
            <a:ext cx="1811847" cy="56181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CD2AD71-E02C-4C5F-A988-5795342BAC5C}"/>
              </a:ext>
            </a:extLst>
          </p:cNvPr>
          <p:cNvSpPr txBox="1"/>
          <p:nvPr/>
        </p:nvSpPr>
        <p:spPr>
          <a:xfrm>
            <a:off x="93450" y="740599"/>
            <a:ext cx="67475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800" b="1" dirty="0">
                <a:latin typeface="Gotham Condensed Book" pitchFamily="50" charset="0"/>
              </a:rPr>
              <a:t>GT - COMEX</a:t>
            </a:r>
          </a:p>
        </p:txBody>
      </p:sp>
    </p:spTree>
    <p:extLst>
      <p:ext uri="{BB962C8B-B14F-4D97-AF65-F5344CB8AC3E}">
        <p14:creationId xmlns:p14="http://schemas.microsoft.com/office/powerpoint/2010/main" val="176845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42900" y="1500838"/>
            <a:ext cx="6172200" cy="3064119"/>
          </a:xfrm>
        </p:spPr>
        <p:txBody>
          <a:bodyPr>
            <a:noAutofit/>
          </a:bodyPr>
          <a:lstStyle/>
          <a:p>
            <a:pPr algn="ctr" eaLnBrk="0">
              <a:lnSpc>
                <a:spcPct val="100000"/>
              </a:lnSpc>
              <a:spcBef>
                <a:spcPts val="306"/>
              </a:spcBef>
              <a:spcAft>
                <a:spcPts val="657"/>
              </a:spcAft>
              <a:buNone/>
              <a:tabLst>
                <a:tab pos="0" algn="l"/>
                <a:tab pos="228423" algn="l"/>
                <a:tab pos="457657" algn="l"/>
                <a:tab pos="686890" algn="l"/>
                <a:tab pos="916124" algn="l"/>
                <a:tab pos="1145357" algn="l"/>
                <a:tab pos="1374591" algn="l"/>
                <a:tab pos="1603824" algn="l"/>
                <a:tab pos="1833058" algn="l"/>
                <a:tab pos="2062290" algn="l"/>
                <a:tab pos="2291524" algn="l"/>
                <a:tab pos="2520757" algn="l"/>
                <a:tab pos="2749991" algn="l"/>
                <a:tab pos="2979224" algn="l"/>
                <a:tab pos="3208458" algn="l"/>
                <a:tab pos="3437691" algn="l"/>
                <a:tab pos="3666925" algn="l"/>
                <a:tab pos="3896157" algn="l"/>
                <a:tab pos="4125391" algn="l"/>
                <a:tab pos="4354624" algn="l"/>
                <a:tab pos="4583858" algn="l"/>
              </a:tabLst>
            </a:pPr>
            <a:r>
              <a:rPr lang="en-US" sz="27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48ª REUNIÃO ORDINÁRIA</a:t>
            </a:r>
            <a:endParaRPr lang="pt-BR" sz="27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eaLnBrk="0">
              <a:lnSpc>
                <a:spcPct val="75000"/>
              </a:lnSpc>
              <a:spcBef>
                <a:spcPts val="306"/>
              </a:spcBef>
              <a:spcAft>
                <a:spcPts val="657"/>
              </a:spcAft>
              <a:buNone/>
              <a:tabLst>
                <a:tab pos="0" algn="l"/>
                <a:tab pos="228423" algn="l"/>
                <a:tab pos="457657" algn="l"/>
                <a:tab pos="686890" algn="l"/>
                <a:tab pos="916124" algn="l"/>
                <a:tab pos="1145357" algn="l"/>
                <a:tab pos="1374591" algn="l"/>
                <a:tab pos="1603824" algn="l"/>
                <a:tab pos="1833058" algn="l"/>
                <a:tab pos="2062290" algn="l"/>
                <a:tab pos="2291524" algn="l"/>
                <a:tab pos="2520757" algn="l"/>
                <a:tab pos="2749991" algn="l"/>
                <a:tab pos="2979224" algn="l"/>
                <a:tab pos="3208458" algn="l"/>
                <a:tab pos="3437691" algn="l"/>
                <a:tab pos="3666925" algn="l"/>
                <a:tab pos="3896157" algn="l"/>
                <a:tab pos="4125391" algn="l"/>
                <a:tab pos="4354624" algn="l"/>
                <a:tab pos="4583858" algn="l"/>
              </a:tabLst>
            </a:pPr>
            <a:endParaRPr lang="pt-BR" sz="27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eaLnBrk="0">
              <a:lnSpc>
                <a:spcPct val="75000"/>
              </a:lnSpc>
              <a:spcBef>
                <a:spcPts val="306"/>
              </a:spcBef>
              <a:spcAft>
                <a:spcPts val="657"/>
              </a:spcAft>
              <a:buNone/>
              <a:tabLst>
                <a:tab pos="0" algn="l"/>
                <a:tab pos="228423" algn="l"/>
                <a:tab pos="457657" algn="l"/>
                <a:tab pos="686890" algn="l"/>
                <a:tab pos="916124" algn="l"/>
                <a:tab pos="1145357" algn="l"/>
                <a:tab pos="1374591" algn="l"/>
                <a:tab pos="1603824" algn="l"/>
                <a:tab pos="1833058" algn="l"/>
                <a:tab pos="2062290" algn="l"/>
                <a:tab pos="2291524" algn="l"/>
                <a:tab pos="2520757" algn="l"/>
                <a:tab pos="2749991" algn="l"/>
                <a:tab pos="2979224" algn="l"/>
                <a:tab pos="3208458" algn="l"/>
                <a:tab pos="3437691" algn="l"/>
                <a:tab pos="3666925" algn="l"/>
                <a:tab pos="3896157" algn="l"/>
                <a:tab pos="4125391" algn="l"/>
                <a:tab pos="4354624" algn="l"/>
                <a:tab pos="4583858" algn="l"/>
              </a:tabLst>
            </a:pPr>
            <a:r>
              <a:rPr lang="pt-BR" sz="27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25/08/2021</a:t>
            </a:r>
          </a:p>
          <a:p>
            <a:pPr algn="ctr" eaLnBrk="0">
              <a:lnSpc>
                <a:spcPct val="75000"/>
              </a:lnSpc>
              <a:spcBef>
                <a:spcPts val="306"/>
              </a:spcBef>
              <a:spcAft>
                <a:spcPts val="657"/>
              </a:spcAft>
              <a:buNone/>
              <a:tabLst>
                <a:tab pos="0" algn="l"/>
                <a:tab pos="228423" algn="l"/>
                <a:tab pos="457657" algn="l"/>
                <a:tab pos="686890" algn="l"/>
                <a:tab pos="916124" algn="l"/>
                <a:tab pos="1145357" algn="l"/>
                <a:tab pos="1374591" algn="l"/>
                <a:tab pos="1603824" algn="l"/>
                <a:tab pos="1833058" algn="l"/>
                <a:tab pos="2062290" algn="l"/>
                <a:tab pos="2291524" algn="l"/>
                <a:tab pos="2520757" algn="l"/>
                <a:tab pos="2749991" algn="l"/>
                <a:tab pos="2979224" algn="l"/>
                <a:tab pos="3208458" algn="l"/>
                <a:tab pos="3437691" algn="l"/>
                <a:tab pos="3666925" algn="l"/>
                <a:tab pos="3896157" algn="l"/>
                <a:tab pos="4125391" algn="l"/>
                <a:tab pos="4354624" algn="l"/>
                <a:tab pos="4583858" algn="l"/>
              </a:tabLst>
            </a:pPr>
            <a:endParaRPr lang="pt-BR" sz="27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eaLnBrk="0">
              <a:lnSpc>
                <a:spcPct val="75000"/>
              </a:lnSpc>
              <a:spcBef>
                <a:spcPts val="306"/>
              </a:spcBef>
              <a:spcAft>
                <a:spcPts val="657"/>
              </a:spcAft>
              <a:buNone/>
              <a:tabLst>
                <a:tab pos="0" algn="l"/>
                <a:tab pos="228423" algn="l"/>
                <a:tab pos="457657" algn="l"/>
                <a:tab pos="686890" algn="l"/>
                <a:tab pos="916124" algn="l"/>
                <a:tab pos="1145357" algn="l"/>
                <a:tab pos="1374591" algn="l"/>
                <a:tab pos="1603824" algn="l"/>
                <a:tab pos="1833058" algn="l"/>
                <a:tab pos="2062290" algn="l"/>
                <a:tab pos="2291524" algn="l"/>
                <a:tab pos="2520757" algn="l"/>
                <a:tab pos="2749991" algn="l"/>
                <a:tab pos="2979224" algn="l"/>
                <a:tab pos="3208458" algn="l"/>
                <a:tab pos="3437691" algn="l"/>
                <a:tab pos="3666925" algn="l"/>
                <a:tab pos="3896157" algn="l"/>
                <a:tab pos="4125391" algn="l"/>
                <a:tab pos="4354624" algn="l"/>
                <a:tab pos="4583858" algn="l"/>
              </a:tabLst>
            </a:pPr>
            <a:r>
              <a:rPr lang="pt-BR" sz="27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CURITIBA – PR</a:t>
            </a:r>
          </a:p>
          <a:p>
            <a:pPr algn="ctr" eaLnBrk="0">
              <a:lnSpc>
                <a:spcPct val="75000"/>
              </a:lnSpc>
              <a:spcBef>
                <a:spcPts val="306"/>
              </a:spcBef>
              <a:spcAft>
                <a:spcPts val="657"/>
              </a:spcAft>
              <a:buNone/>
              <a:tabLst>
                <a:tab pos="0" algn="l"/>
                <a:tab pos="228423" algn="l"/>
                <a:tab pos="457657" algn="l"/>
                <a:tab pos="686890" algn="l"/>
                <a:tab pos="916124" algn="l"/>
                <a:tab pos="1145357" algn="l"/>
                <a:tab pos="1374591" algn="l"/>
                <a:tab pos="1603824" algn="l"/>
                <a:tab pos="1833058" algn="l"/>
                <a:tab pos="2062290" algn="l"/>
                <a:tab pos="2291524" algn="l"/>
                <a:tab pos="2520757" algn="l"/>
                <a:tab pos="2749991" algn="l"/>
                <a:tab pos="2979224" algn="l"/>
                <a:tab pos="3208458" algn="l"/>
                <a:tab pos="3437691" algn="l"/>
                <a:tab pos="3666925" algn="l"/>
                <a:tab pos="3896157" algn="l"/>
                <a:tab pos="4125391" algn="l"/>
                <a:tab pos="4354624" algn="l"/>
                <a:tab pos="4583858" algn="l"/>
              </a:tabLst>
            </a:pPr>
            <a:endParaRPr lang="pt-BR" sz="27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75000"/>
              </a:lnSpc>
              <a:spcBef>
                <a:spcPts val="230"/>
              </a:spcBef>
              <a:buNone/>
              <a:tabLst>
                <a:tab pos="0" algn="l"/>
                <a:tab pos="228423" algn="l"/>
                <a:tab pos="457657" algn="l"/>
                <a:tab pos="686890" algn="l"/>
                <a:tab pos="916124" algn="l"/>
                <a:tab pos="1145357" algn="l"/>
                <a:tab pos="1374591" algn="l"/>
                <a:tab pos="1603824" algn="l"/>
                <a:tab pos="1833058" algn="l"/>
                <a:tab pos="2062290" algn="l"/>
                <a:tab pos="2291524" algn="l"/>
                <a:tab pos="2520757" algn="l"/>
                <a:tab pos="2749991" algn="l"/>
                <a:tab pos="2979224" algn="l"/>
                <a:tab pos="3208458" algn="l"/>
                <a:tab pos="3437691" algn="l"/>
                <a:tab pos="3666925" algn="l"/>
                <a:tab pos="3896157" algn="l"/>
                <a:tab pos="4125391" algn="l"/>
                <a:tab pos="4354624" algn="l"/>
                <a:tab pos="4583858" algn="l"/>
              </a:tabLst>
            </a:pPr>
            <a:endParaRPr lang="pt-BR" sz="27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75000"/>
              </a:lnSpc>
              <a:spcBef>
                <a:spcPts val="230"/>
              </a:spcBef>
              <a:buNone/>
              <a:tabLst>
                <a:tab pos="0" algn="l"/>
                <a:tab pos="228423" algn="l"/>
                <a:tab pos="457657" algn="l"/>
                <a:tab pos="686890" algn="l"/>
                <a:tab pos="916124" algn="l"/>
                <a:tab pos="1145357" algn="l"/>
                <a:tab pos="1374591" algn="l"/>
                <a:tab pos="1603824" algn="l"/>
                <a:tab pos="1833058" algn="l"/>
                <a:tab pos="2062290" algn="l"/>
                <a:tab pos="2291524" algn="l"/>
                <a:tab pos="2520757" algn="l"/>
                <a:tab pos="2749991" algn="l"/>
                <a:tab pos="2979224" algn="l"/>
                <a:tab pos="3208458" algn="l"/>
                <a:tab pos="3437691" algn="l"/>
                <a:tab pos="3666925" algn="l"/>
                <a:tab pos="3896157" algn="l"/>
                <a:tab pos="4125391" algn="l"/>
                <a:tab pos="4354624" algn="l"/>
                <a:tab pos="4583858" algn="l"/>
              </a:tabLst>
            </a:pPr>
            <a:endParaRPr lang="pt-BR" sz="27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75000"/>
              </a:lnSpc>
              <a:spcBef>
                <a:spcPts val="230"/>
              </a:spcBef>
              <a:buNone/>
              <a:tabLst>
                <a:tab pos="0" algn="l"/>
                <a:tab pos="228423" algn="l"/>
                <a:tab pos="457657" algn="l"/>
                <a:tab pos="686890" algn="l"/>
                <a:tab pos="916124" algn="l"/>
                <a:tab pos="1145357" algn="l"/>
                <a:tab pos="1374591" algn="l"/>
                <a:tab pos="1603824" algn="l"/>
                <a:tab pos="1833058" algn="l"/>
                <a:tab pos="2062290" algn="l"/>
                <a:tab pos="2291524" algn="l"/>
                <a:tab pos="2520757" algn="l"/>
                <a:tab pos="2749991" algn="l"/>
                <a:tab pos="2979224" algn="l"/>
                <a:tab pos="3208458" algn="l"/>
                <a:tab pos="3437691" algn="l"/>
                <a:tab pos="3666925" algn="l"/>
                <a:tab pos="3896157" algn="l"/>
                <a:tab pos="4125391" algn="l"/>
                <a:tab pos="4354624" algn="l"/>
                <a:tab pos="4583858" algn="l"/>
              </a:tabLst>
            </a:pPr>
            <a:endParaRPr lang="pt-BR" sz="27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75000"/>
              </a:lnSpc>
              <a:spcBef>
                <a:spcPts val="230"/>
              </a:spcBef>
              <a:buNone/>
              <a:tabLst>
                <a:tab pos="0" algn="l"/>
                <a:tab pos="228423" algn="l"/>
                <a:tab pos="457657" algn="l"/>
                <a:tab pos="686890" algn="l"/>
                <a:tab pos="916124" algn="l"/>
                <a:tab pos="1145357" algn="l"/>
                <a:tab pos="1374591" algn="l"/>
                <a:tab pos="1603824" algn="l"/>
                <a:tab pos="1833058" algn="l"/>
                <a:tab pos="2062290" algn="l"/>
                <a:tab pos="2291524" algn="l"/>
                <a:tab pos="2520757" algn="l"/>
                <a:tab pos="2749991" algn="l"/>
                <a:tab pos="2979224" algn="l"/>
                <a:tab pos="3208458" algn="l"/>
                <a:tab pos="3437691" algn="l"/>
                <a:tab pos="3666925" algn="l"/>
                <a:tab pos="3896157" algn="l"/>
                <a:tab pos="4125391" algn="l"/>
                <a:tab pos="4354624" algn="l"/>
                <a:tab pos="4583858" algn="l"/>
              </a:tabLst>
            </a:pPr>
            <a:endParaRPr lang="pt-BR" sz="2700" b="1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BR" sz="225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2E4555E-E056-41FF-A50C-1EF0B9585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2" y="188729"/>
            <a:ext cx="544115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66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3BC4D3F-06DA-4903-94E4-DB1D8490B9DD}"/>
              </a:ext>
            </a:extLst>
          </p:cNvPr>
          <p:cNvSpPr/>
          <p:nvPr/>
        </p:nvSpPr>
        <p:spPr>
          <a:xfrm>
            <a:off x="4218709" y="4551218"/>
            <a:ext cx="2639291" cy="592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E5036B0-3A0D-4D44-96FE-83D3C0DCD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" y="-1"/>
            <a:ext cx="6747164" cy="5043055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07704A2A-D617-4ADE-B482-FBE280D7B640}"/>
              </a:ext>
            </a:extLst>
          </p:cNvPr>
          <p:cNvSpPr/>
          <p:nvPr/>
        </p:nvSpPr>
        <p:spPr>
          <a:xfrm>
            <a:off x="0" y="3283515"/>
            <a:ext cx="443345" cy="17595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776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7">
            <a:extLst>
              <a:ext uri="{FF2B5EF4-FFF2-40B4-BE49-F238E27FC236}">
                <a16:creationId xmlns:a16="http://schemas.microsoft.com/office/drawing/2014/main" id="{92BF144A-F40D-4193-8D87-E54B3218F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4784" y="64763"/>
            <a:ext cx="3478179" cy="3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0">
              <a:spcBef>
                <a:spcPct val="20000"/>
              </a:spcBef>
            </a:pPr>
            <a:r>
              <a:rPr lang="pt-BR" altLang="pt-BR" sz="2100" dirty="0"/>
              <a:t>Pauta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514607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370D0D59-03B1-4BA3-A752-89B37470E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7"/>
            <a:ext cx="1620982" cy="48293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082EC8A6-B288-442C-9598-6EA8863DA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717315"/>
              </p:ext>
            </p:extLst>
          </p:nvPr>
        </p:nvGraphicFramePr>
        <p:xfrm>
          <a:off x="126609" y="739072"/>
          <a:ext cx="6604782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190">
                  <a:extLst>
                    <a:ext uri="{9D8B030D-6E8A-4147-A177-3AD203B41FA5}">
                      <a16:colId xmlns:a16="http://schemas.microsoft.com/office/drawing/2014/main" val="378822786"/>
                    </a:ext>
                  </a:extLst>
                </a:gridCol>
                <a:gridCol w="3911871">
                  <a:extLst>
                    <a:ext uri="{9D8B030D-6E8A-4147-A177-3AD203B41FA5}">
                      <a16:colId xmlns:a16="http://schemas.microsoft.com/office/drawing/2014/main" val="3497201847"/>
                    </a:ext>
                  </a:extLst>
                </a:gridCol>
                <a:gridCol w="1736721">
                  <a:extLst>
                    <a:ext uri="{9D8B030D-6E8A-4147-A177-3AD203B41FA5}">
                      <a16:colId xmlns:a16="http://schemas.microsoft.com/office/drawing/2014/main" val="36436132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HORÁRIO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PAUTA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RESPONSÁVEL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13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13h30 às 14h00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Abertura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Mario </a:t>
                      </a:r>
                      <a:r>
                        <a:rPr lang="pt-BR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Dodia</a:t>
                      </a:r>
                      <a:endParaRPr lang="pt-BR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829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14h00 às 14h35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Inovação e Tecnologia: Painel de Gestão – Status </a:t>
                      </a:r>
                      <a:endParaRPr lang="pt-BR" sz="1200" kern="5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Marcos </a:t>
                      </a:r>
                      <a:r>
                        <a:rPr lang="pt-BR" sz="1200" kern="5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Pelegrina</a:t>
                      </a:r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SETI</a:t>
                      </a:r>
                    </a:p>
                    <a:p>
                      <a:pPr algn="l"/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Marcos </a:t>
                      </a:r>
                      <a:r>
                        <a:rPr lang="pt-BR" sz="1200" kern="5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Thiesen</a:t>
                      </a:r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FIEP</a:t>
                      </a:r>
                    </a:p>
                    <a:p>
                      <a:pPr algn="l"/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Gilberto Lima - TECPAR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241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14h35 às 15h10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Racionalização Legal e Burocrática: Status dos temas em andamento no Fórum Nacional e Congresso, XIX </a:t>
                      </a:r>
                      <a:r>
                        <a:rPr lang="pt-BR" sz="1200" b="0" kern="5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Enampe</a:t>
                      </a:r>
                      <a:endParaRPr lang="pt-BR" sz="1200" b="0" kern="5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Ercílio </a:t>
                      </a:r>
                      <a:r>
                        <a:rPr lang="pt-BR" sz="1200" kern="5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Santinoni</a:t>
                      </a:r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e Pedro </a:t>
                      </a:r>
                      <a:r>
                        <a:rPr lang="pt-BR" sz="1200" kern="5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Skraba</a:t>
                      </a:r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CONAMPE</a:t>
                      </a:r>
                    </a:p>
                    <a:p>
                      <a:pPr algn="l"/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Sebastião Mota - JUCEPAR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20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15h10 às 15h50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Acesso a Mercados: Painel de Gestão – Status</a:t>
                      </a:r>
                      <a:endParaRPr lang="pt-BR" sz="1200" b="0" kern="5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r>
                        <a:rPr lang="pt-BR" sz="1200" b="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GT COMEX (Klaus Rotman – CORREIOS): Painel de Gestão – Status</a:t>
                      </a:r>
                      <a:endParaRPr lang="pt-BR" sz="1200" b="0" kern="5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Maria Carmen e </a:t>
                      </a:r>
                      <a:r>
                        <a:rPr lang="pt-BR" sz="12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Cleverson</a:t>
                      </a:r>
                      <a:r>
                        <a:rPr lang="pt-BR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Neri – SEAP/DECON</a:t>
                      </a:r>
                    </a:p>
                    <a:p>
                      <a:r>
                        <a:rPr lang="pt-BR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Aristides </a:t>
                      </a:r>
                      <a:r>
                        <a:rPr lang="pt-BR" sz="12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Mossambani</a:t>
                      </a:r>
                      <a:r>
                        <a:rPr lang="pt-BR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-FEMPIPAR</a:t>
                      </a:r>
                      <a:endParaRPr lang="pt-BR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3138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15h50 às 16h25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kern="5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Investimento, Financiamento e Crédito: Painel de Gestão – Status</a:t>
                      </a:r>
                      <a:endParaRPr lang="pt-BR" sz="1200" b="0" kern="5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Jonny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Stica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FOMENTO</a:t>
                      </a:r>
                    </a:p>
                    <a:p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Alessandro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Baum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- BRDE</a:t>
                      </a:r>
                      <a:endParaRPr lang="pt-BR" sz="120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544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16h25 às 17h00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kern="5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Educação, Formação e Capacitação Empreendedora: Painel de Gestão – Status</a:t>
                      </a:r>
                      <a:endParaRPr lang="pt-BR" sz="1200" b="0" kern="5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Ricardo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Opolz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SEJUF</a:t>
                      </a:r>
                    </a:p>
                    <a:p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Rodrigo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Rosalem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SENAC</a:t>
                      </a:r>
                      <a:endParaRPr lang="pt-BR" sz="120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3041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17h00 às 17h30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Assuntos gerais e Encerramento</a:t>
                      </a:r>
                      <a:endParaRPr lang="pt-BR" sz="1200" b="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Plenária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8769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59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625439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id="{28AD21D9-5142-47BA-BA14-40344FDE71A6}"/>
              </a:ext>
            </a:extLst>
          </p:cNvPr>
          <p:cNvSpPr/>
          <p:nvPr/>
        </p:nvSpPr>
        <p:spPr>
          <a:xfrm>
            <a:off x="0" y="961087"/>
            <a:ext cx="66428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pt-BR" sz="2800" b="1" dirty="0">
                <a:solidFill>
                  <a:srgbClr val="0070C0"/>
                </a:solidFill>
              </a:rPr>
              <a:t>Comitê Temático</a:t>
            </a:r>
          </a:p>
          <a:p>
            <a:pPr lvl="2" algn="ctr"/>
            <a:r>
              <a:rPr lang="pt-BR" sz="2800" b="1" dirty="0">
                <a:solidFill>
                  <a:srgbClr val="0070C0"/>
                </a:solidFill>
              </a:rPr>
              <a:t>Investimento, Financiamento e Crédito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F1E279A-83F3-4736-994D-F3D5D5D9BA31}"/>
              </a:ext>
            </a:extLst>
          </p:cNvPr>
          <p:cNvSpPr/>
          <p:nvPr/>
        </p:nvSpPr>
        <p:spPr>
          <a:xfrm>
            <a:off x="1640535" y="2061070"/>
            <a:ext cx="401394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333333"/>
                </a:solidFill>
                <a:latin typeface="Proxima Nova Rg"/>
              </a:rPr>
              <a:t>Coordenadores de Governo:</a:t>
            </a:r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Titular: Jonny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Stica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– FOMENTO</a:t>
            </a: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Suplente: Alessandro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Baum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– BRDE</a:t>
            </a:r>
          </a:p>
          <a:p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b="1" dirty="0">
                <a:solidFill>
                  <a:srgbClr val="333333"/>
                </a:solidFill>
                <a:latin typeface="Proxima Nova Rg"/>
              </a:rPr>
              <a:t>Coordenadores da Iniciativa Privada:</a:t>
            </a:r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Titular: Jonas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Bertão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– FAMPEPAR</a:t>
            </a: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Suplente: Ademir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Lodis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– FAMPEPAR</a:t>
            </a:r>
          </a:p>
          <a:p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b="1" dirty="0">
                <a:solidFill>
                  <a:srgbClr val="333333"/>
                </a:solidFill>
                <a:latin typeface="Proxima Nova Rg"/>
              </a:rPr>
              <a:t>Consultor do SEBRAE/PR:</a:t>
            </a:r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dirty="0" err="1">
                <a:solidFill>
                  <a:srgbClr val="333333"/>
                </a:solidFill>
                <a:latin typeface="Proxima Nova Rg"/>
              </a:rPr>
              <a:t>Amberson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Bezerra da Silva</a:t>
            </a:r>
            <a:endParaRPr lang="pt-BR" b="0" i="0" dirty="0">
              <a:solidFill>
                <a:srgbClr val="333333"/>
              </a:solidFill>
              <a:effectLst/>
              <a:latin typeface="Proxima Nova Rg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DD502D8-B1FE-4407-A2AF-35A2CECCA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5" y="23890"/>
            <a:ext cx="1811847" cy="5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62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625439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299AAA2A-FC7C-45EF-809B-C618D6FFF291}"/>
              </a:ext>
            </a:extLst>
          </p:cNvPr>
          <p:cNvSpPr txBox="1"/>
          <p:nvPr/>
        </p:nvSpPr>
        <p:spPr>
          <a:xfrm>
            <a:off x="114300" y="2048286"/>
            <a:ext cx="6629399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1600" dirty="0">
                <a:latin typeface="Gotham Condensed Book" pitchFamily="50" charset="0"/>
              </a:rPr>
              <a:t>Implementar os documentos formais que possibilitem a implantação do Programa Paraná Mais Emprego, a fim de que contribuir com o desenvolvimento do Estado do Paraná. Entrega: ter 1 arcabouço legal apto a ser aplicado.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>
                <a:latin typeface="Gotham Condensed Book" pitchFamily="50" charset="0"/>
              </a:rPr>
              <a:t>Implementar os documentos formais que possibilitem a atuação do FIME, a fim de que contribuir com o desenvolvimento do Estado do Paraná. Entrega: ter 1 fundo em operação.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>
                <a:latin typeface="Gotham Condensed Book" pitchFamily="50" charset="0"/>
              </a:rPr>
              <a:t>Implementar os documentos formais que possibilitem a atuação do FCR, a fim de que contribuir com o desenvolvimento do Estado do Paraná. Entrega: ter 1 fundo em operação.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>
                <a:latin typeface="Gotham Condensed Book" pitchFamily="50" charset="0"/>
              </a:rPr>
              <a:t>Aumentar a oferta de opções de garantia através da operacionalização do Convênio entre FOMENTO e SEBRAE, pelo uso do Fundo de Aval às Micro e Pequenas Empresas (FAMPE) para operações realizadas pela FOMENTO PARANÁ. Entrega: Ter 1 regulamentação visando a implementação do uso do fundo.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>
                <a:latin typeface="Gotham Condensed Book" pitchFamily="50" charset="0"/>
              </a:rPr>
              <a:t>Capacitação dos agentes de crédito como ação da FOMENTO PARANÁ / SEBRAE-PR. Entrega: ter 300 Agentes de Crédito Capacitados.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5C6FCBC-84AD-431C-9F03-5039C581C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3" y="736525"/>
            <a:ext cx="6796087" cy="1263226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FEB4B12F-3E82-41DD-AC54-2942273E8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742" y="140962"/>
            <a:ext cx="4099076" cy="3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0">
              <a:spcBef>
                <a:spcPct val="20000"/>
              </a:spcBef>
            </a:pPr>
            <a:r>
              <a:rPr lang="pt-BR" altLang="pt-BR" sz="2100" dirty="0"/>
              <a:t>Plano de Ação 2021 / 2022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16DE6AF-9422-47CE-9F48-3B3B2DF36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5" y="23890"/>
            <a:ext cx="1811847" cy="5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08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3BC4D3F-06DA-4903-94E4-DB1D8490B9DD}"/>
              </a:ext>
            </a:extLst>
          </p:cNvPr>
          <p:cNvSpPr/>
          <p:nvPr/>
        </p:nvSpPr>
        <p:spPr>
          <a:xfrm>
            <a:off x="4218709" y="4551218"/>
            <a:ext cx="2639291" cy="592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C7544F5-BDF5-4CBE-8FC1-5A2F76C3D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3" y="0"/>
            <a:ext cx="6698673" cy="5084618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5AF1B404-9B58-47C9-BE3B-AB86D2B14178}"/>
              </a:ext>
            </a:extLst>
          </p:cNvPr>
          <p:cNvSpPr/>
          <p:nvPr/>
        </p:nvSpPr>
        <p:spPr>
          <a:xfrm>
            <a:off x="27708" y="3269661"/>
            <a:ext cx="443345" cy="13231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198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3BC4D3F-06DA-4903-94E4-DB1D8490B9DD}"/>
              </a:ext>
            </a:extLst>
          </p:cNvPr>
          <p:cNvSpPr/>
          <p:nvPr/>
        </p:nvSpPr>
        <p:spPr>
          <a:xfrm>
            <a:off x="4218709" y="4551218"/>
            <a:ext cx="2639291" cy="592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8B846DF-58C2-4926-A92A-384BB2C13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" y="0"/>
            <a:ext cx="6747164" cy="514350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978A57CE-74D1-4A65-853D-23EE4A81FAA6}"/>
              </a:ext>
            </a:extLst>
          </p:cNvPr>
          <p:cNvSpPr/>
          <p:nvPr/>
        </p:nvSpPr>
        <p:spPr>
          <a:xfrm>
            <a:off x="27708" y="2571750"/>
            <a:ext cx="443345" cy="21942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992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3BC4D3F-06DA-4903-94E4-DB1D8490B9DD}"/>
              </a:ext>
            </a:extLst>
          </p:cNvPr>
          <p:cNvSpPr/>
          <p:nvPr/>
        </p:nvSpPr>
        <p:spPr>
          <a:xfrm>
            <a:off x="4218709" y="4551218"/>
            <a:ext cx="2639291" cy="592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33EA834-D77E-41A4-A8D0-72CF674D8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6" y="0"/>
            <a:ext cx="6719454" cy="514350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09E41717-F7F6-4202-9F6D-4F80B129B3D4}"/>
              </a:ext>
            </a:extLst>
          </p:cNvPr>
          <p:cNvSpPr/>
          <p:nvPr/>
        </p:nvSpPr>
        <p:spPr>
          <a:xfrm>
            <a:off x="27708" y="2571750"/>
            <a:ext cx="443345" cy="21942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5510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3BC4D3F-06DA-4903-94E4-DB1D8490B9DD}"/>
              </a:ext>
            </a:extLst>
          </p:cNvPr>
          <p:cNvSpPr/>
          <p:nvPr/>
        </p:nvSpPr>
        <p:spPr>
          <a:xfrm>
            <a:off x="4218709" y="4551218"/>
            <a:ext cx="2639291" cy="592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FC59D3C-29EA-4888-9BD7-97AB6ACE4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2" y="64768"/>
            <a:ext cx="6740236" cy="4999067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FED0E725-5BB9-4164-83A7-3E7A3042D913}"/>
              </a:ext>
            </a:extLst>
          </p:cNvPr>
          <p:cNvSpPr/>
          <p:nvPr/>
        </p:nvSpPr>
        <p:spPr>
          <a:xfrm>
            <a:off x="27708" y="4350326"/>
            <a:ext cx="443345" cy="7065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497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3BC4D3F-06DA-4903-94E4-DB1D8490B9DD}"/>
              </a:ext>
            </a:extLst>
          </p:cNvPr>
          <p:cNvSpPr/>
          <p:nvPr/>
        </p:nvSpPr>
        <p:spPr>
          <a:xfrm>
            <a:off x="4218709" y="4551218"/>
            <a:ext cx="2639291" cy="592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EA15A0A-441D-4AB5-8380-008487E9E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6781800" cy="5056909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CE111139-2443-4DE2-832E-CB08489263A9}"/>
              </a:ext>
            </a:extLst>
          </p:cNvPr>
          <p:cNvSpPr/>
          <p:nvPr/>
        </p:nvSpPr>
        <p:spPr>
          <a:xfrm>
            <a:off x="13854" y="3082636"/>
            <a:ext cx="443345" cy="20573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91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7">
            <a:extLst>
              <a:ext uri="{FF2B5EF4-FFF2-40B4-BE49-F238E27FC236}">
                <a16:creationId xmlns:a16="http://schemas.microsoft.com/office/drawing/2014/main" id="{92BF144A-F40D-4193-8D87-E54B3218F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4784" y="64763"/>
            <a:ext cx="3478179" cy="3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0">
              <a:spcBef>
                <a:spcPct val="20000"/>
              </a:spcBef>
            </a:pPr>
            <a:r>
              <a:rPr lang="pt-BR" altLang="pt-BR" sz="2100" dirty="0"/>
              <a:t>Pauta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514607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370D0D59-03B1-4BA3-A752-89B37470E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7"/>
            <a:ext cx="1620982" cy="48293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082EC8A6-B288-442C-9598-6EA8863DA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351067"/>
              </p:ext>
            </p:extLst>
          </p:nvPr>
        </p:nvGraphicFramePr>
        <p:xfrm>
          <a:off x="126609" y="739072"/>
          <a:ext cx="6604782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190">
                  <a:extLst>
                    <a:ext uri="{9D8B030D-6E8A-4147-A177-3AD203B41FA5}">
                      <a16:colId xmlns:a16="http://schemas.microsoft.com/office/drawing/2014/main" val="378822786"/>
                    </a:ext>
                  </a:extLst>
                </a:gridCol>
                <a:gridCol w="3911871">
                  <a:extLst>
                    <a:ext uri="{9D8B030D-6E8A-4147-A177-3AD203B41FA5}">
                      <a16:colId xmlns:a16="http://schemas.microsoft.com/office/drawing/2014/main" val="3497201847"/>
                    </a:ext>
                  </a:extLst>
                </a:gridCol>
                <a:gridCol w="1736721">
                  <a:extLst>
                    <a:ext uri="{9D8B030D-6E8A-4147-A177-3AD203B41FA5}">
                      <a16:colId xmlns:a16="http://schemas.microsoft.com/office/drawing/2014/main" val="36436132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HORÁRIO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PAUTA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RESPONSÁVEL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13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13h30 às 14h00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Abertura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Mario </a:t>
                      </a:r>
                      <a:r>
                        <a:rPr lang="pt-BR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Dodia</a:t>
                      </a:r>
                      <a:endParaRPr lang="pt-BR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829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14h00 às 14h35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Inovação e Tecnologia: Painel de Gestão – Status </a:t>
                      </a:r>
                      <a:endParaRPr lang="pt-BR" sz="1200" kern="5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Marcos </a:t>
                      </a:r>
                      <a:r>
                        <a:rPr lang="pt-BR" sz="1200" kern="5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Pelegrina</a:t>
                      </a:r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SETI</a:t>
                      </a:r>
                    </a:p>
                    <a:p>
                      <a:pPr algn="l"/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Marcos </a:t>
                      </a:r>
                      <a:r>
                        <a:rPr lang="pt-BR" sz="1200" kern="5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Thiesen</a:t>
                      </a:r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FIEP</a:t>
                      </a:r>
                    </a:p>
                    <a:p>
                      <a:pPr algn="l"/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Gilberto Lima - TECPAR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241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14h35 às 15h10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Racionalização Legal e Burocrática: Status dos temas em andamento no Fórum Nacional e Congresso, XIX </a:t>
                      </a:r>
                      <a:r>
                        <a:rPr lang="pt-BR" sz="1200" b="0" kern="5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Enampe</a:t>
                      </a:r>
                      <a:endParaRPr lang="pt-BR" sz="1200" b="0" kern="5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Ercílio </a:t>
                      </a:r>
                      <a:r>
                        <a:rPr lang="pt-BR" sz="1200" kern="5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Santinoni</a:t>
                      </a:r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e Pedro </a:t>
                      </a:r>
                      <a:r>
                        <a:rPr lang="pt-BR" sz="1200" kern="5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Skraba</a:t>
                      </a:r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CONAMPE</a:t>
                      </a:r>
                    </a:p>
                    <a:p>
                      <a:pPr algn="l"/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Sebastião Mota - JUCEPAR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20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15h10 às 15h50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Acesso a Mercados: Painel de Gestão – Status</a:t>
                      </a:r>
                      <a:endParaRPr lang="pt-BR" sz="1200" b="0" kern="5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r>
                        <a:rPr lang="pt-BR" sz="1200" b="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GT COMEX (Klaus Rotman – CORREIOS): Painel de Gestão – Status</a:t>
                      </a:r>
                      <a:endParaRPr lang="pt-BR" sz="1200" b="0" kern="5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Maria Carmen e </a:t>
                      </a:r>
                      <a:r>
                        <a:rPr lang="pt-BR" sz="12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Cleverson</a:t>
                      </a:r>
                      <a:r>
                        <a:rPr lang="pt-BR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Neri – SEAP/DECON</a:t>
                      </a:r>
                    </a:p>
                    <a:p>
                      <a:r>
                        <a:rPr lang="pt-BR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Aristides </a:t>
                      </a:r>
                      <a:r>
                        <a:rPr lang="pt-BR" sz="12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Mossambani</a:t>
                      </a:r>
                      <a:r>
                        <a:rPr lang="pt-BR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-FEMPIPAR</a:t>
                      </a:r>
                      <a:endParaRPr lang="pt-BR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3138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15h50 às 16h25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kern="5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Investimento, Financiamento e Crédito: Painel de Gestão – Status</a:t>
                      </a:r>
                      <a:endParaRPr lang="pt-BR" sz="1200" b="0" kern="5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Jonny </a:t>
                      </a:r>
                      <a:r>
                        <a:rPr lang="pt-BR" sz="12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Stica</a:t>
                      </a:r>
                      <a:r>
                        <a:rPr lang="pt-BR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FOMENTO</a:t>
                      </a:r>
                    </a:p>
                    <a:p>
                      <a:r>
                        <a:rPr lang="pt-BR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Alessandro </a:t>
                      </a:r>
                      <a:r>
                        <a:rPr lang="pt-BR" sz="12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Baum</a:t>
                      </a:r>
                      <a:r>
                        <a:rPr lang="pt-BR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- BRDE</a:t>
                      </a:r>
                      <a:endParaRPr lang="pt-BR" sz="1200" kern="5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544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16h25 às 17h00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kern="5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Educação, Formação e Capacitação Empreendedora: Painel de Gestão – Status</a:t>
                      </a:r>
                      <a:endParaRPr lang="pt-BR" sz="1200" b="0" kern="5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Ricardo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Opolz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SEJUF</a:t>
                      </a:r>
                    </a:p>
                    <a:p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Rodrigo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Rosalem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SENAC</a:t>
                      </a:r>
                      <a:endParaRPr lang="pt-BR" sz="120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3041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17h00 às 17h30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Assuntos gerais e Encerramento</a:t>
                      </a:r>
                      <a:endParaRPr lang="pt-BR" sz="1200" b="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Plenária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8769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355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7">
            <a:extLst>
              <a:ext uri="{FF2B5EF4-FFF2-40B4-BE49-F238E27FC236}">
                <a16:creationId xmlns:a16="http://schemas.microsoft.com/office/drawing/2014/main" id="{92BF144A-F40D-4193-8D87-E54B3218F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4784" y="64763"/>
            <a:ext cx="3478179" cy="3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0">
              <a:spcBef>
                <a:spcPct val="20000"/>
              </a:spcBef>
            </a:pPr>
            <a:r>
              <a:rPr lang="pt-BR" altLang="pt-BR" sz="2100" dirty="0"/>
              <a:t>Pauta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514607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370D0D59-03B1-4BA3-A752-89B37470E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7"/>
            <a:ext cx="1620982" cy="48293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082EC8A6-B288-442C-9598-6EA8863DA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891995"/>
              </p:ext>
            </p:extLst>
          </p:nvPr>
        </p:nvGraphicFramePr>
        <p:xfrm>
          <a:off x="126609" y="739072"/>
          <a:ext cx="6604782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190">
                  <a:extLst>
                    <a:ext uri="{9D8B030D-6E8A-4147-A177-3AD203B41FA5}">
                      <a16:colId xmlns:a16="http://schemas.microsoft.com/office/drawing/2014/main" val="378822786"/>
                    </a:ext>
                  </a:extLst>
                </a:gridCol>
                <a:gridCol w="3911871">
                  <a:extLst>
                    <a:ext uri="{9D8B030D-6E8A-4147-A177-3AD203B41FA5}">
                      <a16:colId xmlns:a16="http://schemas.microsoft.com/office/drawing/2014/main" val="3497201847"/>
                    </a:ext>
                  </a:extLst>
                </a:gridCol>
                <a:gridCol w="1736721">
                  <a:extLst>
                    <a:ext uri="{9D8B030D-6E8A-4147-A177-3AD203B41FA5}">
                      <a16:colId xmlns:a16="http://schemas.microsoft.com/office/drawing/2014/main" val="36436132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HORÁRIO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PAUTA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RESPONSÁVEL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13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13h30 às 14h00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Abertura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Mario </a:t>
                      </a:r>
                      <a:r>
                        <a:rPr lang="pt-BR" sz="1200" dirty="0" err="1">
                          <a:latin typeface="Bahnschrift Light Condensed" panose="020B0502040204020203" pitchFamily="34" charset="0"/>
                        </a:rPr>
                        <a:t>Dodia</a:t>
                      </a:r>
                      <a:endParaRPr lang="pt-BR" sz="1200" dirty="0">
                        <a:latin typeface="Bahnschrift Light Condensed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829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14h00 às 14h35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Inovação e Tecnologia: Painel de Gestão – Status </a:t>
                      </a:r>
                      <a:endParaRPr lang="pt-BR" sz="120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Marcos </a:t>
                      </a:r>
                      <a:r>
                        <a:rPr lang="pt-BR" sz="1200" kern="50" dirty="0" err="1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Pelegrina</a:t>
                      </a:r>
                      <a:r>
                        <a:rPr lang="pt-BR" sz="120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SETI</a:t>
                      </a:r>
                    </a:p>
                    <a:p>
                      <a:pPr algn="l"/>
                      <a:r>
                        <a:rPr lang="pt-BR" sz="120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Marcos </a:t>
                      </a:r>
                      <a:r>
                        <a:rPr lang="pt-BR" sz="1200" kern="50" dirty="0" err="1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Thiesen</a:t>
                      </a:r>
                      <a:r>
                        <a:rPr lang="pt-BR" sz="120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FIEP</a:t>
                      </a:r>
                    </a:p>
                    <a:p>
                      <a:pPr algn="l"/>
                      <a:r>
                        <a:rPr lang="pt-BR" sz="120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Gilberto Lima - TECPAR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241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14h35 às 15h10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Racionalização Legal e Burocrática: Status dos temas em andamento no Fórum Nacional e Congresso, XIX </a:t>
                      </a:r>
                      <a:r>
                        <a:rPr lang="pt-BR" sz="1200" b="0" kern="50" dirty="0" err="1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Enampe</a:t>
                      </a:r>
                      <a:endParaRPr lang="pt-BR" sz="1200" b="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Ercílio </a:t>
                      </a:r>
                      <a:r>
                        <a:rPr lang="pt-BR" sz="1200" kern="50" dirty="0" err="1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Santinoni</a:t>
                      </a:r>
                      <a:r>
                        <a:rPr lang="pt-BR" sz="120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e Pedro </a:t>
                      </a:r>
                      <a:r>
                        <a:rPr lang="pt-BR" sz="1200" kern="50" dirty="0" err="1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Skraba</a:t>
                      </a:r>
                      <a:r>
                        <a:rPr lang="pt-BR" sz="120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CONAMPE</a:t>
                      </a:r>
                    </a:p>
                    <a:p>
                      <a:pPr algn="l"/>
                      <a:r>
                        <a:rPr lang="pt-BR" sz="120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Sebastião Mota - JUCEPAR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20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15h10 às 15h50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Acesso a Mercados: Painel de Gestão – Status</a:t>
                      </a:r>
                      <a:endParaRPr lang="pt-BR" sz="1200" b="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r>
                        <a:rPr lang="pt-BR" sz="1200" b="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GT COMEX (Klaus Rotman – CORREIOS): Painel de Gestão – Status</a:t>
                      </a:r>
                      <a:endParaRPr lang="pt-BR" sz="1200" b="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Maria Carmen e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Cleverson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Neri – SEAP/DECON</a:t>
                      </a:r>
                    </a:p>
                    <a:p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Aristides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Mossambani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-FEMPIPAR</a:t>
                      </a:r>
                      <a:endParaRPr lang="pt-BR" sz="1200" dirty="0">
                        <a:latin typeface="Bahnschrift Light Condensed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3138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15h50 às 16h25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kern="5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Investimento, Financiamento e Crédito: Painel de Gestão – Status</a:t>
                      </a:r>
                      <a:endParaRPr lang="pt-BR" sz="1200" b="0" kern="5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Jonny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Stica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FOMENTO</a:t>
                      </a:r>
                    </a:p>
                    <a:p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Alessandro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Baum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- BRDE</a:t>
                      </a:r>
                      <a:endParaRPr lang="pt-BR" sz="120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544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16h25 às 17h00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kern="5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Educação, Formação e Capacitação Empreendedora: Painel de Gestão – Status</a:t>
                      </a:r>
                      <a:endParaRPr lang="pt-BR" sz="1200" b="0" kern="5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Ricardo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Opolz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SEJUF</a:t>
                      </a:r>
                    </a:p>
                    <a:p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Rodrigo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Rosalem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SENAC</a:t>
                      </a:r>
                      <a:endParaRPr lang="pt-BR" sz="120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3041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17h00 às 17h30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Assuntos gerais e Encerramento</a:t>
                      </a:r>
                      <a:endParaRPr lang="pt-BR" sz="1200" b="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Plenária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8769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956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625439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id="{28AD21D9-5142-47BA-BA14-40344FDE71A6}"/>
              </a:ext>
            </a:extLst>
          </p:cNvPr>
          <p:cNvSpPr/>
          <p:nvPr/>
        </p:nvSpPr>
        <p:spPr>
          <a:xfrm>
            <a:off x="-139804" y="732480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pt-BR" sz="2800" b="1" dirty="0">
                <a:solidFill>
                  <a:srgbClr val="0070C0"/>
                </a:solidFill>
              </a:rPr>
              <a:t>Comitê Temático</a:t>
            </a:r>
          </a:p>
          <a:p>
            <a:pPr lvl="2" algn="ctr"/>
            <a:r>
              <a:rPr lang="pt-BR" sz="2800" b="1" dirty="0">
                <a:solidFill>
                  <a:srgbClr val="0070C0"/>
                </a:solidFill>
              </a:rPr>
              <a:t>Educação e Capacitação Empreendedora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351539A-5971-4ED4-AC5C-5D539F8F9C3E}"/>
              </a:ext>
            </a:extLst>
          </p:cNvPr>
          <p:cNvSpPr/>
          <p:nvPr/>
        </p:nvSpPr>
        <p:spPr>
          <a:xfrm>
            <a:off x="349623" y="1855368"/>
            <a:ext cx="620581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333333"/>
                </a:solidFill>
                <a:latin typeface="Proxima Nova Rg"/>
              </a:rPr>
              <a:t>Coordenadores de Governo:</a:t>
            </a:r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Titulares: Alberto Ricardo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Opolz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e Milton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Kubicke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Rech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- SEJUF</a:t>
            </a: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Suplente: Aline Albano Justus e Ronald Márcio de Lima - SEAP</a:t>
            </a:r>
          </a:p>
          <a:p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b="1" dirty="0">
                <a:solidFill>
                  <a:srgbClr val="333333"/>
                </a:solidFill>
                <a:latin typeface="Proxima Nova Rg"/>
              </a:rPr>
              <a:t>Coordenadores da Iniciativa Privada:</a:t>
            </a:r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Titulares: Rodrigo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Sepulcri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Rosalem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e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Denyze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Cristina Lorenzon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Rückl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- SENAC</a:t>
            </a: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Suplentes: Sandra Cristina Brasil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Toloto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- SENAI</a:t>
            </a:r>
          </a:p>
          <a:p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b="1" dirty="0">
                <a:solidFill>
                  <a:srgbClr val="333333"/>
                </a:solidFill>
                <a:latin typeface="Proxima Nova Rg"/>
              </a:rPr>
              <a:t>Consultora do SEBRAE/PR:</a:t>
            </a:r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Sonia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Shimoyama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– SEBRAE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1E2E47E-D37E-43BF-90CF-00956070D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5" y="23890"/>
            <a:ext cx="1811847" cy="5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13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625439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AEE6CE19-A7CD-494B-B351-4769EC506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003"/>
            <a:ext cx="6858000" cy="211230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3EFCD7D-A37A-4078-9B53-71862E05BFBD}"/>
              </a:ext>
            </a:extLst>
          </p:cNvPr>
          <p:cNvSpPr txBox="1"/>
          <p:nvPr/>
        </p:nvSpPr>
        <p:spPr>
          <a:xfrm>
            <a:off x="0" y="2810449"/>
            <a:ext cx="68109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1600" dirty="0">
                <a:latin typeface="Gotham Condensed Book" pitchFamily="50" charset="0"/>
              </a:rPr>
              <a:t>Desenvolver o comportamento empreendedor e qualificação técnica no público atendido pela Agência do Trabalhador. Entrega: Inscritos nas Agências com Perfil Empreendedor Identificado.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>
                <a:latin typeface="Gotham Condensed Book" pitchFamily="50" charset="0"/>
              </a:rPr>
              <a:t>Relançamento do Aplicativo  Paraná Serviços, integrado as agencias do Trabalhador as 216 junto a sala de Inovação. Entrega: Inscritos no CAGED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>
                <a:latin typeface="Gotham Condensed Book" pitchFamily="50" charset="0"/>
              </a:rPr>
              <a:t>Desenvolver ações que promovam as competências essenciais de gestão pública ao propiciar a capacitação continuada de servidores, gestores públicos e  da comunidade. Entrega: Inscritos na Plataforma EAD da Escola de Gestão.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DBB181E-654C-489F-81D0-6CF1FDA12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742" y="140962"/>
            <a:ext cx="4099076" cy="3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0">
              <a:spcBef>
                <a:spcPct val="20000"/>
              </a:spcBef>
            </a:pPr>
            <a:r>
              <a:rPr lang="pt-BR" altLang="pt-BR" sz="2100" dirty="0"/>
              <a:t>Plano de Ação 2021 / 2022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2B2D156-4DFC-4F25-A3CD-CD1AA8494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5" y="23890"/>
            <a:ext cx="1811847" cy="5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419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3BC4D3F-06DA-4903-94E4-DB1D8490B9DD}"/>
              </a:ext>
            </a:extLst>
          </p:cNvPr>
          <p:cNvSpPr/>
          <p:nvPr/>
        </p:nvSpPr>
        <p:spPr>
          <a:xfrm>
            <a:off x="4218709" y="4551218"/>
            <a:ext cx="2639291" cy="592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1E61FE2-D3A3-4CCB-B7C1-5690768C4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" y="0"/>
            <a:ext cx="6733309" cy="514350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B4D48037-3700-450F-9EE0-1EB15F067010}"/>
              </a:ext>
            </a:extLst>
          </p:cNvPr>
          <p:cNvSpPr/>
          <p:nvPr/>
        </p:nvSpPr>
        <p:spPr>
          <a:xfrm>
            <a:off x="27708" y="3089564"/>
            <a:ext cx="443345" cy="20643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0427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3BC4D3F-06DA-4903-94E4-DB1D8490B9DD}"/>
              </a:ext>
            </a:extLst>
          </p:cNvPr>
          <p:cNvSpPr/>
          <p:nvPr/>
        </p:nvSpPr>
        <p:spPr>
          <a:xfrm>
            <a:off x="4218709" y="4551218"/>
            <a:ext cx="2639291" cy="592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B17877D-B220-4CA4-B841-F05E5C9E3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" y="0"/>
            <a:ext cx="6747164" cy="4551218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2A3DD13E-6F52-4403-8670-6E6D1C0D98C7}"/>
              </a:ext>
            </a:extLst>
          </p:cNvPr>
          <p:cNvSpPr/>
          <p:nvPr/>
        </p:nvSpPr>
        <p:spPr>
          <a:xfrm>
            <a:off x="27708" y="3380509"/>
            <a:ext cx="443345" cy="11707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43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3BC4D3F-06DA-4903-94E4-DB1D8490B9DD}"/>
              </a:ext>
            </a:extLst>
          </p:cNvPr>
          <p:cNvSpPr/>
          <p:nvPr/>
        </p:nvSpPr>
        <p:spPr>
          <a:xfrm>
            <a:off x="4218709" y="4551218"/>
            <a:ext cx="2639291" cy="592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C6911E1-270A-4500-9E51-DD49A343C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2" y="-1"/>
            <a:ext cx="6740236" cy="4405745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3E778227-1669-44DE-A508-B0A00502D30C}"/>
              </a:ext>
            </a:extLst>
          </p:cNvPr>
          <p:cNvSpPr/>
          <p:nvPr/>
        </p:nvSpPr>
        <p:spPr>
          <a:xfrm>
            <a:off x="27708" y="3269673"/>
            <a:ext cx="443345" cy="11360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050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7">
            <a:extLst>
              <a:ext uri="{FF2B5EF4-FFF2-40B4-BE49-F238E27FC236}">
                <a16:creationId xmlns:a16="http://schemas.microsoft.com/office/drawing/2014/main" id="{92BF144A-F40D-4193-8D87-E54B3218F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4784" y="64763"/>
            <a:ext cx="3478179" cy="3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0">
              <a:spcBef>
                <a:spcPct val="20000"/>
              </a:spcBef>
            </a:pPr>
            <a:r>
              <a:rPr lang="pt-BR" altLang="pt-BR" sz="2100" dirty="0"/>
              <a:t>Pauta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514607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370D0D59-03B1-4BA3-A752-89B37470E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7"/>
            <a:ext cx="1620982" cy="48293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082EC8A6-B288-442C-9598-6EA8863DA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322133"/>
              </p:ext>
            </p:extLst>
          </p:nvPr>
        </p:nvGraphicFramePr>
        <p:xfrm>
          <a:off x="126609" y="739072"/>
          <a:ext cx="6604782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190">
                  <a:extLst>
                    <a:ext uri="{9D8B030D-6E8A-4147-A177-3AD203B41FA5}">
                      <a16:colId xmlns:a16="http://schemas.microsoft.com/office/drawing/2014/main" val="378822786"/>
                    </a:ext>
                  </a:extLst>
                </a:gridCol>
                <a:gridCol w="3911871">
                  <a:extLst>
                    <a:ext uri="{9D8B030D-6E8A-4147-A177-3AD203B41FA5}">
                      <a16:colId xmlns:a16="http://schemas.microsoft.com/office/drawing/2014/main" val="3497201847"/>
                    </a:ext>
                  </a:extLst>
                </a:gridCol>
                <a:gridCol w="1736721">
                  <a:extLst>
                    <a:ext uri="{9D8B030D-6E8A-4147-A177-3AD203B41FA5}">
                      <a16:colId xmlns:a16="http://schemas.microsoft.com/office/drawing/2014/main" val="36436132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HORÁRIO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PAUTA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RESPONSÁVEL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13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13h30 às 14h00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Abertura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Mario </a:t>
                      </a:r>
                      <a:r>
                        <a:rPr lang="pt-BR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Dodia</a:t>
                      </a:r>
                      <a:endParaRPr lang="pt-BR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829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14h00 às 14h35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Inovação e Tecnologia: Painel de Gestão – Status </a:t>
                      </a:r>
                      <a:endParaRPr lang="pt-BR" sz="1200" kern="5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Marcos </a:t>
                      </a:r>
                      <a:r>
                        <a:rPr lang="pt-BR" sz="1200" kern="5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Pelegrina</a:t>
                      </a:r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SETI</a:t>
                      </a:r>
                    </a:p>
                    <a:p>
                      <a:pPr algn="l"/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Marcos </a:t>
                      </a:r>
                      <a:r>
                        <a:rPr lang="pt-BR" sz="1200" kern="5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Thiesen</a:t>
                      </a:r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FIEP</a:t>
                      </a:r>
                    </a:p>
                    <a:p>
                      <a:pPr algn="l"/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Gilberto Lima - TECPAR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241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14h35 às 15h10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Racionalização Legal e Burocrática: Status dos temas em andamento no Fórum Nacional e Congresso, XIX </a:t>
                      </a:r>
                      <a:r>
                        <a:rPr lang="pt-BR" sz="1200" b="0" kern="5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Enampe</a:t>
                      </a:r>
                      <a:endParaRPr lang="pt-BR" sz="1200" b="0" kern="5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Ercílio </a:t>
                      </a:r>
                      <a:r>
                        <a:rPr lang="pt-BR" sz="1200" kern="5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Santinoni</a:t>
                      </a:r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e Pedro </a:t>
                      </a:r>
                      <a:r>
                        <a:rPr lang="pt-BR" sz="1200" kern="5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Skraba</a:t>
                      </a:r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CONAMPE</a:t>
                      </a:r>
                    </a:p>
                    <a:p>
                      <a:pPr algn="l"/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Sebastião Mota - JUCEPAR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20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15h10 às 15h50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Acesso a Mercados: Painel de Gestão – Status</a:t>
                      </a:r>
                      <a:endParaRPr lang="pt-BR" sz="1200" b="0" kern="5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r>
                        <a:rPr lang="pt-BR" sz="1200" b="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GT COMEX (Klaus Rotman – CORREIOS): Painel de Gestão – Status</a:t>
                      </a:r>
                      <a:endParaRPr lang="pt-BR" sz="1200" b="0" kern="5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Maria Carmen e </a:t>
                      </a:r>
                      <a:r>
                        <a:rPr lang="pt-BR" sz="12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Cleverson</a:t>
                      </a:r>
                      <a:r>
                        <a:rPr lang="pt-BR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Neri – SEAP/DECON</a:t>
                      </a:r>
                    </a:p>
                    <a:p>
                      <a:r>
                        <a:rPr lang="pt-BR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Aristides </a:t>
                      </a:r>
                      <a:r>
                        <a:rPr lang="pt-BR" sz="12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Mossambani</a:t>
                      </a:r>
                      <a:r>
                        <a:rPr lang="pt-BR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-FEMPIPAR</a:t>
                      </a:r>
                      <a:endParaRPr lang="pt-BR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3138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15h50 às 16h25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kern="5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Investimento, Financiamento e Crédito: Painel de Gestão – Status</a:t>
                      </a:r>
                      <a:endParaRPr lang="pt-BR" sz="1200" b="0" kern="5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Jonny </a:t>
                      </a:r>
                      <a:r>
                        <a:rPr lang="pt-BR" sz="12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Stica</a:t>
                      </a:r>
                      <a:r>
                        <a:rPr lang="pt-BR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FOMENTO</a:t>
                      </a:r>
                    </a:p>
                    <a:p>
                      <a:r>
                        <a:rPr lang="pt-BR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Alessandro </a:t>
                      </a:r>
                      <a:r>
                        <a:rPr lang="pt-BR" sz="12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Baum</a:t>
                      </a:r>
                      <a:r>
                        <a:rPr lang="pt-BR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- BRDE</a:t>
                      </a:r>
                      <a:endParaRPr lang="pt-BR" sz="1200" kern="5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544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16h25 às 17h00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kern="5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Educação, Formação e Capacitação Empreendedora: Painel de Gestão – Status</a:t>
                      </a:r>
                      <a:endParaRPr lang="pt-BR" sz="1200" b="0" kern="5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Ricardo </a:t>
                      </a:r>
                      <a:r>
                        <a:rPr lang="pt-BR" sz="12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Opolz</a:t>
                      </a:r>
                      <a:r>
                        <a:rPr lang="pt-BR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SEJUF</a:t>
                      </a:r>
                    </a:p>
                    <a:p>
                      <a:r>
                        <a:rPr lang="pt-BR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Rodrigo </a:t>
                      </a:r>
                      <a:r>
                        <a:rPr lang="pt-BR" sz="1200" kern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Rosalem</a:t>
                      </a:r>
                      <a:r>
                        <a:rPr lang="pt-BR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SENAC</a:t>
                      </a:r>
                      <a:endParaRPr lang="pt-BR" sz="1200" kern="5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3041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17h00 às 17h30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Assuntos gerais e Encerramento</a:t>
                      </a:r>
                      <a:endParaRPr lang="pt-BR" sz="1200" b="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Plenária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8769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909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7">
            <a:extLst>
              <a:ext uri="{FF2B5EF4-FFF2-40B4-BE49-F238E27FC236}">
                <a16:creationId xmlns:a16="http://schemas.microsoft.com/office/drawing/2014/main" id="{92BF144A-F40D-4193-8D87-E54B3218F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4784" y="64763"/>
            <a:ext cx="3478179" cy="3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0">
              <a:spcBef>
                <a:spcPct val="20000"/>
              </a:spcBef>
            </a:pPr>
            <a:r>
              <a:rPr lang="pt-BR" altLang="pt-BR" sz="2100" dirty="0"/>
              <a:t>Pauta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514607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370D0D59-03B1-4BA3-A752-89B37470E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7"/>
            <a:ext cx="1620982" cy="48293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082EC8A6-B288-442C-9598-6EA8863DA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343567"/>
              </p:ext>
            </p:extLst>
          </p:nvPr>
        </p:nvGraphicFramePr>
        <p:xfrm>
          <a:off x="126609" y="739072"/>
          <a:ext cx="6604782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190">
                  <a:extLst>
                    <a:ext uri="{9D8B030D-6E8A-4147-A177-3AD203B41FA5}">
                      <a16:colId xmlns:a16="http://schemas.microsoft.com/office/drawing/2014/main" val="378822786"/>
                    </a:ext>
                  </a:extLst>
                </a:gridCol>
                <a:gridCol w="3911871">
                  <a:extLst>
                    <a:ext uri="{9D8B030D-6E8A-4147-A177-3AD203B41FA5}">
                      <a16:colId xmlns:a16="http://schemas.microsoft.com/office/drawing/2014/main" val="3497201847"/>
                    </a:ext>
                  </a:extLst>
                </a:gridCol>
                <a:gridCol w="1736721">
                  <a:extLst>
                    <a:ext uri="{9D8B030D-6E8A-4147-A177-3AD203B41FA5}">
                      <a16:colId xmlns:a16="http://schemas.microsoft.com/office/drawing/2014/main" val="36436132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HORÁRIO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PAUTA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RESPONSÁVEL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13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13h30 às 14h00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Abertura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Mario </a:t>
                      </a:r>
                      <a:r>
                        <a:rPr lang="pt-BR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Dodia</a:t>
                      </a:r>
                      <a:endParaRPr lang="pt-BR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829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14h00 às 14h35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Inovação e Tecnologia: Painel de Gestão – Status </a:t>
                      </a:r>
                      <a:endParaRPr lang="pt-BR" sz="120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Marcos </a:t>
                      </a:r>
                      <a:r>
                        <a:rPr lang="pt-BR" sz="1200" kern="50" dirty="0" err="1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Pelegrina</a:t>
                      </a:r>
                      <a:r>
                        <a:rPr lang="pt-BR" sz="120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SETI</a:t>
                      </a:r>
                    </a:p>
                    <a:p>
                      <a:pPr algn="l"/>
                      <a:r>
                        <a:rPr lang="pt-BR" sz="120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Marcos </a:t>
                      </a:r>
                      <a:r>
                        <a:rPr lang="pt-BR" sz="1200" kern="50" dirty="0" err="1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Thiesen</a:t>
                      </a:r>
                      <a:r>
                        <a:rPr lang="pt-BR" sz="120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FIEP</a:t>
                      </a:r>
                    </a:p>
                    <a:p>
                      <a:pPr algn="l"/>
                      <a:r>
                        <a:rPr lang="pt-BR" sz="120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Gilberto Lima - TECPAR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241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14h35 às 15h10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Racionalização Legal e Burocrática: Status dos temas em andamento no Fórum Nacional e Congresso, XIX </a:t>
                      </a:r>
                      <a:r>
                        <a:rPr lang="pt-BR" sz="1200" b="0" kern="50" dirty="0" err="1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Enampe</a:t>
                      </a:r>
                      <a:endParaRPr lang="pt-BR" sz="1200" b="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Ercílio </a:t>
                      </a:r>
                      <a:r>
                        <a:rPr lang="pt-BR" sz="1200" kern="50" dirty="0" err="1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Santinoni</a:t>
                      </a:r>
                      <a:r>
                        <a:rPr lang="pt-BR" sz="120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e Pedro </a:t>
                      </a:r>
                      <a:r>
                        <a:rPr lang="pt-BR" sz="1200" kern="50" dirty="0" err="1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Skraba</a:t>
                      </a:r>
                      <a:r>
                        <a:rPr lang="pt-BR" sz="120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CONAMPE</a:t>
                      </a:r>
                    </a:p>
                    <a:p>
                      <a:pPr algn="l"/>
                      <a:r>
                        <a:rPr lang="pt-BR" sz="120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Sebastião Mota - JUCEPAR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20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15h10 às 15h50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Acesso a Mercados: Painel de Gestão – Status</a:t>
                      </a:r>
                      <a:endParaRPr lang="pt-BR" sz="1200" b="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r>
                        <a:rPr lang="pt-BR" sz="1200" b="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GT COMEX (Klaus Rotman – CORREIOS): Painel de Gestão – Status</a:t>
                      </a:r>
                      <a:endParaRPr lang="pt-BR" sz="1200" b="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Maria Carmen e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Cleverson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Neri – SEAP/DECON</a:t>
                      </a:r>
                    </a:p>
                    <a:p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Aristides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Mossambani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-FEMPIPAR</a:t>
                      </a:r>
                      <a:endParaRPr lang="pt-BR" sz="1200" dirty="0">
                        <a:latin typeface="Bahnschrift Light Condensed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3138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15h50 às 16h25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kern="5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Investimento, Financiamento e Crédito: Painel de Gestão – Status</a:t>
                      </a:r>
                      <a:endParaRPr lang="pt-BR" sz="1200" b="0" kern="5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Jonny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Stica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FOMENTO</a:t>
                      </a:r>
                    </a:p>
                    <a:p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Alessandro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Baum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- BRDE</a:t>
                      </a:r>
                      <a:endParaRPr lang="pt-BR" sz="120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544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16h25 às 17h00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kern="5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Educação, Formação e Capacitação Empreendedora: Painel de Gestão – Status</a:t>
                      </a:r>
                      <a:endParaRPr lang="pt-BR" sz="1200" b="0" kern="5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Ricardo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Opolz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SEJUF</a:t>
                      </a:r>
                    </a:p>
                    <a:p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Rodrigo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Rosalem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SENAC</a:t>
                      </a:r>
                      <a:endParaRPr lang="pt-BR" sz="120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3041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17h00 às 17h30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Assuntos gerais e Encerramento</a:t>
                      </a:r>
                      <a:endParaRPr lang="pt-BR" sz="1200" b="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Plenária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8769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784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625439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id="{28AD21D9-5142-47BA-BA14-40344FDE71A6}"/>
              </a:ext>
            </a:extLst>
          </p:cNvPr>
          <p:cNvSpPr/>
          <p:nvPr/>
        </p:nvSpPr>
        <p:spPr>
          <a:xfrm>
            <a:off x="87817" y="1035043"/>
            <a:ext cx="62390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pt-BR" sz="2800" b="1" dirty="0">
                <a:solidFill>
                  <a:srgbClr val="0070C0"/>
                </a:solidFill>
              </a:rPr>
              <a:t>Comitê Temático</a:t>
            </a:r>
          </a:p>
          <a:p>
            <a:pPr lvl="2" algn="ctr"/>
            <a:r>
              <a:rPr lang="pt-BR" sz="2800" b="1" dirty="0">
                <a:solidFill>
                  <a:srgbClr val="0070C0"/>
                </a:solidFill>
              </a:rPr>
              <a:t>Tecnologia e Inovação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DBAB5C3-B7A8-4880-863C-5E36DE2F32A6}"/>
              </a:ext>
            </a:extLst>
          </p:cNvPr>
          <p:cNvSpPr/>
          <p:nvPr/>
        </p:nvSpPr>
        <p:spPr>
          <a:xfrm>
            <a:off x="1990162" y="2138043"/>
            <a:ext cx="428288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333333"/>
                </a:solidFill>
                <a:latin typeface="Proxima Nova Rg"/>
              </a:rPr>
              <a:t>Coordenadores de Governo:</a:t>
            </a:r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Titular: Marcos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Pelegrina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– SETI</a:t>
            </a: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Suplente: Gilberto Passos Lima – TECPAR</a:t>
            </a:r>
          </a:p>
          <a:p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b="1" dirty="0">
                <a:solidFill>
                  <a:srgbClr val="333333"/>
                </a:solidFill>
                <a:latin typeface="Proxima Nova Rg"/>
              </a:rPr>
              <a:t>Coordenadores da Iniciativa Privada:</a:t>
            </a:r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Titular: Marcos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Pupo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Thiesen</a:t>
            </a:r>
            <a:r>
              <a:rPr lang="pt-BR" dirty="0">
                <a:solidFill>
                  <a:srgbClr val="333333"/>
                </a:solidFill>
                <a:latin typeface="Proxima Nova Rg"/>
              </a:rPr>
              <a:t> – FIEP</a:t>
            </a: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Suplente: Rafael Calil Trevisan – FIEP</a:t>
            </a:r>
          </a:p>
          <a:p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b="1" dirty="0">
                <a:solidFill>
                  <a:srgbClr val="333333"/>
                </a:solidFill>
                <a:latin typeface="Proxima Nova Rg"/>
              </a:rPr>
              <a:t>Consultor do SEBRAE/PR:</a:t>
            </a:r>
            <a:endParaRPr lang="pt-BR" dirty="0">
              <a:solidFill>
                <a:srgbClr val="333333"/>
              </a:solidFill>
              <a:latin typeface="Proxima Nova Rg"/>
            </a:endParaRPr>
          </a:p>
          <a:p>
            <a:r>
              <a:rPr lang="pt-BR" dirty="0">
                <a:solidFill>
                  <a:srgbClr val="333333"/>
                </a:solidFill>
                <a:latin typeface="Proxima Nova Rg"/>
              </a:rPr>
              <a:t>Weliton </a:t>
            </a:r>
            <a:r>
              <a:rPr lang="pt-BR" dirty="0" err="1">
                <a:solidFill>
                  <a:srgbClr val="333333"/>
                </a:solidFill>
                <a:latin typeface="Proxima Nova Rg"/>
              </a:rPr>
              <a:t>Perdomo</a:t>
            </a:r>
            <a:endParaRPr lang="pt-BR" b="0" i="0" dirty="0">
              <a:solidFill>
                <a:srgbClr val="333333"/>
              </a:solidFill>
              <a:effectLst/>
              <a:latin typeface="Proxima Nova Rg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C4AEA59-DB7C-4C9F-8DF6-9A09B10AE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5" y="23890"/>
            <a:ext cx="1811847" cy="5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5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625439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299AAA2A-FC7C-45EF-809B-C618D6FFF291}"/>
              </a:ext>
            </a:extLst>
          </p:cNvPr>
          <p:cNvSpPr txBox="1"/>
          <p:nvPr/>
        </p:nvSpPr>
        <p:spPr>
          <a:xfrm>
            <a:off x="248772" y="2521322"/>
            <a:ext cx="58965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Gotham Condensed Book" pitchFamily="50" charset="0"/>
              </a:rPr>
              <a:t>Implementar nos municípios programas que favoreçam o estreitamento das relações Universidades / Instituição de Ciência e Tecnologia - Empresas fortalecendo o tripé educação - fomento – inovação, cuja entrega é ter 2 modelos de Acordo de Cooperação Padrão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dirty="0">
              <a:latin typeface="Gotham Condensed Book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latin typeface="Gotham Condensed Book" pitchFamily="50" charset="0"/>
              </a:rPr>
              <a:t>Regulamentação da Lei de Inovação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87EE40C-8ACE-4C5B-A1B7-557A3F32A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742" y="140962"/>
            <a:ext cx="4099076" cy="3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0">
              <a:spcBef>
                <a:spcPct val="20000"/>
              </a:spcBef>
            </a:pPr>
            <a:r>
              <a:rPr lang="pt-BR" altLang="pt-BR" sz="2100" dirty="0"/>
              <a:t>Plano de Ação 2021 / 2022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6ED760D-5B83-4467-BFDD-FB760B76E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5" y="23890"/>
            <a:ext cx="1811847" cy="56181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F94CFAC-3E9C-41D8-A483-91A230914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" y="691830"/>
            <a:ext cx="6774873" cy="175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53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3BC4D3F-06DA-4903-94E4-DB1D8490B9DD}"/>
              </a:ext>
            </a:extLst>
          </p:cNvPr>
          <p:cNvSpPr/>
          <p:nvPr/>
        </p:nvSpPr>
        <p:spPr>
          <a:xfrm>
            <a:off x="4218709" y="4551218"/>
            <a:ext cx="2639291" cy="592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41EADA6-0FAD-49E6-87B5-11EBC1B12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8" y="0"/>
            <a:ext cx="6755104" cy="5143500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586B54E2-79D7-466F-8720-934CA56D7D68}"/>
              </a:ext>
            </a:extLst>
          </p:cNvPr>
          <p:cNvSpPr/>
          <p:nvPr/>
        </p:nvSpPr>
        <p:spPr>
          <a:xfrm>
            <a:off x="51448" y="2403764"/>
            <a:ext cx="315697" cy="2701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85B6E79-CB44-4A74-80E2-178176C56FED}"/>
              </a:ext>
            </a:extLst>
          </p:cNvPr>
          <p:cNvSpPr/>
          <p:nvPr/>
        </p:nvSpPr>
        <p:spPr>
          <a:xfrm>
            <a:off x="51448" y="2902519"/>
            <a:ext cx="315697" cy="2701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CEE7A33-5ADD-4C7C-A642-0685E950BFB7}"/>
              </a:ext>
            </a:extLst>
          </p:cNvPr>
          <p:cNvSpPr/>
          <p:nvPr/>
        </p:nvSpPr>
        <p:spPr>
          <a:xfrm>
            <a:off x="37594" y="3906972"/>
            <a:ext cx="315697" cy="2701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0B9A4BA-9BCE-4BFB-AC6A-5EFE35AE8BEE}"/>
              </a:ext>
            </a:extLst>
          </p:cNvPr>
          <p:cNvSpPr/>
          <p:nvPr/>
        </p:nvSpPr>
        <p:spPr>
          <a:xfrm>
            <a:off x="51448" y="4149424"/>
            <a:ext cx="315697" cy="2701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AE004D0-032E-46D1-B7A1-49FC96BBFFF5}"/>
              </a:ext>
            </a:extLst>
          </p:cNvPr>
          <p:cNvSpPr/>
          <p:nvPr/>
        </p:nvSpPr>
        <p:spPr>
          <a:xfrm>
            <a:off x="58377" y="4398805"/>
            <a:ext cx="315697" cy="2701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48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3BC4D3F-06DA-4903-94E4-DB1D8490B9DD}"/>
              </a:ext>
            </a:extLst>
          </p:cNvPr>
          <p:cNvSpPr/>
          <p:nvPr/>
        </p:nvSpPr>
        <p:spPr>
          <a:xfrm>
            <a:off x="4218709" y="4551218"/>
            <a:ext cx="2639291" cy="5922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77CC328-323E-4D25-B201-BE8F94040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2" y="65731"/>
            <a:ext cx="6740236" cy="3501814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AF339810-9666-4104-9682-35DF0D4CA778}"/>
              </a:ext>
            </a:extLst>
          </p:cNvPr>
          <p:cNvSpPr/>
          <p:nvPr/>
        </p:nvSpPr>
        <p:spPr>
          <a:xfrm>
            <a:off x="58377" y="3255806"/>
            <a:ext cx="315697" cy="2701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768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7">
            <a:extLst>
              <a:ext uri="{FF2B5EF4-FFF2-40B4-BE49-F238E27FC236}">
                <a16:creationId xmlns:a16="http://schemas.microsoft.com/office/drawing/2014/main" id="{92BF144A-F40D-4193-8D87-E54B3218F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4784" y="64763"/>
            <a:ext cx="3478179" cy="3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lvl="1" indent="0">
              <a:spcBef>
                <a:spcPct val="20000"/>
              </a:spcBef>
            </a:pPr>
            <a:r>
              <a:rPr lang="pt-BR" altLang="pt-BR" sz="2100" dirty="0"/>
              <a:t>Pauta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F3B12DC-5596-4ED1-98B0-272AC2654341}"/>
              </a:ext>
            </a:extLst>
          </p:cNvPr>
          <p:cNvCxnSpPr/>
          <p:nvPr/>
        </p:nvCxnSpPr>
        <p:spPr>
          <a:xfrm flipV="1">
            <a:off x="0" y="514607"/>
            <a:ext cx="6858000" cy="903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370D0D59-03B1-4BA3-A752-89B37470E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7"/>
            <a:ext cx="1620982" cy="48293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082EC8A6-B288-442C-9598-6EA8863DA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115422"/>
              </p:ext>
            </p:extLst>
          </p:nvPr>
        </p:nvGraphicFramePr>
        <p:xfrm>
          <a:off x="126609" y="739072"/>
          <a:ext cx="6604782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190">
                  <a:extLst>
                    <a:ext uri="{9D8B030D-6E8A-4147-A177-3AD203B41FA5}">
                      <a16:colId xmlns:a16="http://schemas.microsoft.com/office/drawing/2014/main" val="378822786"/>
                    </a:ext>
                  </a:extLst>
                </a:gridCol>
                <a:gridCol w="3911871">
                  <a:extLst>
                    <a:ext uri="{9D8B030D-6E8A-4147-A177-3AD203B41FA5}">
                      <a16:colId xmlns:a16="http://schemas.microsoft.com/office/drawing/2014/main" val="3497201847"/>
                    </a:ext>
                  </a:extLst>
                </a:gridCol>
                <a:gridCol w="1736721">
                  <a:extLst>
                    <a:ext uri="{9D8B030D-6E8A-4147-A177-3AD203B41FA5}">
                      <a16:colId xmlns:a16="http://schemas.microsoft.com/office/drawing/2014/main" val="36436132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HORÁRIO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PAUTA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+mn-lt"/>
                        </a:rPr>
                        <a:t>RESPONSÁVEL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139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13h30 às 14h00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Abertura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Mario </a:t>
                      </a:r>
                      <a:r>
                        <a:rPr lang="pt-BR" sz="12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Dodia</a:t>
                      </a:r>
                      <a:endParaRPr lang="pt-BR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Bahnschrift Light Condensed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829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Bahnschrift Light Condensed" panose="020B0502040204020203" pitchFamily="34" charset="0"/>
                        </a:rPr>
                        <a:t>14h00 às 14h35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Inovação e Tecnologia: Painel de Gestão – Status </a:t>
                      </a:r>
                      <a:endParaRPr lang="pt-BR" sz="1200" kern="5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Marcos </a:t>
                      </a:r>
                      <a:r>
                        <a:rPr lang="pt-BR" sz="1200" kern="5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Pelegrina</a:t>
                      </a:r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SETI</a:t>
                      </a:r>
                    </a:p>
                    <a:p>
                      <a:pPr algn="l"/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Marcos </a:t>
                      </a:r>
                      <a:r>
                        <a:rPr lang="pt-BR" sz="1200" kern="5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Thiesen</a:t>
                      </a:r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FIEP</a:t>
                      </a:r>
                    </a:p>
                    <a:p>
                      <a:pPr algn="l"/>
                      <a:r>
                        <a:rPr lang="pt-BR" sz="1200" kern="5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Gilberto Lima - TECPAR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241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14h35 às 15h10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Racionalização Legal e Burocrática: Status dos temas em andamento no Fórum Nacional e Congresso, XIX </a:t>
                      </a:r>
                      <a:r>
                        <a:rPr lang="pt-BR" sz="1200" b="0" kern="50" dirty="0" err="1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Enampe</a:t>
                      </a:r>
                      <a:endParaRPr lang="pt-BR" sz="1200" b="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Ercílio </a:t>
                      </a:r>
                      <a:r>
                        <a:rPr lang="pt-BR" sz="1200" kern="50" dirty="0" err="1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Santinoni</a:t>
                      </a:r>
                      <a:r>
                        <a:rPr lang="pt-BR" sz="120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e Pedro </a:t>
                      </a:r>
                      <a:r>
                        <a:rPr lang="pt-BR" sz="1200" kern="50" dirty="0" err="1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Skraba</a:t>
                      </a:r>
                      <a:r>
                        <a:rPr lang="pt-BR" sz="120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– CONAMPE</a:t>
                      </a:r>
                    </a:p>
                    <a:p>
                      <a:pPr algn="l"/>
                      <a:r>
                        <a:rPr lang="pt-BR" sz="120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Sebastião Mota - JUCEPAR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20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15h10 às 15h50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Acesso a Mercados: Painel de Gestão – Status</a:t>
                      </a:r>
                      <a:endParaRPr lang="pt-BR" sz="1200" b="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r>
                        <a:rPr lang="pt-BR" sz="1200" b="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GT COMEX (Klaus Rotman – CORREIOS): Painel de Gestão – Status</a:t>
                      </a:r>
                      <a:endParaRPr lang="pt-BR" sz="1200" b="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Maria Carmen e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Cleverson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Neri – SEAP/DECON</a:t>
                      </a:r>
                    </a:p>
                    <a:p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Aristides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Mossambani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-FEMPIPAR</a:t>
                      </a:r>
                      <a:endParaRPr lang="pt-BR" sz="1200" dirty="0">
                        <a:latin typeface="Bahnschrift Light Condensed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3138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15h50 às 16h25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kern="5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Investimento, Financiamento e Crédito: Painel de Gestão – Status</a:t>
                      </a:r>
                      <a:endParaRPr lang="pt-BR" sz="1200" b="0" kern="5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Jonny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Stica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FOMENTO</a:t>
                      </a:r>
                    </a:p>
                    <a:p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Alessandro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Baum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- BRDE</a:t>
                      </a:r>
                      <a:endParaRPr lang="pt-BR" sz="120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544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16h25 às 17h00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kern="5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CT Educação, Formação e Capacitação Empreendedora: Painel de Gestão – Status</a:t>
                      </a:r>
                      <a:endParaRPr lang="pt-BR" sz="1200" b="0" kern="5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Ricardo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Opolz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SEJUF</a:t>
                      </a:r>
                    </a:p>
                    <a:p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Rodrigo </a:t>
                      </a:r>
                      <a:r>
                        <a:rPr lang="pt-BR" sz="1200" kern="1200" dirty="0" err="1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Rosalem</a:t>
                      </a:r>
                      <a:r>
                        <a:rPr lang="pt-BR" sz="1200" kern="1200" dirty="0">
                          <a:solidFill>
                            <a:schemeClr val="dk1"/>
                          </a:solidFill>
                          <a:effectLst/>
                          <a:latin typeface="Bahnschrift Light Condensed" panose="020B0502040204020203" pitchFamily="34" charset="0"/>
                          <a:ea typeface="+mn-ea"/>
                          <a:cs typeface="+mn-cs"/>
                        </a:rPr>
                        <a:t> – SENAC</a:t>
                      </a:r>
                      <a:endParaRPr lang="pt-BR" sz="120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3041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17h00 às 17h30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kern="50" dirty="0">
                          <a:effectLst/>
                          <a:latin typeface="Bahnschrift Light Condensed" panose="020B0502040204020203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Assuntos gerais e Encerramento</a:t>
                      </a:r>
                      <a:endParaRPr lang="pt-BR" sz="1200" b="0" kern="50" dirty="0">
                        <a:effectLst/>
                        <a:latin typeface="Bahnschrift Light Condensed" panose="020B0502040204020203" pitchFamily="34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>
                          <a:latin typeface="Bahnschrift Light Condensed" panose="020B0502040204020203" pitchFamily="34" charset="0"/>
                        </a:rPr>
                        <a:t>Plenária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8769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177950"/>
      </p:ext>
    </p:extLst>
  </p:cSld>
  <p:clrMapOvr>
    <a:masterClrMapping/>
  </p:clrMapOvr>
</p:sld>
</file>

<file path=ppt/theme/theme1.xml><?xml version="1.0" encoding="utf-8"?>
<a:theme xmlns:a="http://schemas.openxmlformats.org/drawingml/2006/main" name="2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35783</TotalTime>
  <Words>1986</Words>
  <Application>Microsoft Office PowerPoint</Application>
  <PresentationFormat>Personalizar</PresentationFormat>
  <Paragraphs>333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4" baseType="lpstr">
      <vt:lpstr>Arial</vt:lpstr>
      <vt:lpstr>Bahnschrift Light Condensed</vt:lpstr>
      <vt:lpstr>Calibri</vt:lpstr>
      <vt:lpstr>Calibri Light</vt:lpstr>
      <vt:lpstr>Gotham Book</vt:lpstr>
      <vt:lpstr>Gotham Condensed Book</vt:lpstr>
      <vt:lpstr>Gotham Ultra</vt:lpstr>
      <vt:lpstr>Proxima Nova Rg</vt:lpstr>
      <vt:lpstr>20_Office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User8</dc:creator>
  <cp:lastModifiedBy>Paulo Freitas</cp:lastModifiedBy>
  <cp:revision>2059</cp:revision>
  <cp:lastPrinted>2020-07-27T21:26:29Z</cp:lastPrinted>
  <dcterms:created xsi:type="dcterms:W3CDTF">2014-12-15T13:46:29Z</dcterms:created>
  <dcterms:modified xsi:type="dcterms:W3CDTF">2021-08-25T19:05:38Z</dcterms:modified>
</cp:coreProperties>
</file>