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1167" r:id="rId3"/>
    <p:sldId id="1165" r:id="rId4"/>
    <p:sldId id="1162" r:id="rId5"/>
    <p:sldId id="1163" r:id="rId6"/>
    <p:sldId id="1164" r:id="rId7"/>
    <p:sldId id="1113" r:id="rId8"/>
    <p:sldId id="1166" r:id="rId9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B9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D36770-6B07-41D0-8FEB-F0E6E1736C0E}" v="4" dt="2021-05-14T20:52:46.4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1F0D98-85FE-4F2C-AC42-CFEBACFFDDC1}" type="datetimeFigureOut">
              <a:rPr lang="pt-BR" smtClean="0"/>
              <a:t>18/05/2021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78B58-3FE0-4990-970B-426331C9ED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4275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A7403-AC31-47EC-AD26-C93F6DCF194F}" type="datetimeFigureOut">
              <a:rPr lang="pt-BR" smtClean="0"/>
              <a:t>18/05/2021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48042-12EA-4FF9-8425-C5EFAEBC9B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8296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E6116F-A2AC-4612-BB57-BD317DDEFD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ED7FC8-C41D-4730-812A-8114719CD2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BCDE5A5-2A00-4454-BC30-362769AD8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B8DB5-6637-4A97-9BF3-1C4BDDE2E2A9}" type="datetimeFigureOut">
              <a:rPr lang="pt-BR" smtClean="0"/>
              <a:t>18/05/2021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D2BAF6F-EA47-4A83-8343-1C6B6B3C6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F0CE015-4D6D-4060-98EF-21C80E015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03AEE-6D28-465E-BB73-C21884D499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854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AB999E-027D-48E6-95B5-B01BD356C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9197BF2-7145-43C0-B2C6-8A59134221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16E8718-70B4-44CB-9884-3A06340E8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B8DB5-6637-4A97-9BF3-1C4BDDE2E2A9}" type="datetimeFigureOut">
              <a:rPr lang="pt-BR" smtClean="0"/>
              <a:t>18/05/2021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D60388-F616-4263-9276-82842FEF3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2F6C6C0-AF63-4370-8178-B5C85397B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03AEE-6D28-465E-BB73-C21884D499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81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9D5F07B-20E8-44A1-83CB-7FBFB10106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E12C424-B64A-4EB7-AAEF-F36751462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FD7F288-CDBB-4833-B121-C7DCE8C13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B8DB5-6637-4A97-9BF3-1C4BDDE2E2A9}" type="datetimeFigureOut">
              <a:rPr lang="pt-BR" smtClean="0"/>
              <a:t>18/05/2021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BC19DFF-9603-46B1-8141-18D17578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0BB2FE1-6B5D-4350-9497-23D95B34E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03AEE-6D28-465E-BB73-C21884D499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5665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22A75E-64FD-443D-B8E7-6BEBF6415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E21C6E0-68C6-4AC1-BDA6-348762869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A3E953-6071-4016-BD94-0409D3D2E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B8DB5-6637-4A97-9BF3-1C4BDDE2E2A9}" type="datetimeFigureOut">
              <a:rPr lang="pt-BR" smtClean="0"/>
              <a:t>18/05/2021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394FB72-C4E6-47D2-8A02-EEEAC0DD8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D5294DF-5FBB-460E-86CD-2A50F432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03AEE-6D28-465E-BB73-C21884D499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3960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953BE7-8C76-4F7A-B6D5-305F90091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E695B6F-4990-487C-9283-C40732C7CF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0B7CEB-071B-4A25-8E58-2B5D5D1E1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B8DB5-6637-4A97-9BF3-1C4BDDE2E2A9}" type="datetimeFigureOut">
              <a:rPr lang="pt-BR" smtClean="0"/>
              <a:t>18/05/2021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01F70C6-D983-490C-8D3F-2221E41E4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5AB656E-9C2C-4BA1-81FC-6C0CCCC03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03AEE-6D28-465E-BB73-C21884D499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7859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CDBA70-30E8-46F7-8A28-142096ED7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FA007C-0911-4295-A364-B52A95B7C4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D66ACCE-1882-408D-AD68-D69585005C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1A69495-DC41-47CD-A269-EA9862D78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B8DB5-6637-4A97-9BF3-1C4BDDE2E2A9}" type="datetimeFigureOut">
              <a:rPr lang="pt-BR" smtClean="0"/>
              <a:t>18/05/2021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14CDA46-C3D4-4CA5-89CC-0983EF47E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82F7312-98DB-4FD6-9243-1F67D8E58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03AEE-6D28-465E-BB73-C21884D499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1423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2B381C-74A3-4F20-98E8-3F30CEEB3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F9E8C9D-AFEB-4A54-BF59-10268A8B7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B10C105-A06C-4701-8C48-2EDF2D184D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4F1249E-2ABD-4A88-A460-890487C79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EA241D5-DB0B-4728-A05A-2FEB54B91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B7B598E-CE5A-4816-907A-944042735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B8DB5-6637-4A97-9BF3-1C4BDDE2E2A9}" type="datetimeFigureOut">
              <a:rPr lang="pt-BR" smtClean="0"/>
              <a:t>18/05/2021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5B2E76D-C0FF-424D-91E5-5C8CFEFAD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8E39B19-D8FC-4D99-9282-D7669992A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03AEE-6D28-465E-BB73-C21884D499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636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157E81-6CDF-42A9-9110-2B4173E21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4ECC265-B17C-4D49-A508-126132DDB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B8DB5-6637-4A97-9BF3-1C4BDDE2E2A9}" type="datetimeFigureOut">
              <a:rPr lang="pt-BR" smtClean="0"/>
              <a:t>18/05/2021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79CAED9-3EDF-4C37-9BA4-02AB92AB1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74D1803-4B72-4C73-9931-8A2708DCE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03AEE-6D28-465E-BB73-C21884D499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6730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39F75B1-F7AD-43DE-A3D5-EF602A6EE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B8DB5-6637-4A97-9BF3-1C4BDDE2E2A9}" type="datetimeFigureOut">
              <a:rPr lang="pt-BR" smtClean="0"/>
              <a:t>18/05/2021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AA84B1B-45BE-4CC7-A43C-478A54B54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EB22318-4616-4D10-9DC0-F4653328B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03AEE-6D28-465E-BB73-C21884D499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2934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83CCA6-64F8-46EB-9A59-9FE9590B5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17A13A-4C06-4C4E-974B-7ACA9A974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9243A38-72D4-464C-A338-B0ADB4AFD1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47665DB-F3A1-464A-99CF-817445108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B8DB5-6637-4A97-9BF3-1C4BDDE2E2A9}" type="datetimeFigureOut">
              <a:rPr lang="pt-BR" smtClean="0"/>
              <a:t>18/05/2021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93E9249-4174-4180-8937-4F9353DAF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E03ADDC-AA11-4492-AD30-71A92BB87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03AEE-6D28-465E-BB73-C21884D499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320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C774BF-6509-4BA2-958C-8FEBBBB1D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CCD0926-4BCA-4EB5-A717-4A8968FE77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147CC52-EA6E-406A-87B3-1DBA74056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CD49A34-B0F6-4D98-A593-469C9238A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B8DB5-6637-4A97-9BF3-1C4BDDE2E2A9}" type="datetimeFigureOut">
              <a:rPr lang="pt-BR" smtClean="0"/>
              <a:t>18/05/2021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8CA2AB9-059D-4C71-9EDE-B3DCB7B51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8D8A96-E553-4DDC-A8C7-6118D7091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03AEE-6D28-465E-BB73-C21884D499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1291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D4097A4-EDBD-47E9-AFB3-AB70B3DD8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1216864-2D4C-49C2-A513-443E1AD88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E1834DF-856B-4A7F-8BE1-4C63ABC555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B8DB5-6637-4A97-9BF3-1C4BDDE2E2A9}" type="datetimeFigureOut">
              <a:rPr lang="pt-BR" smtClean="0"/>
              <a:t>18/05/2021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BDBE7E4-0B9F-4E7F-9697-2420FDB1F7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707F07-E76C-40D6-85A0-F7C6B3DD7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03AEE-6D28-465E-BB73-C21884D499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90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11575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0" y="3815256"/>
            <a:ext cx="12192000" cy="3054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4E9771B-A243-49B8-B18E-AAA33A9099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3412" y="1470381"/>
            <a:ext cx="7472766" cy="2055507"/>
          </a:xfrm>
        </p:spPr>
        <p:txBody>
          <a:bodyPr>
            <a:normAutofit/>
          </a:bodyPr>
          <a:lstStyle/>
          <a:p>
            <a:pPr marL="0" indent="0"/>
            <a:r>
              <a:rPr lang="pt-BR" sz="8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FOPEME</a:t>
            </a:r>
            <a:br>
              <a:rPr lang="pt-BR" sz="8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pt-BR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Fórum Permanente das Microempresas e Empresas de Pequeno Porte do Estado do Paraná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E3749F9-2AD6-E243-BB5A-961614EE94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422276" y="410664"/>
            <a:ext cx="2043953" cy="582006"/>
          </a:xfrm>
          <a:prstGeom prst="rect">
            <a:avLst/>
          </a:prstGeom>
          <a:noFill/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AED3ECBA-0A37-744C-9755-2EB87A2A21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9283"/>
            <a:ext cx="1461885" cy="2965738"/>
          </a:xfrm>
          <a:prstGeom prst="rect">
            <a:avLst/>
          </a:prstGeom>
        </p:spPr>
      </p:pic>
      <p:pic>
        <p:nvPicPr>
          <p:cNvPr id="1026" name="Imagem 1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42" y="292095"/>
            <a:ext cx="28003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281" y="4042042"/>
            <a:ext cx="1816194" cy="272429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42" y="4063369"/>
            <a:ext cx="4022456" cy="2681637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358" y="4012735"/>
            <a:ext cx="4098408" cy="273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29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AED3ECBA-0A37-744C-9755-2EB87A2A21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179202"/>
            <a:ext cx="799771" cy="1622502"/>
          </a:xfrm>
          <a:prstGeom prst="rect">
            <a:avLst/>
          </a:prstGeom>
        </p:spPr>
      </p:pic>
      <p:sp>
        <p:nvSpPr>
          <p:cNvPr id="7" name="Arredondar Retângulo em um Canto Diagonal 6"/>
          <p:cNvSpPr/>
          <p:nvPr/>
        </p:nvSpPr>
        <p:spPr>
          <a:xfrm>
            <a:off x="1063502" y="638039"/>
            <a:ext cx="9240880" cy="683801"/>
          </a:xfrm>
          <a:prstGeom prst="round2DiagRect">
            <a:avLst/>
          </a:prstGeom>
          <a:gradFill flip="none" rotWithShape="1">
            <a:gsLst>
              <a:gs pos="7000">
                <a:srgbClr val="002060">
                  <a:alpha val="77000"/>
                </a:srgbClr>
              </a:gs>
              <a:gs pos="38000">
                <a:srgbClr val="00B0F0">
                  <a:alpha val="72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CT Educação, Formação e Capacitação Empreendedora</a:t>
            </a:r>
          </a:p>
        </p:txBody>
      </p:sp>
      <p:sp>
        <p:nvSpPr>
          <p:cNvPr id="14" name="Retângulo Arredondado 13"/>
          <p:cNvSpPr/>
          <p:nvPr/>
        </p:nvSpPr>
        <p:spPr>
          <a:xfrm>
            <a:off x="1430095" y="2367983"/>
            <a:ext cx="8842640" cy="6271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Público atendido pela Agência do Trabalhador</a:t>
            </a:r>
          </a:p>
        </p:txBody>
      </p:sp>
      <p:sp>
        <p:nvSpPr>
          <p:cNvPr id="15" name="Retângulo Arredondado 14"/>
          <p:cNvSpPr/>
          <p:nvPr/>
        </p:nvSpPr>
        <p:spPr>
          <a:xfrm>
            <a:off x="1430095" y="4089620"/>
            <a:ext cx="8842640" cy="6271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Desenvolvimento de formações que possibilitam geração de renda</a:t>
            </a: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28A46EB0-F95F-2940-ABA6-41C260DFD2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16525281">
            <a:off x="10389557" y="-1099298"/>
            <a:ext cx="2616887" cy="3046023"/>
          </a:xfrm>
          <a:prstGeom prst="rect">
            <a:avLst/>
          </a:prstGeom>
        </p:spPr>
      </p:pic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C58AE308-F9AD-4BAC-BE04-6D3BEF8C4972}"/>
              </a:ext>
            </a:extLst>
          </p:cNvPr>
          <p:cNvCxnSpPr/>
          <p:nvPr/>
        </p:nvCxnSpPr>
        <p:spPr>
          <a:xfrm>
            <a:off x="5851415" y="1325783"/>
            <a:ext cx="390" cy="495913"/>
          </a:xfrm>
          <a:prstGeom prst="line">
            <a:avLst/>
          </a:prstGeom>
          <a:ln w="508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Arredondado 12"/>
          <p:cNvSpPr/>
          <p:nvPr/>
        </p:nvSpPr>
        <p:spPr>
          <a:xfrm>
            <a:off x="1415766" y="1508113"/>
            <a:ext cx="8842636" cy="6271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Qualificação técnica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etângulo Arredondado 13">
            <a:extLst>
              <a:ext uri="{FF2B5EF4-FFF2-40B4-BE49-F238E27FC236}">
                <a16:creationId xmlns:a16="http://schemas.microsoft.com/office/drawing/2014/main" id="{BC3C0FF6-3D4F-49B5-94A0-2871D2A9BC33}"/>
              </a:ext>
            </a:extLst>
          </p:cNvPr>
          <p:cNvSpPr/>
          <p:nvPr/>
        </p:nvSpPr>
        <p:spPr>
          <a:xfrm>
            <a:off x="1415762" y="4956676"/>
            <a:ext cx="8842640" cy="6271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Ofertas gratuitas, nas modalidades presencial e EAD</a:t>
            </a:r>
          </a:p>
        </p:txBody>
      </p:sp>
      <p:sp>
        <p:nvSpPr>
          <p:cNvPr id="22" name="Retângulo Arredondado 14">
            <a:extLst>
              <a:ext uri="{FF2B5EF4-FFF2-40B4-BE49-F238E27FC236}">
                <a16:creationId xmlns:a16="http://schemas.microsoft.com/office/drawing/2014/main" id="{6AC13E2F-A1FE-42D1-9A71-3EEA86F64F8F}"/>
              </a:ext>
            </a:extLst>
          </p:cNvPr>
          <p:cNvSpPr/>
          <p:nvPr/>
        </p:nvSpPr>
        <p:spPr>
          <a:xfrm>
            <a:off x="1430095" y="3211899"/>
            <a:ext cx="8842640" cy="6271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Atendimento aos setores da indústria e do comércio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6B15688F-0703-4B0F-9CE8-E4FB38F350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5400000">
            <a:off x="723528" y="1759865"/>
            <a:ext cx="768481" cy="88533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276F6AB6-7951-40D8-8380-34E4FC7B3C1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5400000">
            <a:off x="723528" y="2626397"/>
            <a:ext cx="768481" cy="88533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EAF7BF5A-CA4A-4775-9FA0-1D648DB90DA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5400000">
            <a:off x="723528" y="3492929"/>
            <a:ext cx="768481" cy="88533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9C371666-14AF-4227-8EDD-F779C4E40B1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5400000">
            <a:off x="723528" y="4359461"/>
            <a:ext cx="768481" cy="88533"/>
          </a:xfrm>
          <a:prstGeom prst="rect">
            <a:avLst/>
          </a:prstGeom>
        </p:spPr>
      </p:pic>
      <p:pic>
        <p:nvPicPr>
          <p:cNvPr id="35" name="Imagem 34">
            <a:extLst>
              <a:ext uri="{FF2B5EF4-FFF2-40B4-BE49-F238E27FC236}">
                <a16:creationId xmlns:a16="http://schemas.microsoft.com/office/drawing/2014/main" id="{CDAC1237-9EDC-4910-B74B-ACE190D488C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5400000">
            <a:off x="723528" y="5225993"/>
            <a:ext cx="768481" cy="88533"/>
          </a:xfrm>
          <a:prstGeom prst="rect">
            <a:avLst/>
          </a:prstGeom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CA367EAC-70ED-4C8A-B3CD-001AEEB7CD7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936251" y="5938191"/>
            <a:ext cx="2043953" cy="582006"/>
          </a:xfrm>
          <a:prstGeom prst="rect">
            <a:avLst/>
          </a:prstGeom>
          <a:noFill/>
        </p:spPr>
      </p:pic>
      <p:pic>
        <p:nvPicPr>
          <p:cNvPr id="37" name="Imagem 1" descr="image001">
            <a:extLst>
              <a:ext uri="{FF2B5EF4-FFF2-40B4-BE49-F238E27FC236}">
                <a16:creationId xmlns:a16="http://schemas.microsoft.com/office/drawing/2014/main" id="{8C8A811A-BBFF-475F-9D58-8B60AF31B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280" y="5872006"/>
            <a:ext cx="28003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3756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88534" y="-19283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AED3ECBA-0A37-744C-9755-2EB87A2A21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247695"/>
            <a:ext cx="799771" cy="1622502"/>
          </a:xfrm>
          <a:prstGeom prst="rect">
            <a:avLst/>
          </a:prstGeom>
        </p:spPr>
      </p:pic>
      <p:sp>
        <p:nvSpPr>
          <p:cNvPr id="7" name="Arredondar Retângulo em um Canto Diagonal 6"/>
          <p:cNvSpPr/>
          <p:nvPr/>
        </p:nvSpPr>
        <p:spPr>
          <a:xfrm>
            <a:off x="951571" y="735817"/>
            <a:ext cx="4249768" cy="683801"/>
          </a:xfrm>
          <a:prstGeom prst="round2DiagRect">
            <a:avLst/>
          </a:prstGeom>
          <a:gradFill flip="none" rotWithShape="1">
            <a:gsLst>
              <a:gs pos="7000">
                <a:srgbClr val="002060">
                  <a:alpha val="77000"/>
                </a:srgbClr>
              </a:gs>
              <a:gs pos="38000">
                <a:srgbClr val="00B0F0">
                  <a:alpha val="72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Oferta SENAC PR*</a:t>
            </a:r>
          </a:p>
        </p:txBody>
      </p:sp>
      <p:sp>
        <p:nvSpPr>
          <p:cNvPr id="15" name="Retângulo Arredondado 14"/>
          <p:cNvSpPr/>
          <p:nvPr/>
        </p:nvSpPr>
        <p:spPr>
          <a:xfrm>
            <a:off x="1318164" y="2929580"/>
            <a:ext cx="3883175" cy="27309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31 municípios atendidos.</a:t>
            </a:r>
          </a:p>
          <a:p>
            <a:pPr algn="ctr"/>
            <a:endParaRPr lang="pt-BR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Principais municípios:</a:t>
            </a:r>
          </a:p>
          <a:p>
            <a:pPr algn="ctr"/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Curitiba, Londrina, Maringá, Foz do Iguaçu, São José dos Pinhais, entre outros.</a:t>
            </a: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28A46EB0-F95F-2940-ABA6-41C260DFD2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16525281">
            <a:off x="10389557" y="-1099298"/>
            <a:ext cx="2616887" cy="3046023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3A8BD8D6-A7FC-384A-BE26-CDCD56F92A2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5400000">
            <a:off x="569361" y="2053762"/>
            <a:ext cx="852954" cy="88533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3A8BD8D6-A7FC-384A-BE26-CDCD56F92A2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5400000">
            <a:off x="-530395" y="4177833"/>
            <a:ext cx="3052483" cy="8853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CEF5770A-C2C4-4DF6-8682-7E67BBDEB01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487795" y="5988368"/>
            <a:ext cx="2043953" cy="582006"/>
          </a:xfrm>
          <a:prstGeom prst="rect">
            <a:avLst/>
          </a:prstGeom>
          <a:noFill/>
        </p:spPr>
      </p:pic>
      <p:pic>
        <p:nvPicPr>
          <p:cNvPr id="18" name="Imagem 1" descr="image001">
            <a:extLst>
              <a:ext uri="{FF2B5EF4-FFF2-40B4-BE49-F238E27FC236}">
                <a16:creationId xmlns:a16="http://schemas.microsoft.com/office/drawing/2014/main" id="{56288C21-CD1E-4970-B8D2-72D6B8DC8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576" y="5892456"/>
            <a:ext cx="28003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C58AE308-F9AD-4BAC-BE04-6D3BEF8C4972}"/>
              </a:ext>
            </a:extLst>
          </p:cNvPr>
          <p:cNvCxnSpPr/>
          <p:nvPr/>
        </p:nvCxnSpPr>
        <p:spPr>
          <a:xfrm>
            <a:off x="3041420" y="1410896"/>
            <a:ext cx="390" cy="495913"/>
          </a:xfrm>
          <a:prstGeom prst="line">
            <a:avLst/>
          </a:prstGeom>
          <a:ln w="508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Arredondado 12"/>
          <p:cNvSpPr/>
          <p:nvPr/>
        </p:nvSpPr>
        <p:spPr>
          <a:xfrm>
            <a:off x="1318166" y="1796020"/>
            <a:ext cx="3883173" cy="6271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2.240 matrículas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Arredondar Retângulo em um Canto Diagonal 6">
            <a:extLst>
              <a:ext uri="{FF2B5EF4-FFF2-40B4-BE49-F238E27FC236}">
                <a16:creationId xmlns:a16="http://schemas.microsoft.com/office/drawing/2014/main" id="{260297CC-D765-42C9-B667-9A5647C88C69}"/>
              </a:ext>
            </a:extLst>
          </p:cNvPr>
          <p:cNvSpPr/>
          <p:nvPr/>
        </p:nvSpPr>
        <p:spPr>
          <a:xfrm>
            <a:off x="6096000" y="735817"/>
            <a:ext cx="4249768" cy="683801"/>
          </a:xfrm>
          <a:prstGeom prst="round2DiagRect">
            <a:avLst/>
          </a:prstGeom>
          <a:gradFill flip="none" rotWithShape="1">
            <a:gsLst>
              <a:gs pos="7000">
                <a:srgbClr val="002060">
                  <a:alpha val="77000"/>
                </a:srgbClr>
              </a:gs>
              <a:gs pos="38000">
                <a:srgbClr val="00B0F0">
                  <a:alpha val="72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Oferta FIEP PR*</a:t>
            </a:r>
          </a:p>
        </p:txBody>
      </p:sp>
      <p:sp>
        <p:nvSpPr>
          <p:cNvPr id="23" name="Retângulo Arredondado 14">
            <a:extLst>
              <a:ext uri="{FF2B5EF4-FFF2-40B4-BE49-F238E27FC236}">
                <a16:creationId xmlns:a16="http://schemas.microsoft.com/office/drawing/2014/main" id="{95AC74F3-E46B-431B-ADA7-F83392DCA9F3}"/>
              </a:ext>
            </a:extLst>
          </p:cNvPr>
          <p:cNvSpPr/>
          <p:nvPr/>
        </p:nvSpPr>
        <p:spPr>
          <a:xfrm>
            <a:off x="6462593" y="2929580"/>
            <a:ext cx="3883175" cy="27309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31 municípios atendidos.</a:t>
            </a:r>
          </a:p>
          <a:p>
            <a:pPr algn="ctr"/>
            <a:endParaRPr lang="pt-BR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Principais municípios:</a:t>
            </a:r>
          </a:p>
          <a:p>
            <a:pPr algn="ctr"/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Curitiba, Cascavel, Maringá, Londrina, Ponta Grossa, Toledo, entre outros.</a:t>
            </a: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93CB5A7B-D91C-4944-B53A-A1313436D1E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5400000">
            <a:off x="5713790" y="2053762"/>
            <a:ext cx="852954" cy="88533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A6A63716-BC24-4449-B5E5-A6935C3B07C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5400000">
            <a:off x="4614035" y="4177834"/>
            <a:ext cx="3052481" cy="88533"/>
          </a:xfrm>
          <a:prstGeom prst="rect">
            <a:avLst/>
          </a:prstGeom>
        </p:spPr>
      </p:pic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A4EC0C1C-DFAC-4913-A00D-FE1F4A903565}"/>
              </a:ext>
            </a:extLst>
          </p:cNvPr>
          <p:cNvCxnSpPr/>
          <p:nvPr/>
        </p:nvCxnSpPr>
        <p:spPr>
          <a:xfrm>
            <a:off x="8185849" y="1410896"/>
            <a:ext cx="390" cy="495913"/>
          </a:xfrm>
          <a:prstGeom prst="line">
            <a:avLst/>
          </a:prstGeom>
          <a:ln w="508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Arredondado 12">
            <a:extLst>
              <a:ext uri="{FF2B5EF4-FFF2-40B4-BE49-F238E27FC236}">
                <a16:creationId xmlns:a16="http://schemas.microsoft.com/office/drawing/2014/main" id="{33C41479-7D06-4978-A261-E88D92D1B710}"/>
              </a:ext>
            </a:extLst>
          </p:cNvPr>
          <p:cNvSpPr/>
          <p:nvPr/>
        </p:nvSpPr>
        <p:spPr>
          <a:xfrm>
            <a:off x="6462595" y="1796020"/>
            <a:ext cx="3883173" cy="6271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2.115 matrículas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63D9B4E1-7CDE-4C9A-9AF6-EB0154AE2A64}"/>
              </a:ext>
            </a:extLst>
          </p:cNvPr>
          <p:cNvSpPr txBox="1"/>
          <p:nvPr/>
        </p:nvSpPr>
        <p:spPr>
          <a:xfrm>
            <a:off x="9930808" y="6281691"/>
            <a:ext cx="2261191" cy="38236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sz="2400" dirty="0"/>
              <a:t>*</a:t>
            </a:r>
            <a:r>
              <a:rPr lang="pt-BR" dirty="0"/>
              <a:t>Dados estimados</a:t>
            </a:r>
          </a:p>
        </p:txBody>
      </p:sp>
    </p:spTree>
    <p:extLst>
      <p:ext uri="{BB962C8B-B14F-4D97-AF65-F5344CB8AC3E}">
        <p14:creationId xmlns:p14="http://schemas.microsoft.com/office/powerpoint/2010/main" val="2520076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35" name="Conector reto 34"/>
          <p:cNvCxnSpPr/>
          <p:nvPr/>
        </p:nvCxnSpPr>
        <p:spPr>
          <a:xfrm>
            <a:off x="3774380" y="1735218"/>
            <a:ext cx="390" cy="495913"/>
          </a:xfrm>
          <a:prstGeom prst="line">
            <a:avLst/>
          </a:prstGeom>
          <a:ln w="508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m 20">
            <a:extLst>
              <a:ext uri="{FF2B5EF4-FFF2-40B4-BE49-F238E27FC236}">
                <a16:creationId xmlns:a16="http://schemas.microsoft.com/office/drawing/2014/main" id="{AED3ECBA-0A37-744C-9755-2EB87A2A21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586171"/>
            <a:ext cx="799771" cy="1622502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28A46EB0-F95F-2940-ABA6-41C260DFD2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6740208">
            <a:off x="-1139356" y="4842661"/>
            <a:ext cx="2616887" cy="3046023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" b="3981"/>
          <a:stretch/>
        </p:blipFill>
        <p:spPr>
          <a:xfrm>
            <a:off x="6906177" y="1910199"/>
            <a:ext cx="5026609" cy="3149795"/>
          </a:xfrm>
          <a:prstGeom prst="rect">
            <a:avLst/>
          </a:prstGeom>
        </p:spPr>
      </p:pic>
      <p:sp>
        <p:nvSpPr>
          <p:cNvPr id="14" name="Retângulo Arredondado 13"/>
          <p:cNvSpPr/>
          <p:nvPr/>
        </p:nvSpPr>
        <p:spPr>
          <a:xfrm>
            <a:off x="1103888" y="3057085"/>
            <a:ext cx="5340985" cy="6271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Camareira(o) em Meios de Hospedagem – 160h</a:t>
            </a:r>
          </a:p>
        </p:txBody>
      </p:sp>
      <p:sp>
        <p:nvSpPr>
          <p:cNvPr id="15" name="Retângulo Arredondado 14"/>
          <p:cNvSpPr/>
          <p:nvPr/>
        </p:nvSpPr>
        <p:spPr>
          <a:xfrm>
            <a:off x="1103889" y="3823147"/>
            <a:ext cx="5327258" cy="6271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Auxiliar de Cozinha – 240h</a:t>
            </a:r>
          </a:p>
        </p:txBody>
      </p:sp>
      <p:sp>
        <p:nvSpPr>
          <p:cNvPr id="17" name="Retângulo Arredondado 16"/>
          <p:cNvSpPr/>
          <p:nvPr/>
        </p:nvSpPr>
        <p:spPr>
          <a:xfrm>
            <a:off x="1103888" y="4612359"/>
            <a:ext cx="5306260" cy="6271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Cabeleireiro Assistente – 230h</a:t>
            </a:r>
          </a:p>
        </p:txBody>
      </p:sp>
      <p:sp>
        <p:nvSpPr>
          <p:cNvPr id="13" name="Retângulo Arredondado 12"/>
          <p:cNvSpPr/>
          <p:nvPr/>
        </p:nvSpPr>
        <p:spPr>
          <a:xfrm>
            <a:off x="1103888" y="2256298"/>
            <a:ext cx="5340985" cy="6271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QUALIFICAÇÃO PROFISSIONAL*</a:t>
            </a:r>
          </a:p>
        </p:txBody>
      </p:sp>
      <p:pic>
        <p:nvPicPr>
          <p:cNvPr id="16" name="Imagem 1" descr="image001">
            <a:extLst>
              <a:ext uri="{FF2B5EF4-FFF2-40B4-BE49-F238E27FC236}">
                <a16:creationId xmlns:a16="http://schemas.microsoft.com/office/drawing/2014/main" id="{68D299B6-6F79-4399-B192-826DF2A17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268" y="797268"/>
            <a:ext cx="28003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rredondar Retângulo em um Canto Diagonal 6"/>
          <p:cNvSpPr/>
          <p:nvPr/>
        </p:nvSpPr>
        <p:spPr>
          <a:xfrm>
            <a:off x="1103888" y="1035393"/>
            <a:ext cx="5327259" cy="683801"/>
          </a:xfrm>
          <a:prstGeom prst="round2DiagRect">
            <a:avLst/>
          </a:prstGeom>
          <a:gradFill flip="none" rotWithShape="1">
            <a:gsLst>
              <a:gs pos="7000">
                <a:srgbClr val="002060">
                  <a:alpha val="77000"/>
                </a:srgbClr>
              </a:gs>
              <a:gs pos="38000">
                <a:srgbClr val="00B0F0">
                  <a:alpha val="72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Proposta SENAC PR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7361414" y="5328384"/>
            <a:ext cx="4293847" cy="126122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pt-BR" sz="2400" dirty="0"/>
          </a:p>
          <a:p>
            <a:r>
              <a:rPr lang="pt-BR" sz="2100" dirty="0"/>
              <a:t>*Modalidade Presencial</a:t>
            </a:r>
          </a:p>
          <a:p>
            <a:r>
              <a:rPr lang="pt-BR" sz="2100" dirty="0"/>
              <a:t>Portfólio de Cursos de acordo com cada Unidade do Senac/PR.</a:t>
            </a:r>
          </a:p>
          <a:p>
            <a:endParaRPr lang="pt-BR" sz="2400" dirty="0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392F20E5-4C5C-4AB6-9D5C-D9060963C43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 rot="5400000">
            <a:off x="6469604" y="5895123"/>
            <a:ext cx="1013207" cy="14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839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35" name="Conector reto 34"/>
          <p:cNvCxnSpPr/>
          <p:nvPr/>
        </p:nvCxnSpPr>
        <p:spPr>
          <a:xfrm>
            <a:off x="3774380" y="1588487"/>
            <a:ext cx="390" cy="495913"/>
          </a:xfrm>
          <a:prstGeom prst="line">
            <a:avLst/>
          </a:prstGeom>
          <a:ln w="508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m 20">
            <a:extLst>
              <a:ext uri="{FF2B5EF4-FFF2-40B4-BE49-F238E27FC236}">
                <a16:creationId xmlns:a16="http://schemas.microsoft.com/office/drawing/2014/main" id="{AED3ECBA-0A37-744C-9755-2EB87A2A21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493665"/>
            <a:ext cx="799771" cy="1622502"/>
          </a:xfrm>
          <a:prstGeom prst="rect">
            <a:avLst/>
          </a:prstGeom>
        </p:spPr>
      </p:pic>
      <p:sp>
        <p:nvSpPr>
          <p:cNvPr id="7" name="Arredondar Retângulo em um Canto Diagonal 6"/>
          <p:cNvSpPr/>
          <p:nvPr/>
        </p:nvSpPr>
        <p:spPr>
          <a:xfrm>
            <a:off x="1103888" y="915430"/>
            <a:ext cx="5458955" cy="683801"/>
          </a:xfrm>
          <a:prstGeom prst="round2DiagRect">
            <a:avLst/>
          </a:prstGeom>
          <a:gradFill flip="none" rotWithShape="1">
            <a:gsLst>
              <a:gs pos="7000">
                <a:srgbClr val="002060">
                  <a:alpha val="77000"/>
                </a:srgbClr>
              </a:gs>
              <a:gs pos="38000">
                <a:srgbClr val="00B0F0">
                  <a:alpha val="72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Proposta SENAC PR</a:t>
            </a:r>
            <a:endParaRPr lang="pt-BR" sz="2800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26" y="2004792"/>
            <a:ext cx="5002788" cy="3320355"/>
          </a:xfrm>
          <a:prstGeom prst="rect">
            <a:avLst/>
          </a:prstGeom>
        </p:spPr>
      </p:pic>
      <p:pic>
        <p:nvPicPr>
          <p:cNvPr id="16" name="Imagem 1" descr="image001">
            <a:extLst>
              <a:ext uri="{FF2B5EF4-FFF2-40B4-BE49-F238E27FC236}">
                <a16:creationId xmlns:a16="http://schemas.microsoft.com/office/drawing/2014/main" id="{408E6B16-34A6-4FBC-B240-4182AA565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268" y="797268"/>
            <a:ext cx="28003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CA132571-CE76-4F4A-B37B-3D431792F97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 rot="6740208">
            <a:off x="-1139356" y="4842661"/>
            <a:ext cx="2616887" cy="3046023"/>
          </a:xfrm>
          <a:prstGeom prst="rect">
            <a:avLst/>
          </a:prstGeom>
        </p:spPr>
      </p:pic>
      <p:sp>
        <p:nvSpPr>
          <p:cNvPr id="14" name="Retângulo Arredondado 13"/>
          <p:cNvSpPr/>
          <p:nvPr/>
        </p:nvSpPr>
        <p:spPr>
          <a:xfrm>
            <a:off x="1103888" y="2805579"/>
            <a:ext cx="5458955" cy="6271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Preparo de Bolos e Tortas – 36h</a:t>
            </a:r>
          </a:p>
        </p:txBody>
      </p:sp>
      <p:sp>
        <p:nvSpPr>
          <p:cNvPr id="15" name="Retângulo Arredondado 14"/>
          <p:cNvSpPr/>
          <p:nvPr/>
        </p:nvSpPr>
        <p:spPr>
          <a:xfrm>
            <a:off x="1103889" y="3571641"/>
            <a:ext cx="5458956" cy="6271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Preparo de Salgados – 36h</a:t>
            </a:r>
          </a:p>
        </p:txBody>
      </p:sp>
      <p:sp>
        <p:nvSpPr>
          <p:cNvPr id="17" name="Retângulo Arredondado 16"/>
          <p:cNvSpPr/>
          <p:nvPr/>
        </p:nvSpPr>
        <p:spPr>
          <a:xfrm>
            <a:off x="1103889" y="4360853"/>
            <a:ext cx="5458956" cy="6271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Corte Feminino e Escova – 48h</a:t>
            </a:r>
          </a:p>
        </p:txBody>
      </p:sp>
      <p:sp>
        <p:nvSpPr>
          <p:cNvPr id="13" name="Retângulo Arredondado 12"/>
          <p:cNvSpPr/>
          <p:nvPr/>
        </p:nvSpPr>
        <p:spPr>
          <a:xfrm>
            <a:off x="1103888" y="2004792"/>
            <a:ext cx="5458955" cy="6271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APERFEIÇOAMENTO*</a:t>
            </a:r>
          </a:p>
        </p:txBody>
      </p:sp>
      <p:sp>
        <p:nvSpPr>
          <p:cNvPr id="18" name="Retângulo Arredondado 17"/>
          <p:cNvSpPr/>
          <p:nvPr/>
        </p:nvSpPr>
        <p:spPr>
          <a:xfrm>
            <a:off x="1103888" y="5126914"/>
            <a:ext cx="5458957" cy="8007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Aperfeiçoamento para Manicure e Pedicure – 50h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35A8A89D-3D30-4B89-ABC5-D24E138BE6D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 rot="5400000">
            <a:off x="6461916" y="5998899"/>
            <a:ext cx="893008" cy="123446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AE6D5BD9-5348-40E8-BD5F-8F4CF8238EFC}"/>
              </a:ext>
            </a:extLst>
          </p:cNvPr>
          <p:cNvSpPr txBox="1"/>
          <p:nvPr/>
        </p:nvSpPr>
        <p:spPr>
          <a:xfrm>
            <a:off x="7290744" y="5430119"/>
            <a:ext cx="4293847" cy="126122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pt-BR" sz="2400" dirty="0"/>
          </a:p>
          <a:p>
            <a:r>
              <a:rPr lang="pt-BR" sz="2100" dirty="0"/>
              <a:t>*Modalidade Presencial</a:t>
            </a:r>
          </a:p>
          <a:p>
            <a:r>
              <a:rPr lang="pt-BR" sz="2100" dirty="0"/>
              <a:t>Portfólio de Cursos de acordo com cada Unidade do Senac/PR.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92923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35" name="Conector reto 34"/>
          <p:cNvCxnSpPr>
            <a:cxnSpLocks/>
          </p:cNvCxnSpPr>
          <p:nvPr/>
        </p:nvCxnSpPr>
        <p:spPr>
          <a:xfrm>
            <a:off x="3774380" y="1525670"/>
            <a:ext cx="0" cy="873505"/>
          </a:xfrm>
          <a:prstGeom prst="line">
            <a:avLst/>
          </a:prstGeom>
          <a:ln w="508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m 20">
            <a:extLst>
              <a:ext uri="{FF2B5EF4-FFF2-40B4-BE49-F238E27FC236}">
                <a16:creationId xmlns:a16="http://schemas.microsoft.com/office/drawing/2014/main" id="{AED3ECBA-0A37-744C-9755-2EB87A2A21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253" y="382671"/>
            <a:ext cx="799771" cy="1622502"/>
          </a:xfrm>
          <a:prstGeom prst="rect">
            <a:avLst/>
          </a:prstGeom>
        </p:spPr>
      </p:pic>
      <p:sp>
        <p:nvSpPr>
          <p:cNvPr id="7" name="Arredondar Retângulo em um Canto Diagonal 6"/>
          <p:cNvSpPr/>
          <p:nvPr/>
        </p:nvSpPr>
        <p:spPr>
          <a:xfrm>
            <a:off x="1103888" y="852613"/>
            <a:ext cx="5458955" cy="683801"/>
          </a:xfrm>
          <a:prstGeom prst="round2DiagRect">
            <a:avLst/>
          </a:prstGeom>
          <a:gradFill flip="none" rotWithShape="1">
            <a:gsLst>
              <a:gs pos="7000">
                <a:srgbClr val="002060">
                  <a:alpha val="77000"/>
                </a:srgbClr>
              </a:gs>
              <a:gs pos="38000">
                <a:srgbClr val="00B0F0">
                  <a:alpha val="72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Proposta SENAC PR</a:t>
            </a:r>
            <a:endParaRPr lang="pt-BR" sz="2800" dirty="0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3" b="30225"/>
          <a:stretch/>
        </p:blipFill>
        <p:spPr>
          <a:xfrm>
            <a:off x="6834128" y="1756773"/>
            <a:ext cx="5051609" cy="1628424"/>
          </a:xfrm>
          <a:prstGeom prst="rect">
            <a:avLst/>
          </a:prstGeom>
        </p:spPr>
      </p:pic>
      <p:pic>
        <p:nvPicPr>
          <p:cNvPr id="16" name="Imagem 1" descr="image001">
            <a:extLst>
              <a:ext uri="{FF2B5EF4-FFF2-40B4-BE49-F238E27FC236}">
                <a16:creationId xmlns:a16="http://schemas.microsoft.com/office/drawing/2014/main" id="{4873826D-0B89-4ABB-B06A-3B20E2606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268" y="797268"/>
            <a:ext cx="28003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D7D7AE82-D375-4E5E-AE68-6458C15CF81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 rot="6740208">
            <a:off x="-1139356" y="4842661"/>
            <a:ext cx="2616887" cy="3046023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1FD7558C-57AA-4496-B387-8A6568B80BBA}"/>
              </a:ext>
            </a:extLst>
          </p:cNvPr>
          <p:cNvSpPr txBox="1"/>
          <p:nvPr/>
        </p:nvSpPr>
        <p:spPr>
          <a:xfrm>
            <a:off x="7340149" y="5458551"/>
            <a:ext cx="4293847" cy="65507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sz="2400" dirty="0"/>
              <a:t>*Modalidade EAD</a:t>
            </a:r>
          </a:p>
        </p:txBody>
      </p:sp>
      <p:pic>
        <p:nvPicPr>
          <p:cNvPr id="20" name="Imagem 19" descr="Mulher com a mão no rosto&#10;&#10;Descrição gerada automaticamente com confiança baixa">
            <a:extLst>
              <a:ext uri="{FF2B5EF4-FFF2-40B4-BE49-F238E27FC236}">
                <a16:creationId xmlns:a16="http://schemas.microsoft.com/office/drawing/2014/main" id="{EAA8AE54-6D8F-4F1E-AAB9-1091184BE4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85" b="34049"/>
          <a:stretch/>
        </p:blipFill>
        <p:spPr>
          <a:xfrm>
            <a:off x="6834127" y="3381350"/>
            <a:ext cx="5051609" cy="1525361"/>
          </a:xfrm>
          <a:prstGeom prst="rect">
            <a:avLst/>
          </a:prstGeom>
        </p:spPr>
      </p:pic>
      <p:sp>
        <p:nvSpPr>
          <p:cNvPr id="14" name="Retângulo Arredondado 13"/>
          <p:cNvSpPr/>
          <p:nvPr/>
        </p:nvSpPr>
        <p:spPr>
          <a:xfrm>
            <a:off x="1103888" y="3219012"/>
            <a:ext cx="5458955" cy="6271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Maquiagem e Penteados para Noivas – 20h</a:t>
            </a:r>
          </a:p>
        </p:txBody>
      </p:sp>
      <p:sp>
        <p:nvSpPr>
          <p:cNvPr id="15" name="Retângulo Arredondado 14"/>
          <p:cNvSpPr/>
          <p:nvPr/>
        </p:nvSpPr>
        <p:spPr>
          <a:xfrm>
            <a:off x="1103888" y="4038849"/>
            <a:ext cx="5458956" cy="6271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Unhas Decoradas – 20h</a:t>
            </a:r>
          </a:p>
        </p:txBody>
      </p:sp>
      <p:sp>
        <p:nvSpPr>
          <p:cNvPr id="13" name="Retângulo Arredondado 12"/>
          <p:cNvSpPr/>
          <p:nvPr/>
        </p:nvSpPr>
        <p:spPr>
          <a:xfrm>
            <a:off x="1103888" y="2399175"/>
            <a:ext cx="5458955" cy="6271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APERFEIÇOAMENTO*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A889BBF7-C142-4A6C-8BA3-D452713A929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 rot="5400000">
            <a:off x="6613212" y="5756696"/>
            <a:ext cx="627165" cy="8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249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28A46EB0-F95F-2940-ABA6-41C260DFD2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17927405">
            <a:off x="10474918" y="-931172"/>
            <a:ext cx="2616887" cy="3046023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AED3ECBA-0A37-744C-9755-2EB87A2A21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799771" cy="162250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844" y="2011604"/>
            <a:ext cx="4474678" cy="2983119"/>
          </a:xfrm>
          <a:prstGeom prst="rect">
            <a:avLst/>
          </a:prstGeom>
        </p:spPr>
      </p:pic>
      <p:cxnSp>
        <p:nvCxnSpPr>
          <p:cNvPr id="22" name="Conector reto 21"/>
          <p:cNvCxnSpPr>
            <a:stCxn id="23" idx="1"/>
          </p:cNvCxnSpPr>
          <p:nvPr/>
        </p:nvCxnSpPr>
        <p:spPr>
          <a:xfrm>
            <a:off x="3657210" y="1211130"/>
            <a:ext cx="390" cy="670564"/>
          </a:xfrm>
          <a:prstGeom prst="line">
            <a:avLst/>
          </a:prstGeom>
          <a:ln w="508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rredondar Retângulo em um Canto Diagonal 22"/>
          <p:cNvSpPr/>
          <p:nvPr/>
        </p:nvSpPr>
        <p:spPr>
          <a:xfrm>
            <a:off x="1078302" y="527329"/>
            <a:ext cx="5157816" cy="683801"/>
          </a:xfrm>
          <a:prstGeom prst="round2DiagRect">
            <a:avLst/>
          </a:prstGeom>
          <a:gradFill flip="none" rotWithShape="1">
            <a:gsLst>
              <a:gs pos="7000">
                <a:srgbClr val="002060">
                  <a:alpha val="77000"/>
                </a:srgbClr>
              </a:gs>
              <a:gs pos="38000">
                <a:srgbClr val="00B0F0">
                  <a:alpha val="72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Oferta – FIEP PR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24" name="Retângulo Arredondado 23"/>
          <p:cNvSpPr/>
          <p:nvPr/>
        </p:nvSpPr>
        <p:spPr>
          <a:xfrm>
            <a:off x="1071390" y="3026714"/>
            <a:ext cx="5150904" cy="6271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80% de aulas em EAD</a:t>
            </a:r>
          </a:p>
        </p:txBody>
      </p:sp>
      <p:sp>
        <p:nvSpPr>
          <p:cNvPr id="25" name="Retângulo Arredondado 24"/>
          <p:cNvSpPr/>
          <p:nvPr/>
        </p:nvSpPr>
        <p:spPr>
          <a:xfrm>
            <a:off x="1071390" y="3738916"/>
            <a:ext cx="5150904" cy="6271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20% presencial conectado</a:t>
            </a:r>
          </a:p>
        </p:txBody>
      </p:sp>
      <p:sp>
        <p:nvSpPr>
          <p:cNvPr id="26" name="Retângulo Arredondado 25"/>
          <p:cNvSpPr/>
          <p:nvPr/>
        </p:nvSpPr>
        <p:spPr>
          <a:xfrm>
            <a:off x="1064478" y="4451118"/>
            <a:ext cx="5150904" cy="6271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Certificação profissional *</a:t>
            </a:r>
          </a:p>
        </p:txBody>
      </p:sp>
      <p:sp>
        <p:nvSpPr>
          <p:cNvPr id="27" name="Retângulo Arredondado 26"/>
          <p:cNvSpPr/>
          <p:nvPr/>
        </p:nvSpPr>
        <p:spPr>
          <a:xfrm>
            <a:off x="1064478" y="5157436"/>
            <a:ext cx="5150904" cy="6271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Plataforma de estudos online</a:t>
            </a:r>
          </a:p>
        </p:txBody>
      </p:sp>
      <p:sp>
        <p:nvSpPr>
          <p:cNvPr id="28" name="Retângulo Arredondado 27"/>
          <p:cNvSpPr/>
          <p:nvPr/>
        </p:nvSpPr>
        <p:spPr>
          <a:xfrm>
            <a:off x="1064478" y="5868720"/>
            <a:ext cx="5150904" cy="6271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Organização de estudos flexível</a:t>
            </a:r>
          </a:p>
        </p:txBody>
      </p:sp>
      <p:sp>
        <p:nvSpPr>
          <p:cNvPr id="29" name="Retângulo Arredondado 28"/>
          <p:cNvSpPr/>
          <p:nvPr/>
        </p:nvSpPr>
        <p:spPr>
          <a:xfrm>
            <a:off x="6914336" y="5262191"/>
            <a:ext cx="4274124" cy="116412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2">
                    <a:lumMod val="50000"/>
                  </a:schemeClr>
                </a:solidFill>
              </a:rPr>
              <a:t>* Área profissionalizante de acordo com cada Unidade do Sistema FIEP.</a:t>
            </a:r>
          </a:p>
        </p:txBody>
      </p:sp>
      <p:sp>
        <p:nvSpPr>
          <p:cNvPr id="30" name="Retângulo Arredondado 29">
            <a:extLst>
              <a:ext uri="{FF2B5EF4-FFF2-40B4-BE49-F238E27FC236}">
                <a16:creationId xmlns:a16="http://schemas.microsoft.com/office/drawing/2014/main" id="{F48ED081-E3DC-B04A-A72B-D1529F1201E2}"/>
              </a:ext>
            </a:extLst>
          </p:cNvPr>
          <p:cNvSpPr/>
          <p:nvPr/>
        </p:nvSpPr>
        <p:spPr>
          <a:xfrm>
            <a:off x="1071390" y="1603130"/>
            <a:ext cx="5150904" cy="6271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EJA Profissionalizante (acima de 18 anos)</a:t>
            </a:r>
          </a:p>
        </p:txBody>
      </p:sp>
      <p:sp>
        <p:nvSpPr>
          <p:cNvPr id="31" name="Retângulo Arredondado 30">
            <a:extLst>
              <a:ext uri="{FF2B5EF4-FFF2-40B4-BE49-F238E27FC236}">
                <a16:creationId xmlns:a16="http://schemas.microsoft.com/office/drawing/2014/main" id="{0E984E93-BA1F-C048-B2C0-D1114C31B7F0}"/>
              </a:ext>
            </a:extLst>
          </p:cNvPr>
          <p:cNvSpPr/>
          <p:nvPr/>
        </p:nvSpPr>
        <p:spPr>
          <a:xfrm>
            <a:off x="1064478" y="2314512"/>
            <a:ext cx="5150904" cy="6271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Ensino Fundamental II (24 Meses)</a:t>
            </a:r>
          </a:p>
          <a:p>
            <a:pPr algn="ctr"/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Médio (18 Meses) 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BE27F6DF-A572-40B9-8DC4-864B1283B60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796483" y="869229"/>
            <a:ext cx="2043953" cy="582006"/>
          </a:xfrm>
          <a:prstGeom prst="rect">
            <a:avLst/>
          </a:prstGeom>
          <a:noFill/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E2C3CDD2-F2A9-4D1A-ADA0-93DD76754FB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 rot="5400000">
            <a:off x="6097735" y="5783839"/>
            <a:ext cx="1164127" cy="12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63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28A46EB0-F95F-2940-ABA6-41C260DFD2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17927405">
            <a:off x="10474918" y="-931172"/>
            <a:ext cx="2616887" cy="3046023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AED3ECBA-0A37-744C-9755-2EB87A2A21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799771" cy="1622502"/>
          </a:xfrm>
          <a:prstGeom prst="rect">
            <a:avLst/>
          </a:prstGeom>
        </p:spPr>
      </p:pic>
      <p:sp>
        <p:nvSpPr>
          <p:cNvPr id="17" name="Arredondar Retângulo em um Canto Diagonal 16"/>
          <p:cNvSpPr/>
          <p:nvPr/>
        </p:nvSpPr>
        <p:spPr>
          <a:xfrm>
            <a:off x="1037029" y="516456"/>
            <a:ext cx="5327259" cy="683801"/>
          </a:xfrm>
          <a:prstGeom prst="round2DiagRect">
            <a:avLst/>
          </a:prstGeom>
          <a:gradFill flip="none" rotWithShape="1">
            <a:gsLst>
              <a:gs pos="7000">
                <a:srgbClr val="002060">
                  <a:alpha val="77000"/>
                </a:srgbClr>
              </a:gs>
              <a:gs pos="38000">
                <a:srgbClr val="00B0F0">
                  <a:alpha val="72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Proposta </a:t>
            </a:r>
            <a:r>
              <a:rPr lang="pt-BR" sz="2800" b="1" dirty="0">
                <a:solidFill>
                  <a:prstClr val="white"/>
                </a:solidFill>
                <a:latin typeface="Calibri" panose="020F0502020204030204"/>
              </a:rPr>
              <a:t>FIEP 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Conector reto 15"/>
          <p:cNvCxnSpPr/>
          <p:nvPr/>
        </p:nvCxnSpPr>
        <p:spPr>
          <a:xfrm>
            <a:off x="3707521" y="1206756"/>
            <a:ext cx="390" cy="495913"/>
          </a:xfrm>
          <a:prstGeom prst="line">
            <a:avLst/>
          </a:prstGeom>
          <a:ln w="508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Arredondado 17"/>
          <p:cNvSpPr/>
          <p:nvPr/>
        </p:nvSpPr>
        <p:spPr>
          <a:xfrm>
            <a:off x="1037029" y="1903938"/>
            <a:ext cx="5340985" cy="3746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Auxiliar de Eletricidade Predial *</a:t>
            </a:r>
          </a:p>
        </p:txBody>
      </p:sp>
      <p:sp>
        <p:nvSpPr>
          <p:cNvPr id="32" name="Retângulo Arredondado 31"/>
          <p:cNvSpPr/>
          <p:nvPr/>
        </p:nvSpPr>
        <p:spPr>
          <a:xfrm>
            <a:off x="1037030" y="2352981"/>
            <a:ext cx="5327258" cy="3746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Auxiliar de Manutenção Predial *</a:t>
            </a:r>
          </a:p>
        </p:txBody>
      </p:sp>
      <p:sp>
        <p:nvSpPr>
          <p:cNvPr id="33" name="Retângulo Arredondado 32"/>
          <p:cNvSpPr/>
          <p:nvPr/>
        </p:nvSpPr>
        <p:spPr>
          <a:xfrm>
            <a:off x="1037029" y="2802024"/>
            <a:ext cx="5306260" cy="3746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Auxiliar de Marcenaria *</a:t>
            </a:r>
          </a:p>
        </p:txBody>
      </p:sp>
      <p:sp>
        <p:nvSpPr>
          <p:cNvPr id="34" name="Retângulo Arredondado 33"/>
          <p:cNvSpPr/>
          <p:nvPr/>
        </p:nvSpPr>
        <p:spPr>
          <a:xfrm>
            <a:off x="1037029" y="1454895"/>
            <a:ext cx="5340985" cy="3746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QUALIFICAÇÃO PROFISSIONAL – 160 h</a:t>
            </a:r>
          </a:p>
        </p:txBody>
      </p:sp>
      <p:sp>
        <p:nvSpPr>
          <p:cNvPr id="37" name="Retângulo Arredondado 36">
            <a:extLst>
              <a:ext uri="{FF2B5EF4-FFF2-40B4-BE49-F238E27FC236}">
                <a16:creationId xmlns:a16="http://schemas.microsoft.com/office/drawing/2014/main" id="{F55ADC40-D78C-2A41-90F1-C215A7CB801A}"/>
              </a:ext>
            </a:extLst>
          </p:cNvPr>
          <p:cNvSpPr/>
          <p:nvPr/>
        </p:nvSpPr>
        <p:spPr>
          <a:xfrm>
            <a:off x="1037029" y="3251067"/>
            <a:ext cx="5306260" cy="3746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Auxiliar de Pedreiro *</a:t>
            </a:r>
          </a:p>
        </p:txBody>
      </p:sp>
      <p:sp>
        <p:nvSpPr>
          <p:cNvPr id="38" name="Retângulo Arredondado 37">
            <a:extLst>
              <a:ext uri="{FF2B5EF4-FFF2-40B4-BE49-F238E27FC236}">
                <a16:creationId xmlns:a16="http://schemas.microsoft.com/office/drawing/2014/main" id="{6BFF96F2-129A-4848-A6F6-03A31327DA02}"/>
              </a:ext>
            </a:extLst>
          </p:cNvPr>
          <p:cNvSpPr/>
          <p:nvPr/>
        </p:nvSpPr>
        <p:spPr>
          <a:xfrm>
            <a:off x="1037029" y="3700110"/>
            <a:ext cx="5306260" cy="3746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Auxiliar Administrativo **</a:t>
            </a:r>
          </a:p>
        </p:txBody>
      </p:sp>
      <p:sp>
        <p:nvSpPr>
          <p:cNvPr id="39" name="Retângulo Arredondado 38">
            <a:extLst>
              <a:ext uri="{FF2B5EF4-FFF2-40B4-BE49-F238E27FC236}">
                <a16:creationId xmlns:a16="http://schemas.microsoft.com/office/drawing/2014/main" id="{19AC73DF-8DCA-284B-B123-A29045DD8D95}"/>
              </a:ext>
            </a:extLst>
          </p:cNvPr>
          <p:cNvSpPr/>
          <p:nvPr/>
        </p:nvSpPr>
        <p:spPr>
          <a:xfrm>
            <a:off x="1037029" y="4149153"/>
            <a:ext cx="5306260" cy="3746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Auxiliar de Informática</a:t>
            </a:r>
          </a:p>
        </p:txBody>
      </p:sp>
      <p:sp>
        <p:nvSpPr>
          <p:cNvPr id="40" name="Retângulo Arredondado 39">
            <a:extLst>
              <a:ext uri="{FF2B5EF4-FFF2-40B4-BE49-F238E27FC236}">
                <a16:creationId xmlns:a16="http://schemas.microsoft.com/office/drawing/2014/main" id="{2E74C62A-B84B-5744-AACD-50E6FB4FEC87}"/>
              </a:ext>
            </a:extLst>
          </p:cNvPr>
          <p:cNvSpPr/>
          <p:nvPr/>
        </p:nvSpPr>
        <p:spPr>
          <a:xfrm>
            <a:off x="1037029" y="4598196"/>
            <a:ext cx="5306260" cy="3746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Auxiliar de Mecânica Industrial </a:t>
            </a:r>
          </a:p>
        </p:txBody>
      </p:sp>
      <p:sp>
        <p:nvSpPr>
          <p:cNvPr id="41" name="Retângulo Arredondado 40">
            <a:extLst>
              <a:ext uri="{FF2B5EF4-FFF2-40B4-BE49-F238E27FC236}">
                <a16:creationId xmlns:a16="http://schemas.microsoft.com/office/drawing/2014/main" id="{358CB899-59AF-E946-B4FC-3B5DB5311B93}"/>
              </a:ext>
            </a:extLst>
          </p:cNvPr>
          <p:cNvSpPr/>
          <p:nvPr/>
        </p:nvSpPr>
        <p:spPr>
          <a:xfrm>
            <a:off x="1037029" y="5047239"/>
            <a:ext cx="5306260" cy="3746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Auxiliar de Produção de Alimentos </a:t>
            </a:r>
          </a:p>
        </p:txBody>
      </p:sp>
      <p:sp>
        <p:nvSpPr>
          <p:cNvPr id="42" name="Retângulo Arredondado 41">
            <a:extLst>
              <a:ext uri="{FF2B5EF4-FFF2-40B4-BE49-F238E27FC236}">
                <a16:creationId xmlns:a16="http://schemas.microsoft.com/office/drawing/2014/main" id="{8866051F-2BF5-2848-AA71-FA6BF0225001}"/>
              </a:ext>
            </a:extLst>
          </p:cNvPr>
          <p:cNvSpPr/>
          <p:nvPr/>
        </p:nvSpPr>
        <p:spPr>
          <a:xfrm>
            <a:off x="1037029" y="5496282"/>
            <a:ext cx="5306260" cy="3746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Auxiliar de Serviços Automotivos </a:t>
            </a:r>
          </a:p>
        </p:txBody>
      </p:sp>
      <p:sp>
        <p:nvSpPr>
          <p:cNvPr id="43" name="Retângulo Arredondado 42">
            <a:extLst>
              <a:ext uri="{FF2B5EF4-FFF2-40B4-BE49-F238E27FC236}">
                <a16:creationId xmlns:a16="http://schemas.microsoft.com/office/drawing/2014/main" id="{24615E2A-BCA1-8F41-BE60-5BA9C3DC9D7C}"/>
              </a:ext>
            </a:extLst>
          </p:cNvPr>
          <p:cNvSpPr/>
          <p:nvPr/>
        </p:nvSpPr>
        <p:spPr>
          <a:xfrm>
            <a:off x="1037029" y="5945326"/>
            <a:ext cx="5306260" cy="3746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Auxiliar de Serviços de Panificação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6881059" y="5421935"/>
            <a:ext cx="5071298" cy="130847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dirty="0"/>
              <a:t>*   Acima de 18 anos</a:t>
            </a:r>
          </a:p>
          <a:p>
            <a:r>
              <a:rPr lang="pt-BR" dirty="0"/>
              <a:t>** 100% presencial conectado</a:t>
            </a:r>
          </a:p>
          <a:p>
            <a:r>
              <a:rPr lang="pt-BR" dirty="0"/>
              <a:t>Portfólio de Cursos de acordo com cada Unidade do Sistema FIEP.</a:t>
            </a:r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id="{3A8BD8D6-A7FC-384A-BE26-CDCD56F92A2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5400000">
            <a:off x="6196896" y="5975654"/>
            <a:ext cx="992006" cy="102966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D7D3941D-9324-432D-A5E4-B657E73D232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796483" y="869229"/>
            <a:ext cx="2043953" cy="582006"/>
          </a:xfrm>
          <a:prstGeom prst="rect">
            <a:avLst/>
          </a:prstGeom>
          <a:noFill/>
        </p:spPr>
      </p:pic>
      <p:pic>
        <p:nvPicPr>
          <p:cNvPr id="3" name="Imagem 2" descr="Homem sentado em carro&#10;&#10;Descrição gerada automaticamente">
            <a:extLst>
              <a:ext uri="{FF2B5EF4-FFF2-40B4-BE49-F238E27FC236}">
                <a16:creationId xmlns:a16="http://schemas.microsoft.com/office/drawing/2014/main" id="{101D66FD-7FC1-489E-935C-578E79CFCF3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436" y="2024583"/>
            <a:ext cx="4855925" cy="323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9838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2517</TotalTime>
  <Words>353</Words>
  <Application>Microsoft Office PowerPoint</Application>
  <PresentationFormat>Widescreen</PresentationFormat>
  <Paragraphs>67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FOPEME Fórum Permanente das Microempresas e Empresas de Pequeno Porte do Estado do Paraná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Carolina Greef</dc:creator>
  <cp:lastModifiedBy>Paulo Freitas</cp:lastModifiedBy>
  <cp:revision>279</cp:revision>
  <dcterms:created xsi:type="dcterms:W3CDTF">2021-03-29T13:41:00Z</dcterms:created>
  <dcterms:modified xsi:type="dcterms:W3CDTF">2021-05-18T14:18:22Z</dcterms:modified>
</cp:coreProperties>
</file>