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1"/>
  </p:notesMasterIdLst>
  <p:handoutMasterIdLst>
    <p:handoutMasterId r:id="rId12"/>
  </p:handoutMasterIdLst>
  <p:sldIdLst>
    <p:sldId id="441" r:id="rId2"/>
    <p:sldId id="456" r:id="rId3"/>
    <p:sldId id="446" r:id="rId4"/>
    <p:sldId id="443" r:id="rId5"/>
    <p:sldId id="457" r:id="rId6"/>
    <p:sldId id="460" r:id="rId7"/>
    <p:sldId id="458" r:id="rId8"/>
    <p:sldId id="459" r:id="rId9"/>
    <p:sldId id="447" r:id="rId10"/>
  </p:sldIdLst>
  <p:sldSz cx="6858000" cy="5143500"/>
  <p:notesSz cx="7315200" cy="96012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userDrawn="1">
          <p15:clr>
            <a:srgbClr val="A4A3A4"/>
          </p15:clr>
        </p15:guide>
        <p15:guide id="43" orient="horz" pos="146" userDrawn="1">
          <p15:clr>
            <a:srgbClr val="A4A3A4"/>
          </p15:clr>
        </p15:guide>
        <p15:guide id="45" orient="horz" pos="32" userDrawn="1">
          <p15:clr>
            <a:srgbClr val="A4A3A4"/>
          </p15:clr>
        </p15:guide>
        <p15:guide id="46" pos="96" userDrawn="1">
          <p15:clr>
            <a:srgbClr val="A4A3A4"/>
          </p15:clr>
        </p15:guide>
        <p15:guide id="52" pos="4224" userDrawn="1">
          <p15:clr>
            <a:srgbClr val="A4A3A4"/>
          </p15:clr>
        </p15:guide>
        <p15:guide id="54" pos="187" userDrawn="1">
          <p15:clr>
            <a:srgbClr val="A4A3A4"/>
          </p15:clr>
        </p15:guide>
        <p15:guide id="62" pos="4315" userDrawn="1">
          <p15:clr>
            <a:srgbClr val="A4A3A4"/>
          </p15:clr>
        </p15:guide>
        <p15:guide id="63" orient="horz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Correia Monteiro" initials="JCM" lastIdx="10" clrIdx="0"/>
  <p:cmAuthor id="2" name="Renata da Silva Vilar" initials="RdSV" lastIdx="168" clrIdx="1"/>
  <p:cmAuthor id="3" name="Erika Kuchauskas Mariano da Silva" initials="EKMdS" lastIdx="3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4E0"/>
    <a:srgbClr val="D95A4A"/>
    <a:srgbClr val="378979"/>
    <a:srgbClr val="DDDDD6"/>
    <a:srgbClr val="5B9BD5"/>
    <a:srgbClr val="DC5F4C"/>
    <a:srgbClr val="595959"/>
    <a:srgbClr val="A6A7A1"/>
    <a:srgbClr val="953321"/>
    <a:srgbClr val="642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FF865-1780-49FC-B701-A05CF9D3A3A6}" v="49" dt="2020-11-20T21:15:19.188"/>
    <p1510:client id="{7958C359-3624-40BE-B440-31E5278CB1F6}" v="104" dt="2020-11-20T20:55:21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6" autoAdjust="0"/>
    <p:restoredTop sz="89868" autoAdjust="0"/>
  </p:normalViewPr>
  <p:slideViewPr>
    <p:cSldViewPr snapToGrid="0" showGuides="1">
      <p:cViewPr varScale="1">
        <p:scale>
          <a:sx n="147" d="100"/>
          <a:sy n="147" d="100"/>
        </p:scale>
        <p:origin x="132" y="258"/>
      </p:cViewPr>
      <p:guideLst>
        <p:guide/>
        <p:guide orient="horz" pos="146"/>
        <p:guide orient="horz" pos="32"/>
        <p:guide pos="96"/>
        <p:guide pos="4224"/>
        <p:guide pos="187"/>
        <p:guide pos="4315"/>
        <p:guide orient="horz" pos="32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24373-9474-4B8B-B54F-3CDC6970FA47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3FC87-DB7E-45C8-95F2-230581687B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55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2694-BC10-4057-87B9-4B62F7076DA1}" type="datetimeFigureOut">
              <a:rPr lang="pt-BR" smtClean="0"/>
              <a:pPr/>
              <a:t>25/08/2021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5D915-6812-4277-BA9F-FAA20581E9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3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4D45951-4530-4C63-93B2-16B451955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78036" y="4717418"/>
            <a:ext cx="2466109" cy="4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6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6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CCCCCE9-0B0C-4D7E-851F-BF2197C9E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84544" y="4726998"/>
            <a:ext cx="2345748" cy="4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7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7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740572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740572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3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app2.pr.sebrae.com.br/pesquisa/responder/7530f88d-ac11-4295-a13e-b3af339da698/questionario/06fe5691-3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pic>
        <p:nvPicPr>
          <p:cNvPr id="8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522E64A9-275D-445D-9EEE-D08276B33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249" y="980459"/>
            <a:ext cx="3326948" cy="2533599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785DE55-D59D-4811-B1C4-214A4B03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>
                <a:latin typeface="Arial"/>
                <a:cs typeface="Arial"/>
              </a:rPr>
              <a:t>Acesso a Mercados – GT COMEX</a:t>
            </a:r>
            <a:endParaRPr lang="pt-BR" sz="1200" b="1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2E65BEA3-E063-4C60-997C-3CDF6800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12" y="3808086"/>
            <a:ext cx="5011704" cy="6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 algn="ctr">
              <a:spcBef>
                <a:spcPct val="20000"/>
              </a:spcBef>
            </a:pPr>
            <a:r>
              <a:rPr lang="pt-BR" altLang="pt-B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Relatório de Atividades</a:t>
            </a:r>
            <a:endParaRPr lang="pt-BR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BCFC7022-5548-40B4-84E1-55739473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pic>
        <p:nvPicPr>
          <p:cNvPr id="6" name="Imagem 10" descr="Logotipo&#10;&#10;Descrição gerada automaticamente">
            <a:extLst>
              <a:ext uri="{FF2B5EF4-FFF2-40B4-BE49-F238E27FC236}">
                <a16:creationId xmlns:a16="http://schemas.microsoft.com/office/drawing/2014/main" xmlns="" id="{7C13D683-86C2-473F-B394-3D36CD41A0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3666" y="3799064"/>
            <a:ext cx="895350" cy="895350"/>
          </a:xfrm>
          <a:prstGeom prst="rect">
            <a:avLst/>
          </a:prstGeom>
        </p:spPr>
      </p:pic>
      <p:pic>
        <p:nvPicPr>
          <p:cNvPr id="11" name="Imagem 11" descr="Logotipo&#10;&#10;Descrição gerada automaticamente">
            <a:extLst>
              <a:ext uri="{FF2B5EF4-FFF2-40B4-BE49-F238E27FC236}">
                <a16:creationId xmlns:a16="http://schemas.microsoft.com/office/drawing/2014/main" xmlns="" id="{F85C1B73-1AF2-4869-A837-FED8ECFE22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7289" y="3799064"/>
            <a:ext cx="981075" cy="674266"/>
          </a:xfrm>
          <a:prstGeom prst="rect">
            <a:avLst/>
          </a:prstGeom>
        </p:spPr>
      </p:pic>
      <p:pic>
        <p:nvPicPr>
          <p:cNvPr id="12" name="Imagem 12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E1E7D5BF-D20E-43F1-B467-35C8250259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9093" y="3805065"/>
            <a:ext cx="876300" cy="857250"/>
          </a:xfrm>
          <a:prstGeom prst="rect">
            <a:avLst/>
          </a:prstGeom>
        </p:spPr>
      </p:pic>
      <p:pic>
        <p:nvPicPr>
          <p:cNvPr id="14" name="Imagem 14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9D0BA5C3-9807-42A0-9C2C-DFD053AFFD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117" t="18033" r="9728" b="18852"/>
          <a:stretch/>
        </p:blipFill>
        <p:spPr>
          <a:xfrm>
            <a:off x="251811" y="3831273"/>
            <a:ext cx="1016786" cy="383367"/>
          </a:xfrm>
          <a:prstGeom prst="rect">
            <a:avLst/>
          </a:prstGeom>
        </p:spPr>
      </p:pic>
      <p:pic>
        <p:nvPicPr>
          <p:cNvPr id="15" name="Imagem 15" descr="Texto&#10;&#10;Descrição gerada automaticamente">
            <a:extLst>
              <a:ext uri="{FF2B5EF4-FFF2-40B4-BE49-F238E27FC236}">
                <a16:creationId xmlns:a16="http://schemas.microsoft.com/office/drawing/2014/main" xmlns="" id="{68A0763E-645C-468C-B454-5031758614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5439" t="10811" r="418" b="-1017"/>
          <a:stretch/>
        </p:blipFill>
        <p:spPr>
          <a:xfrm>
            <a:off x="256914" y="4183400"/>
            <a:ext cx="1022190" cy="30439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1041" r="1654" b="5195"/>
          <a:stretch/>
        </p:blipFill>
        <p:spPr>
          <a:xfrm>
            <a:off x="327991" y="784291"/>
            <a:ext cx="6202018" cy="27956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0" y="3805065"/>
            <a:ext cx="1238902" cy="8572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78" y="3831273"/>
            <a:ext cx="918334" cy="73466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483510" y="3645175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FF0000"/>
                </a:solidFill>
              </a:rPr>
              <a:t> 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DD38EEF-BE12-488E-8CF4-58229C7E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28DDDFAF-AC9E-42D4-84E5-DD53BA25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7468"/>
            <a:ext cx="6855872" cy="4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 algn="ctr">
              <a:spcBef>
                <a:spcPct val="20000"/>
              </a:spcBef>
            </a:pPr>
            <a:r>
              <a:rPr lang="pt-BR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Arial"/>
                <a:cs typeface="Arial"/>
              </a:rPr>
              <a:t>PLANO DE TRABALHO DO GT</a:t>
            </a:r>
            <a:endParaRPr lang="pt-BR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0EDCEAC-919B-495D-B7A0-D5BFCC3C328C}"/>
              </a:ext>
            </a:extLst>
          </p:cNvPr>
          <p:cNvSpPr/>
          <p:nvPr/>
        </p:nvSpPr>
        <p:spPr>
          <a:xfrm>
            <a:off x="87923" y="2164465"/>
            <a:ext cx="6682153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000" b="1" dirty="0">
                <a:solidFill>
                  <a:srgbClr val="0070C0"/>
                </a:solidFill>
                <a:cs typeface="Calibri"/>
              </a:rPr>
              <a:t>Manutenção da disseminação da Cultura Exportadora;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000" b="1" dirty="0" smtClean="0">
                <a:solidFill>
                  <a:srgbClr val="0070C0"/>
                </a:solidFill>
                <a:cs typeface="Calibri"/>
              </a:rPr>
              <a:t>Formação de equipe para interação nas Redes Sociais;</a:t>
            </a:r>
            <a:endParaRPr lang="pt-BR" sz="2000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000" b="1" dirty="0">
                <a:solidFill>
                  <a:srgbClr val="0070C0"/>
                </a:solidFill>
                <a:cs typeface="Calibri"/>
              </a:rPr>
              <a:t>Interação com mais entidades </a:t>
            </a:r>
            <a:r>
              <a:rPr lang="pt-BR" sz="2000" b="1" dirty="0" smtClean="0">
                <a:solidFill>
                  <a:srgbClr val="0070C0"/>
                </a:solidFill>
                <a:cs typeface="Calibri"/>
              </a:rPr>
              <a:t>(BB e PEIEX);</a:t>
            </a:r>
            <a:endParaRPr lang="pt-BR" sz="2000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sz="2000" b="1" dirty="0" smtClean="0">
                <a:solidFill>
                  <a:srgbClr val="0070C0"/>
                </a:solidFill>
              </a:rPr>
              <a:t>Finalizar e consolidar os resultados da Pesquisa Diagnóstica;</a:t>
            </a:r>
            <a:endParaRPr lang="pt-BR" dirty="0">
              <a:solidFill>
                <a:srgbClr val="0070C0"/>
              </a:solidFill>
              <a:cs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09391" y="2940289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69" y="2588574"/>
            <a:ext cx="351715" cy="35171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1" y="2226653"/>
            <a:ext cx="351715" cy="35171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56" y="3892661"/>
            <a:ext cx="351715" cy="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DD38EEF-BE12-488E-8CF4-58229C7E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29000" y="724585"/>
            <a:ext cx="288113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416</a:t>
            </a:r>
            <a:r>
              <a:rPr lang="pt-BR" sz="2000" dirty="0" smtClean="0"/>
              <a:t> </a:t>
            </a:r>
            <a:r>
              <a:rPr lang="pt-BR" sz="2000" dirty="0"/>
              <a:t>formulários abertos </a:t>
            </a:r>
            <a:r>
              <a:rPr lang="pt-BR" sz="2000" dirty="0" smtClean="0"/>
              <a:t>:</a:t>
            </a:r>
          </a:p>
          <a:p>
            <a:endParaRPr lang="pt-B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Completos =&gt; </a:t>
            </a:r>
            <a:r>
              <a:rPr lang="pt-BR" sz="2000" b="1" dirty="0" smtClean="0"/>
              <a:t>118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Incompletos </a:t>
            </a:r>
            <a:r>
              <a:rPr lang="pt-BR" sz="2000" dirty="0" smtClean="0"/>
              <a:t>=&gt; </a:t>
            </a:r>
            <a:r>
              <a:rPr lang="pt-BR" sz="2000" dirty="0"/>
              <a:t>298 </a:t>
            </a:r>
            <a:endParaRPr lang="pt-BR" sz="2000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282 </a:t>
            </a:r>
            <a:r>
              <a:rPr lang="pt-BR" sz="2000" dirty="0"/>
              <a:t>desistentes e </a:t>
            </a:r>
            <a:endParaRPr lang="pt-BR" sz="2000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pt-BR" sz="2000" b="1" dirty="0" smtClean="0"/>
              <a:t>16</a:t>
            </a:r>
            <a:r>
              <a:rPr lang="pt-BR" sz="2000" dirty="0" smtClean="0"/>
              <a:t> abandonados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/>
          <a:stretch/>
        </p:blipFill>
        <p:spPr>
          <a:xfrm>
            <a:off x="1194158" y="914527"/>
            <a:ext cx="1783599" cy="363275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862615" y="4659113"/>
            <a:ext cx="2446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" dirty="0">
                <a:hlinkClick r:id="rId5"/>
              </a:rPr>
              <a:t>https://</a:t>
            </a:r>
            <a:r>
              <a:rPr lang="pt-BR" sz="700" dirty="0" smtClean="0">
                <a:hlinkClick r:id="rId5"/>
              </a:rPr>
              <a:t>app2.pr.sebrae.com.br/pesquisa/responder/7530f88d-ac11-4295-a13e-b3af339da698/questionario/06fe5691-3</a:t>
            </a:r>
            <a:r>
              <a:rPr lang="pt-BR" sz="700" dirty="0" smtClean="0"/>
              <a:t> </a:t>
            </a:r>
            <a:endParaRPr lang="pt-BR" sz="7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608321" y="4966890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chemeClr val="bg2"/>
                </a:solidFill>
              </a:rPr>
              <a:t>134</a:t>
            </a:r>
            <a:endParaRPr lang="pt-BR" sz="800" dirty="0">
              <a:solidFill>
                <a:schemeClr val="bg2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t="18314" r="5676" b="6923"/>
          <a:stretch/>
        </p:blipFill>
        <p:spPr>
          <a:xfrm>
            <a:off x="3599483" y="2445470"/>
            <a:ext cx="2536593" cy="2372964"/>
          </a:xfrm>
          <a:prstGeom prst="round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8239" y="660503"/>
            <a:ext cx="738664" cy="44829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PRÉVIA DA PESQUISA</a:t>
            </a:r>
            <a:endParaRPr lang="pt-BR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DD38EEF-BE12-488E-8CF4-58229C7E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29" y="1073426"/>
            <a:ext cx="3076915" cy="33475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258" y="1073426"/>
            <a:ext cx="3063026" cy="33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DD38EEF-BE12-488E-8CF4-58229C7E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75" y="914401"/>
            <a:ext cx="6653468" cy="3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DD38EEF-BE12-488E-8CF4-58229C7E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73" y="944383"/>
            <a:ext cx="6115642" cy="36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DD38EEF-BE12-488E-8CF4-58229C7E5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1" y="1024647"/>
            <a:ext cx="6681225" cy="34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A715ED5F-70A6-4D90-AF0F-4F6BC0B51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099" y="-616"/>
            <a:ext cx="783773" cy="600024"/>
          </a:xfrm>
          <a:prstGeom prst="rect">
            <a:avLst/>
          </a:prstGeom>
        </p:spPr>
      </p:pic>
      <p:pic>
        <p:nvPicPr>
          <p:cNvPr id="8" name="Imagem 2" descr="Diagrama, Logotipo&#10;&#10;Descrição gerada automaticamente">
            <a:extLst>
              <a:ext uri="{FF2B5EF4-FFF2-40B4-BE49-F238E27FC236}">
                <a16:creationId xmlns:a16="http://schemas.microsoft.com/office/drawing/2014/main" xmlns="" id="{522E64A9-275D-445D-9EEE-D08276B33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249" y="980459"/>
            <a:ext cx="3326948" cy="2533599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785DE55-D59D-4811-B1C4-214A4B03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413" y="121912"/>
            <a:ext cx="43163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>
              <a:spcBef>
                <a:spcPct val="20000"/>
              </a:spcBef>
            </a:pPr>
            <a:r>
              <a:rPr lang="pt-BR" altLang="pt-BR" sz="2000" b="1" dirty="0">
                <a:solidFill>
                  <a:srgbClr val="002060"/>
                </a:solidFill>
                <a:latin typeface="Arial"/>
                <a:cs typeface="Arial"/>
              </a:rPr>
              <a:t>Acesso a Mercados – GT COMEX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2E65BEA3-E063-4C60-997C-3CDF6800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12" y="3808086"/>
            <a:ext cx="5011704" cy="6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0" algn="ctr">
              <a:spcBef>
                <a:spcPct val="20000"/>
              </a:spcBef>
            </a:pPr>
            <a:r>
              <a:rPr lang="pt-BR" altLang="pt-BR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cs typeface="Arial"/>
              </a:rPr>
              <a:t>OBRIGADO!!!</a:t>
            </a:r>
            <a:endParaRPr lang="pt-BR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>
          <a:xfrm>
            <a:off x="0" y="12656"/>
            <a:ext cx="1693807" cy="5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36843</TotalTime>
  <Words>122</Words>
  <Application>Microsoft Office PowerPoint</Application>
  <PresentationFormat>Personalizar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20_Office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User8</dc:creator>
  <cp:lastModifiedBy>Klaus Rotman Dantas Santos</cp:lastModifiedBy>
  <cp:revision>2531</cp:revision>
  <cp:lastPrinted>2020-07-27T21:26:29Z</cp:lastPrinted>
  <dcterms:created xsi:type="dcterms:W3CDTF">2014-12-15T13:46:29Z</dcterms:created>
  <dcterms:modified xsi:type="dcterms:W3CDTF">2021-08-25T14:29:09Z</dcterms:modified>
</cp:coreProperties>
</file>