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3" r:id="rId7"/>
    <p:sldId id="264" r:id="rId8"/>
    <p:sldId id="265" r:id="rId9"/>
    <p:sldId id="262" r:id="rId10"/>
    <p:sldId id="261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AF6A"/>
    <a:srgbClr val="F9BD42"/>
    <a:srgbClr val="FBC152"/>
    <a:srgbClr val="FBCB6C"/>
    <a:srgbClr val="ED8946"/>
    <a:srgbClr val="EF975C"/>
    <a:srgbClr val="EF8B47"/>
    <a:srgbClr val="F1995D"/>
    <a:srgbClr val="EC7524"/>
    <a:srgbClr val="FCCC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11F37D2-21DC-415D-AD78-CE8D69679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533236" y="2686631"/>
            <a:ext cx="9227127" cy="1296983"/>
          </a:xfrm>
        </p:spPr>
        <p:txBody>
          <a:bodyPr anchor="ctr">
            <a:normAutofit/>
          </a:bodyPr>
          <a:lstStyle>
            <a:lvl1pPr algn="l">
              <a:defRPr lang="pt-BR" sz="4400" b="1" kern="1200" dirty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33236" y="4905373"/>
            <a:ext cx="9227127" cy="638753"/>
          </a:xfrm>
        </p:spPr>
        <p:txBody>
          <a:bodyPr>
            <a:normAutofit/>
          </a:bodyPr>
          <a:lstStyle>
            <a:lvl1pPr marL="0" indent="0" algn="l">
              <a:buNone/>
              <a:defRPr kumimoji="0" lang="pt-BR" sz="3600" b="1" i="0" u="none" strike="noStrike" kern="120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50531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i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72400" cy="595457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  <a:latin typeface="+mn-lt"/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  <a:latin typeface="+mn-lt"/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58BB-98EA-4E47-8925-11D287F5D9BD}" type="datetimeFigureOut">
              <a:rPr lang="pt-BR" smtClean="0"/>
              <a:t>04/09/2024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81A6-F80B-4B0C-B3D7-F58C07AF86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84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ol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lang="pt-BR" sz="2800" kern="1200" dirty="0" smtClean="0">
                <a:solidFill>
                  <a:srgbClr val="0095A7"/>
                </a:solidFill>
                <a:latin typeface="+mn-lt"/>
                <a:ea typeface="+mn-ea"/>
                <a:cs typeface="+mn-cs"/>
              </a:defRPr>
            </a:lvl1pPr>
            <a:lvl2pPr marL="0" algn="l" defTabSz="914400" rtl="0" eaLnBrk="1" latinLnBrk="0" hangingPunct="1">
              <a:defRPr lang="pt-BR" sz="20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algn="l" defTabSz="914400" rtl="0" eaLnBrk="1" latinLnBrk="0" hangingPunct="1">
              <a:defRPr lang="pt-BR" sz="20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algn="l" defTabSz="914400" rtl="0" eaLnBrk="1" latinLnBrk="0" hangingPunct="1">
              <a:defRPr lang="pt-BR" sz="20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algn="l" defTabSz="914400" rtl="0" eaLnBrk="1" latinLnBrk="0" hangingPunct="1">
              <a:defRPr lang="pt-BR" sz="20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58BB-98EA-4E47-8925-11D287F5D9BD}" type="datetimeFigureOut">
              <a:rPr lang="pt-BR" smtClean="0"/>
              <a:t>04/09/2024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81A6-F80B-4B0C-B3D7-F58C07AF8613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72400" cy="595457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356851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cha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372EF3F9-192A-439D-9136-358F0DFD0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844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C58BB-98EA-4E47-8925-11D287F5D9BD}" type="datetimeFigureOut">
              <a:rPr lang="pt-BR" smtClean="0"/>
              <a:t>04/09/2024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781A6-F80B-4B0C-B3D7-F58C07AF8613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 descr="Uma imagem contendo Texto&#10;&#10;Descrição gerada automaticamente">
            <a:extLst>
              <a:ext uri="{FF2B5EF4-FFF2-40B4-BE49-F238E27FC236}">
                <a16:creationId xmlns:a16="http://schemas.microsoft.com/office/drawing/2014/main" id="{47BC9079-8DB0-48EE-B643-D4BEE4A5720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1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160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pp2.pr.sebrae.com.br/loja/produtos/fomenta_parana_empresarial/135691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58927" y="2251917"/>
            <a:ext cx="10763250" cy="1840945"/>
          </a:xfrm>
        </p:spPr>
        <p:txBody>
          <a:bodyPr anchor="t"/>
          <a:lstStyle/>
          <a:p>
            <a:pPr algn="ctr"/>
            <a:r>
              <a:rPr lang="pt-BR" b="1" dirty="0">
                <a:solidFill>
                  <a:schemeClr val="bg1"/>
                </a:solidFill>
                <a:latin typeface="+mn-lt"/>
              </a:rPr>
              <a:t>CONSEL</a:t>
            </a:r>
            <a:r>
              <a:rPr lang="pt-BR" dirty="0"/>
              <a:t>HO TEMÁTICO DE MICRO, PEQUENA E MÉDIA INDÚSTRIA</a:t>
            </a:r>
            <a:endParaRPr lang="pt-BR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554214" y="5010306"/>
            <a:ext cx="9972675" cy="16668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800" dirty="0">
                <a:solidFill>
                  <a:schemeClr val="bg1"/>
                </a:solidFill>
                <a:latin typeface="+mn-lt"/>
              </a:rPr>
              <a:t>Coordenador: Abílio de Santana</a:t>
            </a:r>
          </a:p>
          <a:p>
            <a:pPr algn="r"/>
            <a:endParaRPr lang="pt-BR" sz="2800" dirty="0">
              <a:solidFill>
                <a:schemeClr val="bg1"/>
              </a:solidFill>
              <a:latin typeface="+mn-lt"/>
            </a:endParaRPr>
          </a:p>
          <a:p>
            <a:pPr algn="r"/>
            <a:r>
              <a:rPr lang="pt-BR" sz="2800" dirty="0">
                <a:solidFill>
                  <a:schemeClr val="bg1"/>
                </a:solidFill>
                <a:latin typeface="+mn-lt"/>
              </a:rPr>
              <a:t>Curitiba, 05 de julho de 2022</a:t>
            </a:r>
          </a:p>
        </p:txBody>
      </p:sp>
    </p:spTree>
    <p:extLst>
      <p:ext uri="{BB962C8B-B14F-4D97-AF65-F5344CB8AC3E}">
        <p14:creationId xmlns:p14="http://schemas.microsoft.com/office/powerpoint/2010/main" val="1305264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121469" y="404695"/>
            <a:ext cx="8143875" cy="7239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b="1" dirty="0">
                <a:solidFill>
                  <a:schemeClr val="bg1"/>
                </a:solidFill>
                <a:latin typeface="+mn-lt"/>
              </a:rPr>
              <a:t>PAUTA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15FD03A-0059-4B1E-85F0-F3ADF747D4F6}"/>
              </a:ext>
            </a:extLst>
          </p:cNvPr>
          <p:cNvSpPr/>
          <p:nvPr/>
        </p:nvSpPr>
        <p:spPr>
          <a:xfrm>
            <a:off x="257034" y="1465206"/>
            <a:ext cx="11060415" cy="4427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1200"/>
              </a:spcAft>
            </a:pPr>
            <a:r>
              <a:rPr lang="pt-BR" sz="2000" b="1" u="sng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Calibri" panose="020F0502020204030204" pitchFamily="34" charset="0"/>
              </a:rPr>
              <a:t>PROGRAMAÇÃO:</a:t>
            </a: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5000"/>
              </a:lnSpc>
            </a:pPr>
            <a:r>
              <a:rPr lang="pt-BR" sz="1800" b="1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Calibri" panose="020F0502020204030204" pitchFamily="34" charset="0"/>
              </a:rPr>
              <a:t>09h00 – Assuntos do Coordenador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01713" indent="-192088" algn="just">
              <a:lnSpc>
                <a:spcPct val="105000"/>
              </a:lnSpc>
            </a:pPr>
            <a:r>
              <a:rPr lang="pt-BR" sz="18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Calibri" panose="020F0502020204030204" pitchFamily="34" charset="0"/>
              </a:rPr>
              <a:t>Abílio Santana – Coordenador do Conselho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02030" algn="just">
              <a:lnSpc>
                <a:spcPct val="105000"/>
              </a:lnSpc>
            </a:pPr>
            <a:r>
              <a:rPr lang="pt-BR" sz="18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Calibri" panose="020F0502020204030204" pitchFamily="34" charset="0"/>
              </a:rPr>
              <a:t>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12065" algn="just">
              <a:lnSpc>
                <a:spcPct val="105000"/>
              </a:lnSpc>
            </a:pPr>
            <a:r>
              <a:rPr lang="pt-BR" sz="1800" b="1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Calibri" panose="020F0502020204030204" pitchFamily="34" charset="0"/>
              </a:rPr>
              <a:t>09h20 – Atualização Linhas de Crédito: PRONAMPE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49263" indent="360363">
              <a:lnSpc>
                <a:spcPct val="105000"/>
              </a:lnSpc>
            </a:pPr>
            <a:r>
              <a:rPr lang="pt-BR" sz="18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Calibri" panose="020F0502020204030204" pitchFamily="34" charset="0"/>
              </a:rPr>
              <a:t>João Baptista Guimarães - NAC Sistema Fiep</a:t>
            </a:r>
            <a:br>
              <a:rPr lang="pt-BR" sz="18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Calibri" panose="020F0502020204030204" pitchFamily="34" charset="0"/>
              </a:rPr>
            </a:b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02030" indent="-1002030" algn="just">
              <a:lnSpc>
                <a:spcPct val="105000"/>
              </a:lnSpc>
            </a:pPr>
            <a:r>
              <a:rPr lang="pt-BR" sz="1800" b="1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Calibri" panose="020F0502020204030204" pitchFamily="34" charset="0"/>
              </a:rPr>
              <a:t>09h40 – Programa Brasil+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61963" indent="347663" algn="just">
              <a:lnSpc>
                <a:spcPct val="105000"/>
              </a:lnSpc>
            </a:pPr>
            <a:r>
              <a:rPr lang="pt-BR" sz="18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Calibri" panose="020F0502020204030204" pitchFamily="34" charset="0"/>
              </a:rPr>
              <a:t>João Bosco Faiad – STI Sistema Fiep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5000"/>
              </a:lnSpc>
            </a:pPr>
            <a:r>
              <a:rPr lang="pt-BR" sz="18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Calibri" panose="020F0502020204030204" pitchFamily="34" charset="0"/>
              </a:rPr>
              <a:t>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02030" indent="-1002030" algn="just">
              <a:lnSpc>
                <a:spcPct val="105000"/>
              </a:lnSpc>
            </a:pPr>
            <a:r>
              <a:rPr lang="pt-BR" sz="1800" b="1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Calibri" panose="020F0502020204030204" pitchFamily="34" charset="0"/>
              </a:rPr>
              <a:t>10h10 – Atuação Sesi Facilita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61963" indent="347663" algn="just">
              <a:lnSpc>
                <a:spcPct val="105000"/>
              </a:lnSpc>
            </a:pPr>
            <a:r>
              <a:rPr lang="pt-BR" sz="18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Calibri" panose="020F0502020204030204" pitchFamily="34" charset="0"/>
              </a:rPr>
              <a:t>Katyana Aragão - Gerente Executiva de Segurança e Saúde do Sesi Nacional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pt-BR" sz="1800" dirty="0">
                <a:solidFill>
                  <a:srgbClr val="464646"/>
                </a:solidFill>
                <a:effectLst/>
                <a:latin typeface="Source Sans Pro" panose="020B0503030403020204" pitchFamily="34" charset="0"/>
                <a:ea typeface="Calibri" panose="020F0502020204030204" pitchFamily="34" charset="0"/>
              </a:rPr>
              <a:t>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1800" b="1" dirty="0">
                <a:solidFill>
                  <a:srgbClr val="464646"/>
                </a:solidFill>
                <a:effectLst/>
                <a:latin typeface="Source Sans Pro" panose="020B0503030403020204" pitchFamily="34" charset="0"/>
                <a:ea typeface="Calibri" panose="020F0502020204030204" pitchFamily="34" charset="0"/>
              </a:rPr>
              <a:t>10h40 – Encerramento e Deliberações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116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7C16182B-AD14-28FD-32BE-8AD5FDE49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564" y="335145"/>
            <a:ext cx="7772400" cy="595457"/>
          </a:xfrm>
        </p:spPr>
        <p:txBody>
          <a:bodyPr>
            <a:normAutofit/>
          </a:bodyPr>
          <a:lstStyle/>
          <a:p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EVENTO FOMENTA PR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5A62671-E700-DD7F-E392-0D8E3DF84683}"/>
              </a:ext>
            </a:extLst>
          </p:cNvPr>
          <p:cNvSpPr txBox="1"/>
          <p:nvPr/>
        </p:nvSpPr>
        <p:spPr>
          <a:xfrm>
            <a:off x="479684" y="1678898"/>
            <a:ext cx="11242623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Evento:</a:t>
            </a:r>
            <a:r>
              <a:rPr lang="pt-BR" sz="2000" dirty="0"/>
              <a:t> Fomenta Paraná</a:t>
            </a:r>
          </a:p>
          <a:p>
            <a:r>
              <a:rPr lang="pt-BR" sz="2000" b="1" dirty="0"/>
              <a:t>Local:</a:t>
            </a:r>
            <a:r>
              <a:rPr lang="pt-BR" sz="2000" dirty="0"/>
              <a:t> Restaurante </a:t>
            </a:r>
            <a:r>
              <a:rPr lang="pt-BR" sz="2000" dirty="0" err="1"/>
              <a:t>Madalosso</a:t>
            </a:r>
            <a:endParaRPr lang="pt-BR" sz="2000" dirty="0"/>
          </a:p>
          <a:p>
            <a:r>
              <a:rPr lang="pt-BR" sz="2000" b="1" dirty="0"/>
              <a:t>Data:</a:t>
            </a:r>
            <a:r>
              <a:rPr lang="pt-BR" sz="2000" dirty="0"/>
              <a:t> 06/07/2022</a:t>
            </a:r>
          </a:p>
          <a:p>
            <a:endParaRPr lang="pt-BR" sz="2000" dirty="0"/>
          </a:p>
          <a:p>
            <a:r>
              <a:rPr lang="pt-BR" sz="2000" dirty="0"/>
              <a:t>O evento tem como objetivo auxiliar os empresários em como vender para instituições públicas, o uso de ferramentas digitais de oportunidades no mercado e de licitações, e a </a:t>
            </a:r>
            <a:r>
              <a:rPr lang="pt-BR" sz="2000" b="1" dirty="0"/>
              <a:t>Nova Lei de Licitações.</a:t>
            </a:r>
          </a:p>
          <a:p>
            <a:endParaRPr lang="pt-BR" b="1" dirty="0"/>
          </a:p>
          <a:p>
            <a:r>
              <a:rPr lang="pt-BR" sz="2000" b="1" dirty="0"/>
              <a:t>Link para inscrição: </a:t>
            </a:r>
          </a:p>
          <a:p>
            <a:endParaRPr lang="pt-BR" b="1" dirty="0"/>
          </a:p>
          <a:p>
            <a:r>
              <a:rPr lang="pt-BR" dirty="0">
                <a:hlinkClick r:id="rId2"/>
              </a:rPr>
              <a:t>https://app2.pr.sebrae.com.br/loja/produtos/fomenta_parana_empresarial/135691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353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7C16182B-AD14-28FD-32BE-8AD5FDE49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564" y="335145"/>
            <a:ext cx="7772400" cy="595457"/>
          </a:xfrm>
        </p:spPr>
        <p:txBody>
          <a:bodyPr>
            <a:normAutofit/>
          </a:bodyPr>
          <a:lstStyle/>
          <a:p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CRONOGRAMA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5A62671-E700-DD7F-E392-0D8E3DF84683}"/>
              </a:ext>
            </a:extLst>
          </p:cNvPr>
          <p:cNvSpPr txBox="1"/>
          <p:nvPr/>
        </p:nvSpPr>
        <p:spPr>
          <a:xfrm>
            <a:off x="474688" y="1454045"/>
            <a:ext cx="11242623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MANHÃ</a:t>
            </a:r>
            <a:endParaRPr lang="pt-BR" dirty="0"/>
          </a:p>
          <a:p>
            <a:pPr>
              <a:spcBef>
                <a:spcPts val="1200"/>
              </a:spcBef>
            </a:pPr>
            <a:r>
              <a:rPr lang="pt-BR" sz="2000" b="1" dirty="0"/>
              <a:t>09h</a:t>
            </a:r>
            <a:r>
              <a:rPr lang="pt-BR" sz="2000" dirty="0"/>
              <a:t> - Abertura Oficial do Evento</a:t>
            </a:r>
          </a:p>
          <a:p>
            <a:pPr>
              <a:spcBef>
                <a:spcPts val="1200"/>
              </a:spcBef>
            </a:pPr>
            <a:r>
              <a:rPr lang="pt-BR" sz="2000" b="1" dirty="0"/>
              <a:t>09h20</a:t>
            </a:r>
            <a:r>
              <a:rPr lang="pt-BR" sz="2000" dirty="0"/>
              <a:t> - Palestra: "A nova Lei de Licitações e como contratações públicas geram oportunidades locais" com Raphael Ícaro @raphaelicarolicitacoes</a:t>
            </a:r>
          </a:p>
          <a:p>
            <a:pPr>
              <a:spcBef>
                <a:spcPts val="1200"/>
              </a:spcBef>
            </a:pPr>
            <a:r>
              <a:rPr lang="pt-BR" sz="2000" b="1" dirty="0"/>
              <a:t>10h10</a:t>
            </a:r>
            <a:r>
              <a:rPr lang="pt-BR" sz="2000" dirty="0"/>
              <a:t> - Talk Show: "Como usar as ferramentas de oportunidades no mercado de licitações" com Antônio Lima - Palestrante, (Pregoeiro e Mediador), Leonardo Ladeira (CEO do Portal de Compras Públicas) e Rodolfo Moura (Diretor da </a:t>
            </a:r>
            <a:r>
              <a:rPr lang="pt-BR" sz="2000" dirty="0" err="1"/>
              <a:t>Conlicitação</a:t>
            </a:r>
            <a:r>
              <a:rPr lang="pt-BR" sz="2000" dirty="0"/>
              <a:t>)</a:t>
            </a:r>
          </a:p>
          <a:p>
            <a:pPr>
              <a:spcBef>
                <a:spcPts val="1200"/>
              </a:spcBef>
            </a:pPr>
            <a:r>
              <a:rPr lang="pt-BR" sz="2000" b="1" dirty="0"/>
              <a:t>10h50</a:t>
            </a:r>
            <a:r>
              <a:rPr lang="pt-BR" sz="2000" dirty="0"/>
              <a:t> - Palestra: "Quero vender para o poder público! Como faço para entrar nesse mercado?” - com Nádia Dall </a:t>
            </a:r>
            <a:r>
              <a:rPr lang="pt-BR" sz="2000" dirty="0" err="1"/>
              <a:t>Agnol</a:t>
            </a:r>
            <a:r>
              <a:rPr lang="pt-BR" sz="2000" dirty="0"/>
              <a:t> @nadia.dallagnol</a:t>
            </a:r>
          </a:p>
          <a:p>
            <a:pPr>
              <a:spcBef>
                <a:spcPts val="1200"/>
              </a:spcBef>
            </a:pPr>
            <a:r>
              <a:rPr lang="pt-BR" sz="2000" b="1" dirty="0"/>
              <a:t>11h40</a:t>
            </a:r>
            <a:r>
              <a:rPr lang="pt-BR" sz="2000" dirty="0"/>
              <a:t> - Encerramento e Sorteios</a:t>
            </a:r>
          </a:p>
          <a:p>
            <a:pPr>
              <a:spcBef>
                <a:spcPts val="1200"/>
              </a:spcBef>
            </a:pPr>
            <a:r>
              <a:rPr lang="pt-BR" sz="2000" b="1" dirty="0"/>
              <a:t>12h00</a:t>
            </a:r>
            <a:r>
              <a:rPr lang="pt-BR" sz="2000" dirty="0"/>
              <a:t> – Almoço</a:t>
            </a:r>
          </a:p>
        </p:txBody>
      </p:sp>
    </p:spTree>
    <p:extLst>
      <p:ext uri="{BB962C8B-B14F-4D97-AF65-F5344CB8AC3E}">
        <p14:creationId xmlns:p14="http://schemas.microsoft.com/office/powerpoint/2010/main" val="1470627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7C16182B-AD14-28FD-32BE-8AD5FDE49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564" y="335145"/>
            <a:ext cx="7772400" cy="595457"/>
          </a:xfrm>
        </p:spPr>
        <p:txBody>
          <a:bodyPr>
            <a:normAutofit/>
          </a:bodyPr>
          <a:lstStyle/>
          <a:p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CRONOGRAMA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5A62671-E700-DD7F-E392-0D8E3DF84683}"/>
              </a:ext>
            </a:extLst>
          </p:cNvPr>
          <p:cNvSpPr txBox="1"/>
          <p:nvPr/>
        </p:nvSpPr>
        <p:spPr>
          <a:xfrm>
            <a:off x="474688" y="1334123"/>
            <a:ext cx="11242623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TARDE</a:t>
            </a:r>
            <a:endParaRPr lang="pt-BR" dirty="0"/>
          </a:p>
          <a:p>
            <a:pPr>
              <a:spcBef>
                <a:spcPts val="1200"/>
              </a:spcBef>
            </a:pPr>
            <a:r>
              <a:rPr lang="pt-BR" sz="2000" b="1" dirty="0"/>
              <a:t>13h30</a:t>
            </a:r>
            <a:r>
              <a:rPr lang="pt-BR" sz="2000" dirty="0"/>
              <a:t> - Retorno da Abertura Regional</a:t>
            </a:r>
          </a:p>
          <a:p>
            <a:pPr>
              <a:spcBef>
                <a:spcPts val="1200"/>
              </a:spcBef>
            </a:pPr>
            <a:r>
              <a:rPr lang="pt-BR" sz="2000" b="1" dirty="0"/>
              <a:t>13h35 - </a:t>
            </a:r>
            <a:r>
              <a:rPr lang="pt-BR" sz="2000" dirty="0"/>
              <a:t>Palestra: "Como identificar as oportunidades de Negócios" com Lever @leverci_filho – Pro Metrópole </a:t>
            </a:r>
          </a:p>
          <a:p>
            <a:pPr>
              <a:spcBef>
                <a:spcPts val="1200"/>
              </a:spcBef>
            </a:pPr>
            <a:r>
              <a:rPr lang="pt-BR" sz="2000" b="1" dirty="0"/>
              <a:t>14h30 - </a:t>
            </a:r>
            <a:r>
              <a:rPr lang="pt-BR" sz="2000" dirty="0"/>
              <a:t>Talk Show: "Como vender para o poder Público" com Raphael </a:t>
            </a:r>
            <a:r>
              <a:rPr lang="pt-BR" sz="2000" dirty="0" err="1"/>
              <a:t>ícaro</a:t>
            </a:r>
            <a:r>
              <a:rPr lang="pt-BR" sz="2000" dirty="0"/>
              <a:t>  - (Palestrante e Mediador), Roberto Oliveira dos Santos (Empresário de Mandirituba) e Nádia Dall </a:t>
            </a:r>
            <a:r>
              <a:rPr lang="pt-BR" sz="2000" dirty="0" err="1"/>
              <a:t>Agnol</a:t>
            </a:r>
            <a:r>
              <a:rPr lang="pt-BR" sz="2000" dirty="0"/>
              <a:t> (Compras Net / Portal Compras.gov) </a:t>
            </a:r>
          </a:p>
          <a:p>
            <a:pPr>
              <a:spcBef>
                <a:spcPts val="1200"/>
              </a:spcBef>
            </a:pPr>
            <a:r>
              <a:rPr lang="pt-BR" sz="2000" b="1" dirty="0"/>
              <a:t>15h10 - </a:t>
            </a:r>
            <a:r>
              <a:rPr lang="pt-BR" sz="2000" dirty="0" err="1"/>
              <a:t>Coffee</a:t>
            </a:r>
            <a:r>
              <a:rPr lang="pt-BR" sz="2000" dirty="0"/>
              <a:t> Break</a:t>
            </a:r>
          </a:p>
          <a:p>
            <a:pPr>
              <a:spcBef>
                <a:spcPts val="1200"/>
              </a:spcBef>
            </a:pPr>
            <a:r>
              <a:rPr lang="pt-BR" sz="2000" b="1" dirty="0"/>
              <a:t>15h30 - </a:t>
            </a:r>
            <a:r>
              <a:rPr lang="pt-BR" sz="2000" dirty="0"/>
              <a:t>Oficina Prática: "Como Participar de Pregões Eletrônicos" com Daniel Almeida (Professor e Palestrante) e Heitor Caldeira  - Portal de Compras Públicas </a:t>
            </a:r>
          </a:p>
          <a:p>
            <a:pPr>
              <a:spcBef>
                <a:spcPts val="1200"/>
              </a:spcBef>
            </a:pPr>
            <a:r>
              <a:rPr lang="pt-BR" sz="2000" b="1" dirty="0"/>
              <a:t>17h30</a:t>
            </a:r>
            <a:r>
              <a:rPr lang="pt-BR" sz="2000" dirty="0"/>
              <a:t> – Encerramento e Sorteios </a:t>
            </a:r>
          </a:p>
        </p:txBody>
      </p:sp>
    </p:spTree>
    <p:extLst>
      <p:ext uri="{BB962C8B-B14F-4D97-AF65-F5344CB8AC3E}">
        <p14:creationId xmlns:p14="http://schemas.microsoft.com/office/powerpoint/2010/main" val="1197149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C1D26D61-13CF-444C-A442-A9DA7502B2E6}"/>
              </a:ext>
            </a:extLst>
          </p:cNvPr>
          <p:cNvSpPr txBox="1">
            <a:spLocks/>
          </p:cNvSpPr>
          <p:nvPr/>
        </p:nvSpPr>
        <p:spPr>
          <a:xfrm>
            <a:off x="933450" y="438149"/>
            <a:ext cx="8143875" cy="7239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800" b="1">
                <a:solidFill>
                  <a:schemeClr val="bg1"/>
                </a:solidFill>
                <a:latin typeface="+mn-lt"/>
              </a:rPr>
              <a:t>CALENDÁRIO DE PRÓXIMAS REUNIÕES</a:t>
            </a:r>
          </a:p>
        </p:txBody>
      </p:sp>
      <p:pic>
        <p:nvPicPr>
          <p:cNvPr id="6" name="Imagem 5" descr="Tabela&#10;&#10;Descrição gerada automaticamente">
            <a:extLst>
              <a:ext uri="{FF2B5EF4-FFF2-40B4-BE49-F238E27FC236}">
                <a16:creationId xmlns:a16="http://schemas.microsoft.com/office/drawing/2014/main" id="{6A66EBDC-C6CE-3CF3-1ECF-B30F7D072B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060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56534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8a2e60b-3afa-4389-b118-b1c08f156a9b" xsi:nil="true"/>
    <lcf76f155ced4ddcb4097134ff3c332f xmlns="faea5e2d-7337-4c5a-9b1f-c72d5aa2aabc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18353F2FD9ED443B273D303EDA4A7CB" ma:contentTypeVersion="16" ma:contentTypeDescription="Crie um novo documento." ma:contentTypeScope="" ma:versionID="c6f77e121f18657e9133798ffe6a3ac7">
  <xsd:schema xmlns:xsd="http://www.w3.org/2001/XMLSchema" xmlns:xs="http://www.w3.org/2001/XMLSchema" xmlns:p="http://schemas.microsoft.com/office/2006/metadata/properties" xmlns:ns2="faea5e2d-7337-4c5a-9b1f-c72d5aa2aabc" xmlns:ns3="78a2e60b-3afa-4389-b118-b1c08f156a9b" targetNamespace="http://schemas.microsoft.com/office/2006/metadata/properties" ma:root="true" ma:fieldsID="39822a604968a501608d3cc52ff4d202" ns2:_="" ns3:_="">
    <xsd:import namespace="faea5e2d-7337-4c5a-9b1f-c72d5aa2aabc"/>
    <xsd:import namespace="78a2e60b-3afa-4389-b118-b1c08f156a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ea5e2d-7337-4c5a-9b1f-c72d5aa2aa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Marcações de imagem" ma:readOnly="false" ma:fieldId="{5cf76f15-5ced-4ddc-b409-7134ff3c332f}" ma:taxonomyMulti="true" ma:sspId="184c8c62-af11-4a97-95e1-881613c396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a2e60b-3afa-4389-b118-b1c08f156a9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58b3652-a986-4a30-a4b0-617407d2f3db}" ma:internalName="TaxCatchAll" ma:showField="CatchAllData" ma:web="78a2e60b-3afa-4389-b118-b1c08f156a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FC28C7-707F-43CD-B131-6A1D51253A0A}">
  <ds:schemaRefs>
    <ds:schemaRef ds:uri="http://schemas.microsoft.com/office/2006/metadata/properties"/>
    <ds:schemaRef ds:uri="http://schemas.microsoft.com/office/infopath/2007/PartnerControls"/>
    <ds:schemaRef ds:uri="78a2e60b-3afa-4389-b118-b1c08f156a9b"/>
    <ds:schemaRef ds:uri="faea5e2d-7337-4c5a-9b1f-c72d5aa2aabc"/>
  </ds:schemaRefs>
</ds:datastoreItem>
</file>

<file path=customXml/itemProps2.xml><?xml version="1.0" encoding="utf-8"?>
<ds:datastoreItem xmlns:ds="http://schemas.openxmlformats.org/officeDocument/2006/customXml" ds:itemID="{FEB07BE4-83DC-4F74-B6BB-538A22BDE7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ea5e2d-7337-4c5a-9b1f-c72d5aa2aabc"/>
    <ds:schemaRef ds:uri="78a2e60b-3afa-4389-b118-b1c08f156a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A5EA9B-15BB-4CAA-98B9-C7F416F6E3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391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Source Sans Pro</vt:lpstr>
      <vt:lpstr>Tema do Office</vt:lpstr>
      <vt:lpstr>CONSELHO TEMÁTICO DE MICRO, PEQUENA E MÉDIA INDÚSTRIA</vt:lpstr>
      <vt:lpstr>Apresentação do PowerPoint</vt:lpstr>
      <vt:lpstr>EVENTO FOMENTA PR</vt:lpstr>
      <vt:lpstr>CRONOGRAMA</vt:lpstr>
      <vt:lpstr>CRONOGRAMA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de Apresentação PowerPoint</dc:title>
  <dc:creator>Anne Maezuka</dc:creator>
  <cp:lastModifiedBy>Paulo Freitas</cp:lastModifiedBy>
  <cp:revision>7</cp:revision>
  <dcterms:created xsi:type="dcterms:W3CDTF">2018-01-11T18:54:20Z</dcterms:created>
  <dcterms:modified xsi:type="dcterms:W3CDTF">2024-09-04T22:28:19Z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0x010100D18353F2FD9ED443B273D303EDA4A7CB</vt:lpwstr>
  </property>
  <property fmtid="{D5CDD505-2E9C-101B-9397-08002B2CF9AE}" pid="3" name="MediaServiceImageTags">
    <vt:lpwstr/>
  </property>
</Properties>
</file>