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449" r:id="rId2"/>
    <p:sldId id="3450" r:id="rId3"/>
    <p:sldId id="340" r:id="rId4"/>
    <p:sldId id="477" r:id="rId5"/>
    <p:sldId id="478" r:id="rId6"/>
    <p:sldId id="492" r:id="rId7"/>
    <p:sldId id="493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D67F2-12E3-41F6-BD25-122FF1CAFA07}" type="datetimeFigureOut">
              <a:rPr lang="pt-BR" smtClean="0"/>
              <a:t>27/04/2024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17C7A-0284-487C-92DF-2A7A3CEE13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888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F7F27-17E6-486A-807B-6CDDD6006C1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0219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F7F27-17E6-486A-807B-6CDDD6006C1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7113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F7F27-17E6-486A-807B-6CDDD6006C12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8077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F7F27-17E6-486A-807B-6CDDD6006C12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392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F7F27-17E6-486A-807B-6CDDD6006C12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2619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F7F27-17E6-486A-807B-6CDDD6006C12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3903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614CE-941F-DA1E-28D5-263ABBC42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A964EF-FE2C-E53C-97A9-DAC536CE6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8D5549-FFBE-F89B-8EC0-09EAF0CD6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B994-7DAC-41F5-B362-5652B6E5D050}" type="datetimeFigureOut">
              <a:rPr lang="pt-BR" smtClean="0"/>
              <a:t>27/04/2024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611EEB-65F5-5EC6-3180-B08F873C4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6272B2-AC11-0BD5-D430-7C6AD23D5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95BE-E4D0-4A8F-85C2-0D92B53F9E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1898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C4ADD8-8E70-24F1-3895-05953230F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9E5AB14-CF30-23FB-53D0-584C044E4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775D5E-829E-6E99-FBBC-958EBE7CC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B994-7DAC-41F5-B362-5652B6E5D050}" type="datetimeFigureOut">
              <a:rPr lang="pt-BR" smtClean="0"/>
              <a:t>27/04/2024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B301CE-6714-D14E-5449-59BF84C56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BFBB81-FE1D-51BF-C88D-8375DA87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95BE-E4D0-4A8F-85C2-0D92B53F9E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71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315F5E-0689-705C-6D05-B57404AC7C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A6A3671-6EDF-800A-406C-336C9BB18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04723C-0BA2-C9DC-86A7-B44D128AA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B994-7DAC-41F5-B362-5652B6E5D050}" type="datetimeFigureOut">
              <a:rPr lang="pt-BR" smtClean="0"/>
              <a:t>27/04/2024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0721C5-1F96-322E-0770-3C884C0C6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32E07D-25BC-5085-E579-149A7A1E7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95BE-E4D0-4A8F-85C2-0D92B53F9E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781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tori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F36A36A-6541-4B7D-8D5E-C86AA49B0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45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10E074-F64B-3832-92A7-63F248CB6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42636B-7E25-D472-40B2-289FA97E2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1F7DEB-6836-0492-A915-573004D19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B994-7DAC-41F5-B362-5652B6E5D050}" type="datetimeFigureOut">
              <a:rPr lang="pt-BR" smtClean="0"/>
              <a:t>27/04/2024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9275A4-5EB4-4780-763C-B60564022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94C8F0-9C24-D136-5B29-58DC07782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95BE-E4D0-4A8F-85C2-0D92B53F9E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6153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D79EA3-0FF1-B6C6-0937-C44492BE7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A22AB18-4349-E878-7856-244CBD913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06915F-B9D8-1DD1-EC37-87067FF00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B994-7DAC-41F5-B362-5652B6E5D050}" type="datetimeFigureOut">
              <a:rPr lang="pt-BR" smtClean="0"/>
              <a:t>27/04/2024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C91B10-7DFD-3F41-64EB-BF4CC4C6E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2712BD-E4BC-080E-24FE-0797B7124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95BE-E4D0-4A8F-85C2-0D92B53F9E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410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E356BD-2F48-9D8B-DE49-511829227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525710-16F3-A157-C3A2-2E8AF5670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A2FEE55-C805-BC85-8081-D06C183FD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7305564-5154-F1A6-5497-E4CBAC76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B994-7DAC-41F5-B362-5652B6E5D050}" type="datetimeFigureOut">
              <a:rPr lang="pt-BR" smtClean="0"/>
              <a:t>27/04/2024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EE42A2-5442-4C82-3C49-57F202C42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20AD971-3FF1-1010-2CD5-BD01D959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95BE-E4D0-4A8F-85C2-0D92B53F9E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3655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69FE86-EF7B-8F99-CC6C-4C68789C3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6EF9B3-0D99-219B-C7A1-FE8C68298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4888621-70B7-2465-C4C6-F1FBB55D8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50C7915-D578-A516-68F4-44D1847365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BC7553A-3B55-629E-6146-0FA752CB58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D7EEF86-8C01-03C9-EB6D-A948DFD05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B994-7DAC-41F5-B362-5652B6E5D050}" type="datetimeFigureOut">
              <a:rPr lang="pt-BR" smtClean="0"/>
              <a:t>27/04/2024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6A7097A-EC36-72A3-26E3-F8826E771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0563BE4-D2FA-5973-6183-04E226708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95BE-E4D0-4A8F-85C2-0D92B53F9E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505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EC659F-B1B1-5028-D88C-CDAB712A5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B377D95-404F-2937-F8A6-43DB8C81E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B994-7DAC-41F5-B362-5652B6E5D050}" type="datetimeFigureOut">
              <a:rPr lang="pt-BR" smtClean="0"/>
              <a:t>27/04/2024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68F4257-F47B-4F30-9878-A3A03B319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33F3402-DCB1-67DD-829A-1A33D053E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95BE-E4D0-4A8F-85C2-0D92B53F9E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103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A401154-37E1-28DD-D1B6-DA63FFE43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B994-7DAC-41F5-B362-5652B6E5D050}" type="datetimeFigureOut">
              <a:rPr lang="pt-BR" smtClean="0"/>
              <a:t>27/04/2024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7825DE-E928-C4D0-6ECD-DDC6E88E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178FC2F-DA3E-62B1-5070-802CB50FE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95BE-E4D0-4A8F-85C2-0D92B53F9E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010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8BC5A0-6AE4-CE3C-EF15-C3F3CE8A9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46646D-C021-9E7E-05A9-2B57EA17F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1DC6464-49A1-B81E-F325-2CFBBD1E8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7D21660-EDA2-6D1F-EF3F-C6082D230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B994-7DAC-41F5-B362-5652B6E5D050}" type="datetimeFigureOut">
              <a:rPr lang="pt-BR" smtClean="0"/>
              <a:t>27/04/2024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0CAC3D-EBAA-70FF-0594-3FDC8B932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664B431-A888-A176-2B70-50CF9EE68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95BE-E4D0-4A8F-85C2-0D92B53F9E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587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0BA8E-7E39-2D28-2DE4-D7B837FDF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E94F2A2-9D8C-2BF9-1E7D-49A8AEE301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F9D63B4-4930-3037-3B40-085F8813AC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954DED6-3A75-4319-2407-C30D85A30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B994-7DAC-41F5-B362-5652B6E5D050}" type="datetimeFigureOut">
              <a:rPr lang="pt-BR" smtClean="0"/>
              <a:t>27/04/2024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86526D0-5B94-0A9F-49EA-095EAC845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B0AEFC8-6EE3-6E12-3FD2-1C82A1996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95BE-E4D0-4A8F-85C2-0D92B53F9E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245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8C3EFA3-BAAC-2B82-DF4E-9570DA0E8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71A0A7-049E-5DB7-5601-AB87C55AF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F3BE95-D5C3-EAAE-7FEA-B20B827996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DB994-7DAC-41F5-B362-5652B6E5D050}" type="datetimeFigureOut">
              <a:rPr lang="pt-BR" smtClean="0"/>
              <a:t>27/04/2024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C63FC8-7341-478D-F35A-D63541DE94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51B038-342B-CF9D-B59D-C30DFFEBC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095BE-E4D0-4A8F-85C2-0D92B53F9E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81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sv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11" Type="http://schemas.openxmlformats.org/officeDocument/2006/relationships/image" Target="../media/image18.svg"/><Relationship Id="rId5" Type="http://schemas.openxmlformats.org/officeDocument/2006/relationships/image" Target="../media/image14.pn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19" Type="http://schemas.openxmlformats.org/officeDocument/2006/relationships/image" Target="../media/image26.svg"/><Relationship Id="rId4" Type="http://schemas.openxmlformats.org/officeDocument/2006/relationships/image" Target="../media/image5.sv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A3C8C54-ECCB-AEEE-592D-CFA3497027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9" t="20197" r="62536" b="244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1B66EF4C-6836-CB82-A14D-8E32A0E3B70F}"/>
              </a:ext>
            </a:extLst>
          </p:cNvPr>
          <p:cNvSpPr/>
          <p:nvPr/>
        </p:nvSpPr>
        <p:spPr>
          <a:xfrm>
            <a:off x="0" y="992373"/>
            <a:ext cx="12192000" cy="2693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srgbClr val="FFC000"/>
              </a:solidFill>
            </a:endParaRPr>
          </a:p>
        </p:txBody>
      </p:sp>
      <p:pic>
        <p:nvPicPr>
          <p:cNvPr id="10" name="Imagem 9" descr="Uma imagem contendo Logotipo&#10;&#10;Descrição gerada automaticamente">
            <a:extLst>
              <a:ext uri="{FF2B5EF4-FFF2-40B4-BE49-F238E27FC236}">
                <a16:creationId xmlns:a16="http://schemas.microsoft.com/office/drawing/2014/main" id="{4423D3F5-2B0D-6F5B-442F-1706CB6A63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03011" y="55116"/>
            <a:ext cx="3088989" cy="937257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A73FFCA8-D27B-E9D3-DF81-001DBFE77B36}"/>
              </a:ext>
            </a:extLst>
          </p:cNvPr>
          <p:cNvSpPr txBox="1"/>
          <p:nvPr/>
        </p:nvSpPr>
        <p:spPr>
          <a:xfrm>
            <a:off x="-1192575" y="2723050"/>
            <a:ext cx="71167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>
                <a:solidFill>
                  <a:srgbClr val="FFC000"/>
                </a:solidFill>
                <a:latin typeface="Abadi Extra Light" panose="020B0204020104020204" pitchFamily="34" charset="0"/>
              </a:defRPr>
            </a:lvl1pPr>
          </a:lstStyle>
          <a:p>
            <a:pPr algn="ctr"/>
            <a:r>
              <a:rPr lang="pt-BR" sz="6400" b="1" dirty="0">
                <a:latin typeface="+mj-lt"/>
              </a:rPr>
              <a:t>CONSELHO</a:t>
            </a:r>
          </a:p>
          <a:p>
            <a:pPr algn="ctr"/>
            <a:r>
              <a:rPr lang="pt-BR" sz="6400" b="1" dirty="0">
                <a:latin typeface="+mj-lt"/>
              </a:rPr>
              <a:t>TEMÁTICO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42B9392-0D39-E7E1-6A19-F401677FF3F1}"/>
              </a:ext>
            </a:extLst>
          </p:cNvPr>
          <p:cNvSpPr/>
          <p:nvPr/>
        </p:nvSpPr>
        <p:spPr>
          <a:xfrm flipV="1">
            <a:off x="4684390" y="3084207"/>
            <a:ext cx="60959" cy="151836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C485AD6-6922-5C86-8B09-A54C390E2E36}"/>
              </a:ext>
            </a:extLst>
          </p:cNvPr>
          <p:cNvSpPr txBox="1"/>
          <p:nvPr/>
        </p:nvSpPr>
        <p:spPr>
          <a:xfrm>
            <a:off x="4770665" y="2887261"/>
            <a:ext cx="7421335" cy="1733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5333" b="1" dirty="0">
                <a:solidFill>
                  <a:schemeClr val="bg1"/>
                </a:solidFill>
              </a:rPr>
              <a:t>DA MICRO, PEQUENA E MÉDIA INDÚSTRIA</a:t>
            </a:r>
            <a:endParaRPr lang="pt-BR" sz="5333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5BFCEF0-126D-FCD7-FB31-5BAFCB43210F}"/>
              </a:ext>
            </a:extLst>
          </p:cNvPr>
          <p:cNvSpPr txBox="1"/>
          <p:nvPr/>
        </p:nvSpPr>
        <p:spPr>
          <a:xfrm>
            <a:off x="270899" y="6063889"/>
            <a:ext cx="79232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Curitiba, PR – 29/04/2024</a:t>
            </a:r>
            <a:endParaRPr lang="pt-BR" sz="24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165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7273B20-A093-429E-B36D-BA6CC85DC9EF}"/>
              </a:ext>
            </a:extLst>
          </p:cNvPr>
          <p:cNvSpPr txBox="1"/>
          <p:nvPr/>
        </p:nvSpPr>
        <p:spPr>
          <a:xfrm>
            <a:off x="796448" y="442545"/>
            <a:ext cx="10599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14143C"/>
                </a:solidFill>
                <a:latin typeface="Branding Black" panose="00000A00000000000000" pitchFamily="50" charset="0"/>
              </a:rPr>
              <a:t>PROGRAMAÇÃO</a:t>
            </a:r>
            <a:endParaRPr lang="pt-BR" sz="3600" b="1" dirty="0">
              <a:solidFill>
                <a:srgbClr val="FFC000"/>
              </a:solidFill>
              <a:latin typeface="Branding Black" panose="00000A00000000000000" pitchFamily="50" charset="0"/>
            </a:endParaRP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62887222-84CF-4D63-85B6-EF0C8B9F9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3" y="187683"/>
            <a:ext cx="614265" cy="4244718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C67C7911-4853-4FAC-820A-4CC7CF9127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81447" y="172916"/>
            <a:ext cx="590670" cy="414236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8A3CE354-051F-49D1-AC38-3521AC98F105}"/>
              </a:ext>
            </a:extLst>
          </p:cNvPr>
          <p:cNvSpPr/>
          <p:nvPr/>
        </p:nvSpPr>
        <p:spPr>
          <a:xfrm>
            <a:off x="10457895" y="6045696"/>
            <a:ext cx="1414222" cy="708125"/>
          </a:xfrm>
          <a:prstGeom prst="rect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36B3CE0-00F8-4C0A-88EB-7645D3BF0464}"/>
              </a:ext>
            </a:extLst>
          </p:cNvPr>
          <p:cNvSpPr/>
          <p:nvPr/>
        </p:nvSpPr>
        <p:spPr>
          <a:xfrm>
            <a:off x="0" y="6675368"/>
            <a:ext cx="12192000" cy="182632"/>
          </a:xfrm>
          <a:prstGeom prst="rect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4143C"/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D8CB6B20-F296-1135-7C83-ED2A162B8B41}"/>
              </a:ext>
            </a:extLst>
          </p:cNvPr>
          <p:cNvSpPr/>
          <p:nvPr/>
        </p:nvSpPr>
        <p:spPr>
          <a:xfrm>
            <a:off x="10457895" y="6045696"/>
            <a:ext cx="1414222" cy="708125"/>
          </a:xfrm>
          <a:prstGeom prst="rect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329AFA0B-63FF-A666-D011-8C8DBB1EC5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44948" y="6232789"/>
            <a:ext cx="1040115" cy="296458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07C7C067-820F-57CD-408A-7766632A1885}"/>
              </a:ext>
            </a:extLst>
          </p:cNvPr>
          <p:cNvSpPr txBox="1"/>
          <p:nvPr/>
        </p:nvSpPr>
        <p:spPr>
          <a:xfrm>
            <a:off x="796448" y="1314047"/>
            <a:ext cx="11156694" cy="4489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>
              <a:lnSpc>
                <a:spcPct val="120000"/>
              </a:lnSpc>
              <a:buFont typeface="+mj-lt"/>
              <a:buAutoNum type="arabicPeriod"/>
            </a:pPr>
            <a:r>
              <a:rPr lang="pt-BR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Abertura </a:t>
            </a:r>
            <a:endParaRPr lang="pt-BR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 startAt="2"/>
            </a:pPr>
            <a:r>
              <a:rPr lang="pt-BR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Apresentação dos Macros Objetivos e Eixos de Trabalho</a:t>
            </a:r>
          </a:p>
          <a:p>
            <a:pPr indent="804863">
              <a:lnSpc>
                <a:spcPct val="120000"/>
              </a:lnSpc>
            </a:pPr>
            <a:r>
              <a:rPr lang="pt-BR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Evaldo Kosters – Coordenador do Conselho Temático da Micro, Pequena e Média Indústria</a:t>
            </a:r>
            <a:endParaRPr lang="pt-BR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 startAt="3"/>
            </a:pPr>
            <a:r>
              <a:rPr lang="pt-BR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 Impactos da Reforma Tributária e Simples Nacional nas </a:t>
            </a:r>
            <a:r>
              <a:rPr lang="pt-BR" sz="28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MPME’s</a:t>
            </a:r>
            <a:endParaRPr lang="pt-BR" sz="2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804863">
              <a:lnSpc>
                <a:spcPct val="120000"/>
              </a:lnSpc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Fábio Bandeira Guerra – Gerente de Política Econômica da CNI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 startAt="4"/>
            </a:pPr>
            <a:r>
              <a:rPr lang="pt-BR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Programa Jornada da Produtividade</a:t>
            </a:r>
          </a:p>
          <a:p>
            <a:pPr indent="804863">
              <a:lnSpc>
                <a:spcPct val="120000"/>
              </a:lnSpc>
            </a:pPr>
            <a:r>
              <a:rPr lang="pt-BR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Almir Joaquim – Coordenador de Negócio de Inovação Senai/PR</a:t>
            </a:r>
            <a:endParaRPr lang="pt-BR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 startAt="5"/>
            </a:pPr>
            <a:r>
              <a:rPr lang="pt-BR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Programa Exporta Paraná</a:t>
            </a:r>
          </a:p>
          <a:p>
            <a:pPr indent="804863">
              <a:lnSpc>
                <a:spcPct val="120000"/>
              </a:lnSpc>
            </a:pPr>
            <a:r>
              <a:rPr lang="pt-BR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Higor De Menezes e Caroline Nascimento – Gerência de Relações Internacionais da Fiep</a:t>
            </a:r>
            <a:endParaRPr lang="pt-BR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 startAt="6"/>
            </a:pPr>
            <a:r>
              <a:rPr lang="pt-BR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Encerramento</a:t>
            </a:r>
            <a:endParaRPr lang="pt-BR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284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7273B20-A093-429E-B36D-BA6CC85DC9EF}"/>
              </a:ext>
            </a:extLst>
          </p:cNvPr>
          <p:cNvSpPr txBox="1"/>
          <p:nvPr/>
        </p:nvSpPr>
        <p:spPr>
          <a:xfrm>
            <a:off x="796448" y="192724"/>
            <a:ext cx="10599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14143C"/>
                </a:solidFill>
                <a:latin typeface="Branding Black" panose="00000A00000000000000" pitchFamily="50" charset="0"/>
              </a:rPr>
              <a:t>CONSELHO TEMÁTICO </a:t>
            </a:r>
          </a:p>
          <a:p>
            <a:r>
              <a:rPr lang="pt-BR" sz="3600" b="1" dirty="0">
                <a:solidFill>
                  <a:srgbClr val="FFC000"/>
                </a:solidFill>
                <a:latin typeface="Branding Black" panose="00000A00000000000000" pitchFamily="50" charset="0"/>
              </a:rPr>
              <a:t>MICRO, PEQUENA E MÉDIA INDÚSTRIA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62887222-84CF-4D63-85B6-EF0C8B9F9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3" y="187683"/>
            <a:ext cx="614265" cy="4244718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C67C7911-4853-4FAC-820A-4CC7CF9127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81447" y="172916"/>
            <a:ext cx="590670" cy="414236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8A3CE354-051F-49D1-AC38-3521AC98F105}"/>
              </a:ext>
            </a:extLst>
          </p:cNvPr>
          <p:cNvSpPr/>
          <p:nvPr/>
        </p:nvSpPr>
        <p:spPr>
          <a:xfrm>
            <a:off x="10457895" y="6045696"/>
            <a:ext cx="1414222" cy="708125"/>
          </a:xfrm>
          <a:prstGeom prst="rect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36B3CE0-00F8-4C0A-88EB-7645D3BF0464}"/>
              </a:ext>
            </a:extLst>
          </p:cNvPr>
          <p:cNvSpPr/>
          <p:nvPr/>
        </p:nvSpPr>
        <p:spPr>
          <a:xfrm>
            <a:off x="0" y="6675368"/>
            <a:ext cx="12192000" cy="182632"/>
          </a:xfrm>
          <a:prstGeom prst="rect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4143C"/>
              </a:solidFill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C44CE734-CD01-FC0A-6D54-8DCF9D63EE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44948" y="6232789"/>
            <a:ext cx="1040115" cy="29645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7CE44AB-22D1-968F-D975-0CA42232C659}"/>
              </a:ext>
            </a:extLst>
          </p:cNvPr>
          <p:cNvSpPr txBox="1"/>
          <p:nvPr/>
        </p:nvSpPr>
        <p:spPr>
          <a:xfrm>
            <a:off x="2547369" y="5724000"/>
            <a:ext cx="1827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>
                <a:solidFill>
                  <a:srgbClr val="14143C"/>
                </a:solidFill>
              </a:rPr>
              <a:t>Evaldo </a:t>
            </a:r>
            <a:r>
              <a:rPr lang="pt-BR" b="1" err="1">
                <a:solidFill>
                  <a:srgbClr val="14143C"/>
                </a:solidFill>
              </a:rPr>
              <a:t>Kosters</a:t>
            </a:r>
            <a:endParaRPr lang="pt-BR">
              <a:solidFill>
                <a:srgbClr val="14143C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543947F-0E81-3925-73E5-FB4E41EFFDC1}"/>
              </a:ext>
            </a:extLst>
          </p:cNvPr>
          <p:cNvSpPr txBox="1"/>
          <p:nvPr/>
        </p:nvSpPr>
        <p:spPr>
          <a:xfrm>
            <a:off x="5748156" y="5724000"/>
            <a:ext cx="263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>
                <a:solidFill>
                  <a:srgbClr val="14143C"/>
                </a:solidFill>
              </a:rPr>
              <a:t>Abilio de Oliveira Santana</a:t>
            </a:r>
            <a:endParaRPr lang="pt-BR">
              <a:solidFill>
                <a:srgbClr val="14143C"/>
              </a:solidFill>
            </a:endParaRPr>
          </a:p>
        </p:txBody>
      </p:sp>
      <p:pic>
        <p:nvPicPr>
          <p:cNvPr id="6" name="Imagem 5" descr="Homem sorrindo posando para foto&#10;&#10;Descrição gerada automaticamente">
            <a:extLst>
              <a:ext uri="{FF2B5EF4-FFF2-40B4-BE49-F238E27FC236}">
                <a16:creationId xmlns:a16="http://schemas.microsoft.com/office/drawing/2014/main" id="{CB97878A-EC55-C8C2-C3A0-AE7BBDAF07F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8" r="10703"/>
          <a:stretch/>
        </p:blipFill>
        <p:spPr>
          <a:xfrm>
            <a:off x="1906800" y="2552400"/>
            <a:ext cx="3108378" cy="2934000"/>
          </a:xfrm>
          <a:prstGeom prst="roundRect">
            <a:avLst>
              <a:gd name="adj" fmla="val 7828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m 12" descr="Homem de terno e gravata sorrindo&#10;&#10;Descrição gerada automaticamente">
            <a:extLst>
              <a:ext uri="{FF2B5EF4-FFF2-40B4-BE49-F238E27FC236}">
                <a16:creationId xmlns:a16="http://schemas.microsoft.com/office/drawing/2014/main" id="{FE725BE5-86C1-A7B1-1D37-0480B2F00114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9" t="-3568" r="17975" b="3568"/>
          <a:stretch/>
        </p:blipFill>
        <p:spPr>
          <a:xfrm>
            <a:off x="5600642" y="2567210"/>
            <a:ext cx="2934000" cy="2934000"/>
          </a:xfrm>
          <a:prstGeom prst="roundRect">
            <a:avLst>
              <a:gd name="adj" fmla="val 9452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29DAF7D-93D1-D3D1-3D2E-008779E0858B}"/>
              </a:ext>
            </a:extLst>
          </p:cNvPr>
          <p:cNvSpPr txBox="1"/>
          <p:nvPr/>
        </p:nvSpPr>
        <p:spPr>
          <a:xfrm>
            <a:off x="2446800" y="1936800"/>
            <a:ext cx="18287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>
                <a:solidFill>
                  <a:srgbClr val="14143C"/>
                </a:solidFill>
                <a:latin typeface="Branding Black" panose="00000A00000000000000" pitchFamily="50" charset="0"/>
                <a:cs typeface="Arial" panose="020B0604020202020204" pitchFamily="34" charset="0"/>
              </a:rPr>
              <a:t>Coordenador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C13B2B4-844F-E78E-E3BC-3EA141EF3F95}"/>
              </a:ext>
            </a:extLst>
          </p:cNvPr>
          <p:cNvSpPr txBox="1"/>
          <p:nvPr/>
        </p:nvSpPr>
        <p:spPr>
          <a:xfrm>
            <a:off x="5858336" y="1936799"/>
            <a:ext cx="24449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 err="1">
                <a:solidFill>
                  <a:srgbClr val="14143C"/>
                </a:solidFill>
                <a:latin typeface="Branding Black" panose="00000A00000000000000" pitchFamily="50" charset="0"/>
                <a:cs typeface="Arial" panose="020B0604020202020204" pitchFamily="34" charset="0"/>
              </a:rPr>
              <a:t>Vice-coordenador</a:t>
            </a:r>
            <a:endParaRPr lang="pt-BR" sz="2200" b="1" dirty="0">
              <a:solidFill>
                <a:srgbClr val="14143C"/>
              </a:solidFill>
              <a:latin typeface="Branding Black" panose="00000A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B03BD01-E738-9F96-9871-91F00B028E22}"/>
              </a:ext>
            </a:extLst>
          </p:cNvPr>
          <p:cNvSpPr txBox="1"/>
          <p:nvPr/>
        </p:nvSpPr>
        <p:spPr>
          <a:xfrm>
            <a:off x="9404506" y="3588870"/>
            <a:ext cx="263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>
                <a:solidFill>
                  <a:srgbClr val="14143C"/>
                </a:solidFill>
              </a:rPr>
              <a:t>João Baptista Guimarães</a:t>
            </a:r>
            <a:endParaRPr lang="pt-BR">
              <a:solidFill>
                <a:srgbClr val="14143C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D5D93DC-153E-DAA0-61A1-71A0292CE748}"/>
              </a:ext>
            </a:extLst>
          </p:cNvPr>
          <p:cNvSpPr txBox="1"/>
          <p:nvPr/>
        </p:nvSpPr>
        <p:spPr>
          <a:xfrm>
            <a:off x="9745200" y="1397764"/>
            <a:ext cx="19575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>
                <a:solidFill>
                  <a:srgbClr val="14143C"/>
                </a:solidFill>
                <a:latin typeface="Branding Black" panose="00000A00000000000000" pitchFamily="50" charset="0"/>
                <a:cs typeface="Arial" panose="020B0604020202020204" pitchFamily="34" charset="0"/>
              </a:rPr>
              <a:t>Apoio Técnico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A1DBB5AA-5443-7349-9AF8-7977EB02919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9010" r="10317" b="30317"/>
          <a:stretch/>
        </p:blipFill>
        <p:spPr>
          <a:xfrm>
            <a:off x="9862987" y="1831230"/>
            <a:ext cx="1722011" cy="169788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37F65FE-E8FC-D2E0-D8D7-4BB5D0EE18E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752" t="6553" r="9333" b="8532"/>
          <a:stretch/>
        </p:blipFill>
        <p:spPr>
          <a:xfrm>
            <a:off x="10207240" y="4365132"/>
            <a:ext cx="1079735" cy="113291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DE43A410-92A9-E84F-66AD-E4823E6DD008}"/>
              </a:ext>
            </a:extLst>
          </p:cNvPr>
          <p:cNvSpPr txBox="1"/>
          <p:nvPr/>
        </p:nvSpPr>
        <p:spPr>
          <a:xfrm>
            <a:off x="9644631" y="3958735"/>
            <a:ext cx="2307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Branding Black" panose="00000A00000000000000" pitchFamily="50" charset="0"/>
                <a:cs typeface="Arial" panose="020B0604020202020204" pitchFamily="34" charset="0"/>
              </a:rPr>
              <a:t>Apoio Operacional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867D140-29C6-F015-90C7-A0913434C9E3}"/>
              </a:ext>
            </a:extLst>
          </p:cNvPr>
          <p:cNvSpPr txBox="1"/>
          <p:nvPr/>
        </p:nvSpPr>
        <p:spPr>
          <a:xfrm>
            <a:off x="9044605" y="5565331"/>
            <a:ext cx="342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>
                <a:solidFill>
                  <a:srgbClr val="14143C"/>
                </a:solidFill>
              </a:rPr>
              <a:t>Luís A. De Rosis</a:t>
            </a:r>
            <a:endParaRPr lang="pt-BR">
              <a:solidFill>
                <a:srgbClr val="1414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35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3" grpId="0"/>
      <p:bldP spid="9" grpId="0"/>
      <p:bldP spid="16" grpId="0"/>
      <p:bldP spid="17" grpId="0"/>
      <p:bldP spid="15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62887222-84CF-4D63-85B6-EF0C8B9F9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3" y="187683"/>
            <a:ext cx="614265" cy="4244718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F989718F-32AC-4A59-8963-2F0AAF8AD041}"/>
              </a:ext>
            </a:extLst>
          </p:cNvPr>
          <p:cNvSpPr/>
          <p:nvPr/>
        </p:nvSpPr>
        <p:spPr>
          <a:xfrm>
            <a:off x="1" y="4814596"/>
            <a:ext cx="332144" cy="2043404"/>
          </a:xfrm>
          <a:prstGeom prst="rect">
            <a:avLst/>
          </a:prstGeom>
          <a:solidFill>
            <a:srgbClr val="2F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C67C7911-4853-4FAC-820A-4CC7CF9127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112583" y="6133913"/>
            <a:ext cx="590670" cy="414236"/>
          </a:xfrm>
          <a:prstGeom prst="rect">
            <a:avLst/>
          </a:prstGeom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F7E3B2B5-17AF-46A5-BBEF-5924942904E0}"/>
              </a:ext>
            </a:extLst>
          </p:cNvPr>
          <p:cNvSpPr/>
          <p:nvPr/>
        </p:nvSpPr>
        <p:spPr>
          <a:xfrm>
            <a:off x="10457895" y="6045696"/>
            <a:ext cx="1414222" cy="708125"/>
          </a:xfrm>
          <a:prstGeom prst="rect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D8CD28DF-D179-4388-8103-D101AE0C8CEF}"/>
              </a:ext>
            </a:extLst>
          </p:cNvPr>
          <p:cNvSpPr/>
          <p:nvPr/>
        </p:nvSpPr>
        <p:spPr>
          <a:xfrm>
            <a:off x="6096000" y="6675368"/>
            <a:ext cx="6096000" cy="182632"/>
          </a:xfrm>
          <a:prstGeom prst="rect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14143C"/>
              </a:solidFill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85F8A5B5-8436-5164-3EE9-B8EFE7CE9F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44948" y="6232789"/>
            <a:ext cx="1040115" cy="29645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156C71D-AE43-2F94-3A9A-2979948B3DC0}"/>
              </a:ext>
            </a:extLst>
          </p:cNvPr>
          <p:cNvSpPr txBox="1"/>
          <p:nvPr/>
        </p:nvSpPr>
        <p:spPr>
          <a:xfrm>
            <a:off x="407918" y="104179"/>
            <a:ext cx="11809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4143C"/>
                </a:solidFill>
                <a:latin typeface="Branding Black" panose="00000A00000000000000" pitchFamily="50" charset="0"/>
              </a:rPr>
              <a:t>CONSELHO TEMÁTICO DE </a:t>
            </a:r>
            <a:r>
              <a:rPr lang="pt-BR" sz="3200" b="1" dirty="0">
                <a:solidFill>
                  <a:srgbClr val="FFC000"/>
                </a:solidFill>
                <a:latin typeface="Branding Black" panose="00000A00000000000000" pitchFamily="50" charset="0"/>
              </a:rPr>
              <a:t>MICRO, PEQUENA E MÉDIA INDÚSTRIA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ABE1C0DD-0662-C240-9532-FC4D80950E86}"/>
              </a:ext>
            </a:extLst>
          </p:cNvPr>
          <p:cNvGrpSpPr/>
          <p:nvPr/>
        </p:nvGrpSpPr>
        <p:grpSpPr>
          <a:xfrm>
            <a:off x="3603760" y="1390420"/>
            <a:ext cx="2704760" cy="1659723"/>
            <a:chOff x="1497430" y="1887117"/>
            <a:chExt cx="1924451" cy="1855944"/>
          </a:xfrm>
          <a:solidFill>
            <a:srgbClr val="002060"/>
          </a:solidFill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D5778B6D-D221-F9C0-32C5-3B54E2CCFC28}"/>
                </a:ext>
              </a:extLst>
            </p:cNvPr>
            <p:cNvSpPr/>
            <p:nvPr/>
          </p:nvSpPr>
          <p:spPr>
            <a:xfrm>
              <a:off x="1497430" y="1887117"/>
              <a:ext cx="1923863" cy="185594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BCF5F029-55BB-4544-59FA-5A8961760A49}"/>
                </a:ext>
              </a:extLst>
            </p:cNvPr>
            <p:cNvSpPr txBox="1"/>
            <p:nvPr/>
          </p:nvSpPr>
          <p:spPr>
            <a:xfrm>
              <a:off x="1521027" y="3027666"/>
              <a:ext cx="1900854" cy="41299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kumimoji="0" lang="pt-BR" b="1" i="0" u="none" strike="noStrike" kern="1200" cap="none" normalizeH="0" baseline="0" noProof="0" dirty="0">
                  <a:ln>
                    <a:noFill/>
                  </a:ln>
                  <a:solidFill>
                    <a:srgbClr val="FFC000"/>
                  </a:solidFill>
                  <a:uLnTx/>
                  <a:uFillTx/>
                  <a:latin typeface="Poppins" panose="00000800000000000000" pitchFamily="2" charset="0"/>
                  <a:ea typeface="Segoe UI" panose="020B0502040204020203" pitchFamily="34" charset="0"/>
                  <a:cs typeface="Calibri" panose="020F0502020204030204" pitchFamily="34" charset="0"/>
                </a:rPr>
                <a:t>Empreendedorismo</a:t>
              </a:r>
              <a:endParaRPr lang="pt-BR" b="1" dirty="0">
                <a:solidFill>
                  <a:srgbClr val="FFC000"/>
                </a:solidFill>
                <a:latin typeface="Poppins" panose="000008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5B185286-C508-3D65-60F3-BB93430AD946}"/>
                </a:ext>
              </a:extLst>
            </p:cNvPr>
            <p:cNvSpPr txBox="1"/>
            <p:nvPr/>
          </p:nvSpPr>
          <p:spPr>
            <a:xfrm>
              <a:off x="1707879" y="2104336"/>
              <a:ext cx="743133" cy="103249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kumimoji="0" lang="pt-BR" sz="5400" b="1" i="0" u="none" strike="noStrike" kern="1200" cap="none" normalizeH="0" baseline="0" noProof="0" dirty="0">
                  <a:ln>
                    <a:noFill/>
                  </a:ln>
                  <a:solidFill>
                    <a:srgbClr val="FFC000"/>
                  </a:solidFill>
                  <a:uLnTx/>
                  <a:uFillTx/>
                  <a:latin typeface="Poppins" panose="00000800000000000000" pitchFamily="2" charset="0"/>
                  <a:ea typeface="Segoe UI" panose="020B0502040204020203" pitchFamily="34" charset="0"/>
                  <a:cs typeface="Calibri" panose="020F0502020204030204" pitchFamily="34" charset="0"/>
                </a:rPr>
                <a:t>1.</a:t>
              </a:r>
              <a:endParaRPr lang="pt-BR" sz="5400" b="1" dirty="0">
                <a:solidFill>
                  <a:srgbClr val="FFC000"/>
                </a:solidFill>
                <a:latin typeface="Poppins" panose="00000800000000000000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804C7570-424A-B628-284C-00A1590AA5A7}"/>
              </a:ext>
            </a:extLst>
          </p:cNvPr>
          <p:cNvGrpSpPr/>
          <p:nvPr/>
        </p:nvGrpSpPr>
        <p:grpSpPr>
          <a:xfrm>
            <a:off x="6394189" y="1419338"/>
            <a:ext cx="2841256" cy="1630805"/>
            <a:chOff x="4389031" y="1887117"/>
            <a:chExt cx="1855944" cy="1855944"/>
          </a:xfrm>
          <a:solidFill>
            <a:srgbClr val="002060"/>
          </a:solidFill>
        </p:grpSpPr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8E921386-C32C-F292-CB23-64F18DF08EDD}"/>
                </a:ext>
              </a:extLst>
            </p:cNvPr>
            <p:cNvSpPr/>
            <p:nvPr/>
          </p:nvSpPr>
          <p:spPr>
            <a:xfrm>
              <a:off x="4389031" y="1887117"/>
              <a:ext cx="1855944" cy="185594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A950FE45-39ED-E0AE-D3F0-7F0B53F0E53A}"/>
                </a:ext>
              </a:extLst>
            </p:cNvPr>
            <p:cNvSpPr txBox="1"/>
            <p:nvPr/>
          </p:nvSpPr>
          <p:spPr>
            <a:xfrm>
              <a:off x="4566120" y="2061658"/>
              <a:ext cx="794130" cy="105079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kumimoji="0" lang="pt-BR" sz="5400" b="1" i="0" u="none" strike="noStrike" kern="1200" cap="none" normalizeH="0" baseline="0" noProof="0" dirty="0">
                  <a:ln>
                    <a:noFill/>
                  </a:ln>
                  <a:solidFill>
                    <a:srgbClr val="FFC000"/>
                  </a:solidFill>
                  <a:uLnTx/>
                  <a:uFillTx/>
                  <a:latin typeface="Poppins" panose="00000800000000000000" pitchFamily="2" charset="0"/>
                  <a:ea typeface="Segoe UI" panose="020B0502040204020203" pitchFamily="34" charset="0"/>
                  <a:cs typeface="Calibri" panose="020F0502020204030204" pitchFamily="34" charset="0"/>
                </a:rPr>
                <a:t>2.</a:t>
              </a:r>
              <a:endParaRPr lang="pt-BR" sz="5400" b="1" dirty="0">
                <a:solidFill>
                  <a:srgbClr val="FFC000"/>
                </a:solidFill>
                <a:latin typeface="Poppins" panose="000008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770B830C-9BBF-D0A0-C652-64094BE373DD}"/>
                </a:ext>
              </a:extLst>
            </p:cNvPr>
            <p:cNvSpPr txBox="1"/>
            <p:nvPr/>
          </p:nvSpPr>
          <p:spPr>
            <a:xfrm>
              <a:off x="4763125" y="2914271"/>
              <a:ext cx="1107217" cy="73556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kumimoji="0" lang="pt-BR" b="1" i="0" u="none" strike="noStrike" kern="1200" cap="none" normalizeH="0" baseline="0" noProof="0" dirty="0">
                  <a:ln>
                    <a:noFill/>
                  </a:ln>
                  <a:solidFill>
                    <a:srgbClr val="FFC000"/>
                  </a:solidFill>
                  <a:uLnTx/>
                  <a:uFillTx/>
                  <a:latin typeface="Poppins" panose="00000800000000000000" pitchFamily="2" charset="0"/>
                  <a:ea typeface="Segoe UI" panose="020B0502040204020203" pitchFamily="34" charset="0"/>
                  <a:cs typeface="Calibri" panose="020F0502020204030204" pitchFamily="34" charset="0"/>
                </a:rPr>
                <a:t>Tecnologia e </a:t>
              </a:r>
            </a:p>
            <a:p>
              <a:pPr lvl="0" algn="ctr">
                <a:defRPr/>
              </a:pPr>
              <a:r>
                <a:rPr lang="pt-BR" b="1" dirty="0">
                  <a:solidFill>
                    <a:srgbClr val="FFC000"/>
                  </a:solidFill>
                  <a:latin typeface="Poppins" panose="00000800000000000000" pitchFamily="2" charset="0"/>
                  <a:cs typeface="Calibri" panose="020F0502020204030204" pitchFamily="34" charset="0"/>
                </a:rPr>
                <a:t>Indústria 4.0</a:t>
              </a:r>
            </a:p>
          </p:txBody>
        </p: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ED0E08B0-C900-87FB-D746-73C3E5391468}"/>
              </a:ext>
            </a:extLst>
          </p:cNvPr>
          <p:cNvGrpSpPr/>
          <p:nvPr/>
        </p:nvGrpSpPr>
        <p:grpSpPr>
          <a:xfrm>
            <a:off x="9321113" y="1419338"/>
            <a:ext cx="2822431" cy="1659723"/>
            <a:chOff x="8826433" y="1926015"/>
            <a:chExt cx="1855944" cy="1855944"/>
          </a:xfrm>
          <a:solidFill>
            <a:srgbClr val="002060"/>
          </a:solidFill>
        </p:grpSpPr>
        <p:sp>
          <p:nvSpPr>
            <p:cNvPr id="21" name="Retângulo: Cantos Arredondados 20">
              <a:extLst>
                <a:ext uri="{FF2B5EF4-FFF2-40B4-BE49-F238E27FC236}">
                  <a16:creationId xmlns:a16="http://schemas.microsoft.com/office/drawing/2014/main" id="{3B0E15E4-2D6C-7664-6296-4EC487EB57D7}"/>
                </a:ext>
              </a:extLst>
            </p:cNvPr>
            <p:cNvSpPr/>
            <p:nvPr/>
          </p:nvSpPr>
          <p:spPr>
            <a:xfrm>
              <a:off x="8826433" y="1926015"/>
              <a:ext cx="1855944" cy="185594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A7CFBE33-C42F-DA5C-8FE3-23F422C7E855}"/>
                </a:ext>
              </a:extLst>
            </p:cNvPr>
            <p:cNvSpPr txBox="1"/>
            <p:nvPr/>
          </p:nvSpPr>
          <p:spPr>
            <a:xfrm>
              <a:off x="8959065" y="2136588"/>
              <a:ext cx="870557" cy="103249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kumimoji="0" lang="pt-BR" sz="5400" b="1" i="0" u="none" strike="noStrike" kern="1200" cap="none" normalizeH="0" baseline="0" noProof="0" dirty="0">
                  <a:ln>
                    <a:noFill/>
                  </a:ln>
                  <a:solidFill>
                    <a:srgbClr val="FFC000"/>
                  </a:solidFill>
                  <a:uLnTx/>
                  <a:uFillTx/>
                  <a:latin typeface="Poppins" panose="00000800000000000000" pitchFamily="2" charset="0"/>
                  <a:ea typeface="Segoe UI" panose="020B0502040204020203" pitchFamily="34" charset="0"/>
                  <a:cs typeface="Calibri" panose="020F0502020204030204" pitchFamily="34" charset="0"/>
                </a:rPr>
                <a:t>3.</a:t>
              </a:r>
              <a:endParaRPr lang="pt-BR" sz="5400" b="1" dirty="0">
                <a:solidFill>
                  <a:srgbClr val="FFC000"/>
                </a:solidFill>
                <a:latin typeface="Poppins" panose="000008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6542B330-D365-B697-DCE3-BFAE53A8E35A}"/>
                </a:ext>
              </a:extLst>
            </p:cNvPr>
            <p:cNvSpPr txBox="1"/>
            <p:nvPr/>
          </p:nvSpPr>
          <p:spPr>
            <a:xfrm>
              <a:off x="8894564" y="2980682"/>
              <a:ext cx="1768836" cy="72274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kumimoji="0" lang="pt-BR" b="1" i="0" u="none" strike="noStrike" kern="1200" cap="none" normalizeH="0" baseline="0" noProof="0" dirty="0">
                  <a:ln>
                    <a:noFill/>
                  </a:ln>
                  <a:solidFill>
                    <a:srgbClr val="FFC000"/>
                  </a:solidFill>
                  <a:uLnTx/>
                  <a:uFillTx/>
                  <a:latin typeface="Poppins" panose="00000800000000000000" pitchFamily="2" charset="0"/>
                  <a:ea typeface="Segoe UI" panose="020B0502040204020203" pitchFamily="34" charset="0"/>
                  <a:cs typeface="Calibri" panose="020F0502020204030204" pitchFamily="34" charset="0"/>
                </a:rPr>
                <a:t>Recursos</a:t>
              </a:r>
            </a:p>
            <a:p>
              <a:pPr lvl="0" algn="ctr">
                <a:defRPr/>
              </a:pPr>
              <a:r>
                <a:rPr lang="pt-BR" b="1" dirty="0">
                  <a:solidFill>
                    <a:srgbClr val="FFC000"/>
                  </a:solidFill>
                  <a:latin typeface="Poppins" panose="00000800000000000000" pitchFamily="2" charset="0"/>
                  <a:cs typeface="Calibri" panose="020F0502020204030204" pitchFamily="34" charset="0"/>
                </a:rPr>
                <a:t>Financeiros</a:t>
              </a:r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FBE281CB-AED7-24D0-98EF-B9838DB53729}"/>
              </a:ext>
            </a:extLst>
          </p:cNvPr>
          <p:cNvGrpSpPr/>
          <p:nvPr/>
        </p:nvGrpSpPr>
        <p:grpSpPr>
          <a:xfrm>
            <a:off x="3618790" y="3104298"/>
            <a:ext cx="2673873" cy="1659723"/>
            <a:chOff x="3010328" y="4419706"/>
            <a:chExt cx="1855944" cy="1855944"/>
          </a:xfrm>
          <a:solidFill>
            <a:srgbClr val="002060"/>
          </a:solidFill>
        </p:grpSpPr>
        <p:sp>
          <p:nvSpPr>
            <p:cNvPr id="28" name="Retângulo: Cantos Arredondados 27">
              <a:extLst>
                <a:ext uri="{FF2B5EF4-FFF2-40B4-BE49-F238E27FC236}">
                  <a16:creationId xmlns:a16="http://schemas.microsoft.com/office/drawing/2014/main" id="{C43F71D9-B9F9-6BF8-49E0-1047F9EEA849}"/>
                </a:ext>
              </a:extLst>
            </p:cNvPr>
            <p:cNvSpPr/>
            <p:nvPr/>
          </p:nvSpPr>
          <p:spPr>
            <a:xfrm>
              <a:off x="3010328" y="4419706"/>
              <a:ext cx="1855944" cy="185594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BCCBDE85-898D-444A-DD76-77D690B1A718}"/>
                </a:ext>
              </a:extLst>
            </p:cNvPr>
            <p:cNvSpPr txBox="1"/>
            <p:nvPr/>
          </p:nvSpPr>
          <p:spPr>
            <a:xfrm>
              <a:off x="3066854" y="5576186"/>
              <a:ext cx="1705738" cy="41299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kumimoji="0" lang="pt-BR" b="1" i="0" u="none" strike="noStrike" kern="1200" cap="none" normalizeH="0" baseline="0" noProof="0" dirty="0">
                  <a:ln>
                    <a:noFill/>
                  </a:ln>
                  <a:solidFill>
                    <a:srgbClr val="FFC000"/>
                  </a:solidFill>
                  <a:uLnTx/>
                  <a:uFillTx/>
                  <a:latin typeface="Poppins" panose="00000800000000000000" pitchFamily="2" charset="0"/>
                  <a:ea typeface="Segoe UI" panose="020B0502040204020203" pitchFamily="34" charset="0"/>
                  <a:cs typeface="Calibri" panose="020F0502020204030204" pitchFamily="34" charset="0"/>
                </a:rPr>
                <a:t>Acesso a Mercados</a:t>
              </a:r>
              <a:endParaRPr lang="pt-BR" b="1" dirty="0">
                <a:solidFill>
                  <a:srgbClr val="FFC000"/>
                </a:solidFill>
                <a:latin typeface="Poppins" panose="000008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6C66139F-DF2E-3596-1D95-4F4D45BF2363}"/>
                </a:ext>
              </a:extLst>
            </p:cNvPr>
            <p:cNvSpPr txBox="1"/>
            <p:nvPr/>
          </p:nvSpPr>
          <p:spPr>
            <a:xfrm>
              <a:off x="3092947" y="4611134"/>
              <a:ext cx="889428" cy="103249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pt-BR" sz="5400" b="1" dirty="0">
                  <a:solidFill>
                    <a:srgbClr val="FFC000"/>
                  </a:solidFill>
                  <a:latin typeface="Poppins" panose="00000800000000000000" pitchFamily="2" charset="0"/>
                  <a:cs typeface="Calibri" panose="020F0502020204030204" pitchFamily="34" charset="0"/>
                </a:rPr>
                <a:t>4.</a:t>
              </a:r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961FD90A-6872-5B2C-21F7-1B646310DCBC}"/>
              </a:ext>
            </a:extLst>
          </p:cNvPr>
          <p:cNvGrpSpPr/>
          <p:nvPr/>
        </p:nvGrpSpPr>
        <p:grpSpPr>
          <a:xfrm>
            <a:off x="6379971" y="3119581"/>
            <a:ext cx="2850476" cy="1630805"/>
            <a:chOff x="6946534" y="4419706"/>
            <a:chExt cx="1855944" cy="1855944"/>
          </a:xfrm>
          <a:solidFill>
            <a:srgbClr val="002060"/>
          </a:solidFill>
        </p:grpSpPr>
        <p:sp>
          <p:nvSpPr>
            <p:cNvPr id="34" name="Retângulo: Cantos Arredondados 33">
              <a:extLst>
                <a:ext uri="{FF2B5EF4-FFF2-40B4-BE49-F238E27FC236}">
                  <a16:creationId xmlns:a16="http://schemas.microsoft.com/office/drawing/2014/main" id="{1A48EE2E-9C86-FE3A-9918-B4A21F409649}"/>
                </a:ext>
              </a:extLst>
            </p:cNvPr>
            <p:cNvSpPr/>
            <p:nvPr/>
          </p:nvSpPr>
          <p:spPr>
            <a:xfrm>
              <a:off x="6946534" y="4419706"/>
              <a:ext cx="1855944" cy="185594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FD5EADFA-D035-CBD7-8CBB-E9155B6DEE92}"/>
                </a:ext>
              </a:extLst>
            </p:cNvPr>
            <p:cNvSpPr txBox="1"/>
            <p:nvPr/>
          </p:nvSpPr>
          <p:spPr>
            <a:xfrm>
              <a:off x="7030818" y="4611133"/>
              <a:ext cx="871603" cy="105079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kumimoji="0" lang="pt-BR" sz="5400" b="1" i="0" u="none" strike="noStrike" kern="1200" cap="none" normalizeH="0" baseline="0" noProof="0" dirty="0">
                  <a:ln>
                    <a:noFill/>
                  </a:ln>
                  <a:solidFill>
                    <a:srgbClr val="FFC000"/>
                  </a:solidFill>
                  <a:uLnTx/>
                  <a:uFillTx/>
                  <a:latin typeface="Poppins" panose="00000800000000000000" pitchFamily="2" charset="0"/>
                  <a:ea typeface="Segoe UI" panose="020B0502040204020203" pitchFamily="34" charset="0"/>
                  <a:cs typeface="Calibri" panose="020F0502020204030204" pitchFamily="34" charset="0"/>
                </a:rPr>
                <a:t>5.</a:t>
              </a:r>
              <a:endParaRPr lang="pt-BR" sz="5400" b="1" dirty="0">
                <a:solidFill>
                  <a:srgbClr val="FFC000"/>
                </a:solidFill>
                <a:latin typeface="Poppins" panose="000008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0754281A-9081-8277-9A29-942FAF8CA5A3}"/>
                </a:ext>
              </a:extLst>
            </p:cNvPr>
            <p:cNvSpPr txBox="1"/>
            <p:nvPr/>
          </p:nvSpPr>
          <p:spPr>
            <a:xfrm>
              <a:off x="7159338" y="5553332"/>
              <a:ext cx="1526679" cy="4203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kumimoji="0" lang="pt-BR" b="1" i="0" u="none" strike="noStrike" kern="1200" cap="none" normalizeH="0" baseline="0" noProof="0" dirty="0">
                  <a:ln>
                    <a:noFill/>
                  </a:ln>
                  <a:solidFill>
                    <a:srgbClr val="FFC000"/>
                  </a:solidFill>
                  <a:uLnTx/>
                  <a:uFillTx/>
                  <a:latin typeface="Poppins" panose="00000800000000000000" pitchFamily="2" charset="0"/>
                  <a:ea typeface="Segoe UI" panose="020B0502040204020203" pitchFamily="34" charset="0"/>
                  <a:cs typeface="Calibri" panose="020F0502020204030204" pitchFamily="34" charset="0"/>
                </a:rPr>
                <a:t>Práticas ESG</a:t>
              </a:r>
              <a:endParaRPr lang="pt-BR" b="1" dirty="0">
                <a:solidFill>
                  <a:srgbClr val="FFC000"/>
                </a:solidFill>
                <a:latin typeface="Poppins" panose="00000800000000000000" pitchFamily="2" charset="0"/>
                <a:cs typeface="Calibri" panose="020F0502020204030204" pitchFamily="34" charset="0"/>
              </a:endParaRPr>
            </a:p>
          </p:txBody>
        </p:sp>
      </p:grp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E7745CC8-0146-3DA2-3C96-7C9E9789801A}"/>
              </a:ext>
            </a:extLst>
          </p:cNvPr>
          <p:cNvSpPr txBox="1"/>
          <p:nvPr/>
        </p:nvSpPr>
        <p:spPr>
          <a:xfrm>
            <a:off x="6509756" y="957673"/>
            <a:ext cx="25909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FFC000"/>
                </a:solidFill>
              </a:rPr>
              <a:t>Pilares de Atuação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CD8351F9-DB44-0B35-0C7A-9BAB8F5CE3B0}"/>
              </a:ext>
            </a:extLst>
          </p:cNvPr>
          <p:cNvSpPr/>
          <p:nvPr/>
        </p:nvSpPr>
        <p:spPr>
          <a:xfrm>
            <a:off x="524731" y="1297465"/>
            <a:ext cx="2931297" cy="493532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AF7818D4-9AF2-71F5-4E92-2D54372BA80E}"/>
              </a:ext>
            </a:extLst>
          </p:cNvPr>
          <p:cNvSpPr txBox="1"/>
          <p:nvPr/>
        </p:nvSpPr>
        <p:spPr>
          <a:xfrm>
            <a:off x="814687" y="1479202"/>
            <a:ext cx="25501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2400" b="1" dirty="0">
                <a:solidFill>
                  <a:srgbClr val="FFC000"/>
                </a:solidFill>
              </a:rPr>
              <a:t>Objetivo Geral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5C90DCF9-41AC-ACEC-D53F-4AB243E44890}"/>
              </a:ext>
            </a:extLst>
          </p:cNvPr>
          <p:cNvSpPr txBox="1"/>
          <p:nvPr/>
        </p:nvSpPr>
        <p:spPr>
          <a:xfrm>
            <a:off x="763160" y="3540075"/>
            <a:ext cx="2454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2400" b="1" dirty="0">
                <a:solidFill>
                  <a:srgbClr val="FFC000"/>
                </a:solidFill>
              </a:rPr>
              <a:t>Definição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2742A8CE-ADA4-A1C9-C4AB-D3F98C920188}"/>
              </a:ext>
            </a:extLst>
          </p:cNvPr>
          <p:cNvSpPr txBox="1"/>
          <p:nvPr/>
        </p:nvSpPr>
        <p:spPr>
          <a:xfrm>
            <a:off x="766937" y="3896657"/>
            <a:ext cx="255011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600" dirty="0">
                <a:solidFill>
                  <a:schemeClr val="bg1"/>
                </a:solidFill>
                <a:ea typeface="Segoe UI" panose="020B0502040204020203" pitchFamily="34" charset="0"/>
                <a:cs typeface="Poppins" panose="00000500000000000000" pitchFamily="2" charset="0"/>
              </a:rPr>
              <a:t>Foco na Pequena e Média Indústria, com faturamento anual de R$ 90 milhões, em alinhamento com a Lei Geral da Micro e Pequena Empresa e classificação de porte de empresa do BNDES e FINEP.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5F659E97-E40A-DF76-9DA2-DEF2861DCF2F}"/>
              </a:ext>
            </a:extLst>
          </p:cNvPr>
          <p:cNvSpPr txBox="1"/>
          <p:nvPr/>
        </p:nvSpPr>
        <p:spPr>
          <a:xfrm>
            <a:off x="814687" y="1864689"/>
            <a:ext cx="254242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600" dirty="0">
                <a:solidFill>
                  <a:schemeClr val="bg1"/>
                </a:solidFill>
                <a:ea typeface="Segoe UI" panose="020B0502040204020203" pitchFamily="34" charset="0"/>
                <a:cs typeface="Poppins" panose="00000500000000000000" pitchFamily="2" charset="0"/>
              </a:rPr>
              <a:t>Fortalecer as Micro, Pequena e Médias Indústrias (</a:t>
            </a:r>
            <a:r>
              <a:rPr lang="pt-BR" sz="1600" dirty="0" err="1">
                <a:solidFill>
                  <a:schemeClr val="bg1"/>
                </a:solidFill>
                <a:ea typeface="Segoe UI" panose="020B0502040204020203" pitchFamily="34" charset="0"/>
                <a:cs typeface="Poppins" panose="00000500000000000000" pitchFamily="2" charset="0"/>
              </a:rPr>
              <a:t>MPMI’s</a:t>
            </a:r>
            <a:r>
              <a:rPr lang="pt-BR" sz="1600" dirty="0">
                <a:solidFill>
                  <a:schemeClr val="bg1"/>
                </a:solidFill>
                <a:ea typeface="Segoe UI" panose="020B0502040204020203" pitchFamily="34" charset="0"/>
                <a:cs typeface="Poppins" panose="00000500000000000000" pitchFamily="2" charset="0"/>
              </a:rPr>
              <a:t>) com potencial de desenvolvimento e geração de emprego.</a:t>
            </a:r>
          </a:p>
        </p:txBody>
      </p:sp>
      <p:pic>
        <p:nvPicPr>
          <p:cNvPr id="44" name="Google Shape;181;p15" descr="Pessoa com ideia estrutura de tópicos">
            <a:extLst>
              <a:ext uri="{FF2B5EF4-FFF2-40B4-BE49-F238E27FC236}">
                <a16:creationId xmlns:a16="http://schemas.microsoft.com/office/drawing/2014/main" id="{A08D9B2F-792A-06A0-337C-F728336ACFB0}"/>
              </a:ext>
            </a:extLst>
          </p:cNvPr>
          <p:cNvPicPr preferRelativeResize="0"/>
          <p:nvPr/>
        </p:nvPicPr>
        <p:blipFill rotWithShape="1">
          <a:blip r:embed="rId9">
            <a:alphaModFix/>
            <a:lum bright="70000" contrast="-70000"/>
          </a:blip>
          <a:srcRect/>
          <a:stretch/>
        </p:blipFill>
        <p:spPr>
          <a:xfrm>
            <a:off x="4707764" y="14493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ráfico 46" descr="Mão de robô com preenchimento sólido">
            <a:extLst>
              <a:ext uri="{FF2B5EF4-FFF2-40B4-BE49-F238E27FC236}">
                <a16:creationId xmlns:a16="http://schemas.microsoft.com/office/drawing/2014/main" id="{3958D027-F0C5-FCEB-05AD-F4FB32F9CA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94929" y="1488776"/>
            <a:ext cx="914400" cy="914400"/>
          </a:xfrm>
          <a:prstGeom prst="rect">
            <a:avLst/>
          </a:prstGeom>
        </p:spPr>
      </p:pic>
      <p:pic>
        <p:nvPicPr>
          <p:cNvPr id="49" name="Gráfico 48" descr="Dinheiro com preenchimento sólido">
            <a:extLst>
              <a:ext uri="{FF2B5EF4-FFF2-40B4-BE49-F238E27FC236}">
                <a16:creationId xmlns:a16="http://schemas.microsoft.com/office/drawing/2014/main" id="{F5B93B06-2230-42D6-6DA1-98E92E2EA1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492974" y="1554613"/>
            <a:ext cx="914400" cy="914400"/>
          </a:xfrm>
          <a:prstGeom prst="rect">
            <a:avLst/>
          </a:prstGeom>
        </p:spPr>
      </p:pic>
      <p:pic>
        <p:nvPicPr>
          <p:cNvPr id="51" name="Gráfico 50" descr="Gráfico de barras com tendência ascendente com preenchimento sólido">
            <a:extLst>
              <a:ext uri="{FF2B5EF4-FFF2-40B4-BE49-F238E27FC236}">
                <a16:creationId xmlns:a16="http://schemas.microsoft.com/office/drawing/2014/main" id="{D843C428-3B68-F08B-16BF-946460E2E67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40160" y="3275282"/>
            <a:ext cx="914400" cy="914400"/>
          </a:xfrm>
          <a:prstGeom prst="rect">
            <a:avLst/>
          </a:prstGeom>
        </p:spPr>
      </p:pic>
      <p:pic>
        <p:nvPicPr>
          <p:cNvPr id="53" name="Gráfico 52" descr="Folha com preenchimento sólido">
            <a:extLst>
              <a:ext uri="{FF2B5EF4-FFF2-40B4-BE49-F238E27FC236}">
                <a16:creationId xmlns:a16="http://schemas.microsoft.com/office/drawing/2014/main" id="{F57FD800-57A4-44A3-B8D0-09832C9D161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476551" y="3231142"/>
            <a:ext cx="914400" cy="914400"/>
          </a:xfrm>
          <a:prstGeom prst="rect">
            <a:avLst/>
          </a:prstGeom>
        </p:spPr>
      </p:pic>
      <p:grpSp>
        <p:nvGrpSpPr>
          <p:cNvPr id="54" name="Agrupar 53">
            <a:extLst>
              <a:ext uri="{FF2B5EF4-FFF2-40B4-BE49-F238E27FC236}">
                <a16:creationId xmlns:a16="http://schemas.microsoft.com/office/drawing/2014/main" id="{ABCEC9AA-7C6A-2A17-B544-80E59F1DB68E}"/>
              </a:ext>
            </a:extLst>
          </p:cNvPr>
          <p:cNvGrpSpPr/>
          <p:nvPr/>
        </p:nvGrpSpPr>
        <p:grpSpPr>
          <a:xfrm>
            <a:off x="9321113" y="3127590"/>
            <a:ext cx="2822431" cy="1659723"/>
            <a:chOff x="8826433" y="1926015"/>
            <a:chExt cx="1855944" cy="1855944"/>
          </a:xfrm>
          <a:solidFill>
            <a:srgbClr val="002060"/>
          </a:solidFill>
        </p:grpSpPr>
        <p:sp>
          <p:nvSpPr>
            <p:cNvPr id="55" name="Retângulo: Cantos Arredondados 54">
              <a:extLst>
                <a:ext uri="{FF2B5EF4-FFF2-40B4-BE49-F238E27FC236}">
                  <a16:creationId xmlns:a16="http://schemas.microsoft.com/office/drawing/2014/main" id="{8D378218-E995-A8B0-E038-65320EAAC255}"/>
                </a:ext>
              </a:extLst>
            </p:cNvPr>
            <p:cNvSpPr/>
            <p:nvPr/>
          </p:nvSpPr>
          <p:spPr>
            <a:xfrm>
              <a:off x="8826433" y="1926015"/>
              <a:ext cx="1855944" cy="185594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B3458924-6138-2ABB-4CE5-FCB2A8022D9A}"/>
                </a:ext>
              </a:extLst>
            </p:cNvPr>
            <p:cNvSpPr txBox="1"/>
            <p:nvPr/>
          </p:nvSpPr>
          <p:spPr>
            <a:xfrm>
              <a:off x="8978042" y="2102857"/>
              <a:ext cx="870557" cy="103249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pt-BR" sz="5400" b="1" dirty="0">
                  <a:solidFill>
                    <a:srgbClr val="FFC000"/>
                  </a:solidFill>
                  <a:latin typeface="Poppins" panose="00000800000000000000" pitchFamily="2" charset="0"/>
                  <a:ea typeface="Segoe UI" panose="020B0502040204020203" pitchFamily="34" charset="0"/>
                  <a:cs typeface="Calibri" panose="020F0502020204030204" pitchFamily="34" charset="0"/>
                </a:rPr>
                <a:t>6</a:t>
              </a:r>
              <a:r>
                <a:rPr kumimoji="0" lang="pt-BR" sz="5400" b="1" i="0" u="none" strike="noStrike" kern="1200" cap="none" normalizeH="0" baseline="0" noProof="0" dirty="0">
                  <a:ln>
                    <a:noFill/>
                  </a:ln>
                  <a:solidFill>
                    <a:srgbClr val="FFC000"/>
                  </a:solidFill>
                  <a:uLnTx/>
                  <a:uFillTx/>
                  <a:latin typeface="Poppins" panose="00000800000000000000" pitchFamily="2" charset="0"/>
                  <a:ea typeface="Segoe UI" panose="020B0502040204020203" pitchFamily="34" charset="0"/>
                  <a:cs typeface="Calibri" panose="020F0502020204030204" pitchFamily="34" charset="0"/>
                </a:rPr>
                <a:t>.</a:t>
              </a:r>
              <a:endParaRPr lang="pt-BR" sz="5400" b="1" dirty="0">
                <a:solidFill>
                  <a:srgbClr val="FFC000"/>
                </a:solidFill>
                <a:latin typeface="Poppins" panose="000008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AA5C267E-8479-6F61-B84E-8045F2134C67}"/>
                </a:ext>
              </a:extLst>
            </p:cNvPr>
            <p:cNvSpPr txBox="1"/>
            <p:nvPr/>
          </p:nvSpPr>
          <p:spPr>
            <a:xfrm>
              <a:off x="8913541" y="2951699"/>
              <a:ext cx="1768836" cy="72274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kumimoji="0" lang="pt-BR" b="1" i="0" u="none" strike="noStrike" kern="1200" cap="none" normalizeH="0" baseline="0" noProof="0" dirty="0">
                  <a:ln>
                    <a:noFill/>
                  </a:ln>
                  <a:solidFill>
                    <a:srgbClr val="FFC000"/>
                  </a:solidFill>
                  <a:uLnTx/>
                  <a:uFillTx/>
                  <a:latin typeface="Poppins" panose="00000800000000000000" pitchFamily="2" charset="0"/>
                  <a:ea typeface="Segoe UI" panose="020B0502040204020203" pitchFamily="34" charset="0"/>
                  <a:cs typeface="Calibri" panose="020F0502020204030204" pitchFamily="34" charset="0"/>
                </a:rPr>
                <a:t>Articulação e</a:t>
              </a:r>
            </a:p>
            <a:p>
              <a:pPr lvl="0" algn="ctr">
                <a:defRPr/>
              </a:pPr>
              <a:r>
                <a:rPr lang="pt-BR" b="1" dirty="0">
                  <a:solidFill>
                    <a:srgbClr val="FFC000"/>
                  </a:solidFill>
                  <a:latin typeface="Poppins" panose="00000800000000000000" pitchFamily="2" charset="0"/>
                  <a:cs typeface="Calibri" panose="020F0502020204030204" pitchFamily="34" charset="0"/>
                </a:rPr>
                <a:t>Associativismo</a:t>
              </a:r>
            </a:p>
          </p:txBody>
        </p:sp>
      </p:grpSp>
      <p:pic>
        <p:nvPicPr>
          <p:cNvPr id="60" name="Gráfico 59" descr="Ciclo com pessoas com preenchimento sólido">
            <a:extLst>
              <a:ext uri="{FF2B5EF4-FFF2-40B4-BE49-F238E27FC236}">
                <a16:creationId xmlns:a16="http://schemas.microsoft.com/office/drawing/2014/main" id="{6723A802-3EC5-61B1-F396-AB526C50152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389515" y="3198731"/>
            <a:ext cx="914400" cy="914400"/>
          </a:xfrm>
          <a:prstGeom prst="rect">
            <a:avLst/>
          </a:prstGeom>
        </p:spPr>
      </p:pic>
      <p:grpSp>
        <p:nvGrpSpPr>
          <p:cNvPr id="66" name="Agrupar 65">
            <a:extLst>
              <a:ext uri="{FF2B5EF4-FFF2-40B4-BE49-F238E27FC236}">
                <a16:creationId xmlns:a16="http://schemas.microsoft.com/office/drawing/2014/main" id="{DF0E99F0-870D-207F-9DD0-FDC482A6A325}"/>
              </a:ext>
            </a:extLst>
          </p:cNvPr>
          <p:cNvGrpSpPr/>
          <p:nvPr/>
        </p:nvGrpSpPr>
        <p:grpSpPr>
          <a:xfrm>
            <a:off x="6408016" y="4813876"/>
            <a:ext cx="2822431" cy="1659723"/>
            <a:chOff x="8826433" y="1926015"/>
            <a:chExt cx="1855944" cy="1855944"/>
          </a:xfrm>
          <a:solidFill>
            <a:srgbClr val="002060"/>
          </a:solidFill>
        </p:grpSpPr>
        <p:sp>
          <p:nvSpPr>
            <p:cNvPr id="67" name="Retângulo: Cantos Arredondados 66">
              <a:extLst>
                <a:ext uri="{FF2B5EF4-FFF2-40B4-BE49-F238E27FC236}">
                  <a16:creationId xmlns:a16="http://schemas.microsoft.com/office/drawing/2014/main" id="{330F5971-FE68-0088-411F-39DBD12FD63F}"/>
                </a:ext>
              </a:extLst>
            </p:cNvPr>
            <p:cNvSpPr/>
            <p:nvPr/>
          </p:nvSpPr>
          <p:spPr>
            <a:xfrm>
              <a:off x="8826433" y="1926015"/>
              <a:ext cx="1855944" cy="185594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9" name="CaixaDeTexto 68">
              <a:extLst>
                <a:ext uri="{FF2B5EF4-FFF2-40B4-BE49-F238E27FC236}">
                  <a16:creationId xmlns:a16="http://schemas.microsoft.com/office/drawing/2014/main" id="{D99F5F43-9258-E9A1-B61D-40792E94653B}"/>
                </a:ext>
              </a:extLst>
            </p:cNvPr>
            <p:cNvSpPr txBox="1"/>
            <p:nvPr/>
          </p:nvSpPr>
          <p:spPr>
            <a:xfrm>
              <a:off x="8959065" y="2136588"/>
              <a:ext cx="870557" cy="103249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pt-BR" sz="5400" b="1" dirty="0">
                  <a:solidFill>
                    <a:srgbClr val="FFC000"/>
                  </a:solidFill>
                  <a:latin typeface="Poppins" panose="00000800000000000000" pitchFamily="2" charset="0"/>
                  <a:ea typeface="Segoe UI" panose="020B0502040204020203" pitchFamily="34" charset="0"/>
                  <a:cs typeface="Calibri" panose="020F0502020204030204" pitchFamily="34" charset="0"/>
                </a:rPr>
                <a:t>7</a:t>
              </a:r>
              <a:r>
                <a:rPr kumimoji="0" lang="pt-BR" sz="5400" b="1" i="0" u="none" strike="noStrike" kern="1200" cap="none" normalizeH="0" baseline="0" noProof="0" dirty="0">
                  <a:ln>
                    <a:noFill/>
                  </a:ln>
                  <a:solidFill>
                    <a:srgbClr val="FFC000"/>
                  </a:solidFill>
                  <a:uLnTx/>
                  <a:uFillTx/>
                  <a:latin typeface="Poppins" panose="00000800000000000000" pitchFamily="2" charset="0"/>
                  <a:ea typeface="Segoe UI" panose="020B0502040204020203" pitchFamily="34" charset="0"/>
                  <a:cs typeface="Calibri" panose="020F0502020204030204" pitchFamily="34" charset="0"/>
                </a:rPr>
                <a:t>.</a:t>
              </a:r>
              <a:endParaRPr lang="pt-BR" sz="5400" b="1" dirty="0">
                <a:solidFill>
                  <a:srgbClr val="FFC000"/>
                </a:solidFill>
                <a:latin typeface="Poppins" panose="000008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68" name="CaixaDeTexto 67">
              <a:extLst>
                <a:ext uri="{FF2B5EF4-FFF2-40B4-BE49-F238E27FC236}">
                  <a16:creationId xmlns:a16="http://schemas.microsoft.com/office/drawing/2014/main" id="{6182E5FF-569F-5E63-C78C-6D787BDD600D}"/>
                </a:ext>
              </a:extLst>
            </p:cNvPr>
            <p:cNvSpPr txBox="1"/>
            <p:nvPr/>
          </p:nvSpPr>
          <p:spPr>
            <a:xfrm>
              <a:off x="8856696" y="3045292"/>
              <a:ext cx="1768836" cy="41299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kumimoji="0" lang="pt-BR" b="1" i="0" u="none" strike="noStrike" kern="1200" cap="none" normalizeH="0" baseline="0" noProof="0" dirty="0">
                  <a:ln>
                    <a:noFill/>
                  </a:ln>
                  <a:solidFill>
                    <a:srgbClr val="FFC000"/>
                  </a:solidFill>
                  <a:uLnTx/>
                  <a:uFillTx/>
                  <a:latin typeface="Poppins" panose="00000800000000000000" pitchFamily="2" charset="0"/>
                  <a:ea typeface="Segoe UI" panose="020B0502040204020203" pitchFamily="34" charset="0"/>
                  <a:cs typeface="Calibri" panose="020F0502020204030204" pitchFamily="34" charset="0"/>
                </a:rPr>
                <a:t>Sistema Fiep</a:t>
              </a:r>
              <a:endParaRPr lang="pt-BR" b="1" dirty="0">
                <a:solidFill>
                  <a:srgbClr val="FFC000"/>
                </a:solidFill>
                <a:latin typeface="Poppins" panose="00000800000000000000" pitchFamily="2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2" name="Gráfico 71">
            <a:extLst>
              <a:ext uri="{FF2B5EF4-FFF2-40B4-BE49-F238E27FC236}">
                <a16:creationId xmlns:a16="http://schemas.microsoft.com/office/drawing/2014/main" id="{89B53D48-0E0A-40BA-4BA6-13BE3354A4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73367" y="5306634"/>
            <a:ext cx="1323902" cy="37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9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/>
      <p:bldP spid="41" grpId="0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62887222-84CF-4D63-85B6-EF0C8B9F9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3" y="187683"/>
            <a:ext cx="614265" cy="4244718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F989718F-32AC-4A59-8963-2F0AAF8AD041}"/>
              </a:ext>
            </a:extLst>
          </p:cNvPr>
          <p:cNvSpPr/>
          <p:nvPr/>
        </p:nvSpPr>
        <p:spPr>
          <a:xfrm>
            <a:off x="1" y="4814596"/>
            <a:ext cx="332144" cy="2043404"/>
          </a:xfrm>
          <a:prstGeom prst="rect">
            <a:avLst/>
          </a:prstGeom>
          <a:solidFill>
            <a:srgbClr val="2F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C67C7911-4853-4FAC-820A-4CC7CF9127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112583" y="6133913"/>
            <a:ext cx="590670" cy="414236"/>
          </a:xfrm>
          <a:prstGeom prst="rect">
            <a:avLst/>
          </a:prstGeom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F7E3B2B5-17AF-46A5-BBEF-5924942904E0}"/>
              </a:ext>
            </a:extLst>
          </p:cNvPr>
          <p:cNvSpPr/>
          <p:nvPr/>
        </p:nvSpPr>
        <p:spPr>
          <a:xfrm>
            <a:off x="10457895" y="6045696"/>
            <a:ext cx="1414222" cy="708125"/>
          </a:xfrm>
          <a:prstGeom prst="rect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D8CD28DF-D179-4388-8103-D101AE0C8CEF}"/>
              </a:ext>
            </a:extLst>
          </p:cNvPr>
          <p:cNvSpPr/>
          <p:nvPr/>
        </p:nvSpPr>
        <p:spPr>
          <a:xfrm>
            <a:off x="6096000" y="6675368"/>
            <a:ext cx="6096000" cy="182632"/>
          </a:xfrm>
          <a:prstGeom prst="rect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14143C"/>
              </a:solidFill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85F8A5B5-8436-5164-3EE9-B8EFE7CE9F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44948" y="6232789"/>
            <a:ext cx="1040115" cy="29645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156C71D-AE43-2F94-3A9A-2979948B3DC0}"/>
              </a:ext>
            </a:extLst>
          </p:cNvPr>
          <p:cNvSpPr txBox="1"/>
          <p:nvPr/>
        </p:nvSpPr>
        <p:spPr>
          <a:xfrm>
            <a:off x="382674" y="104179"/>
            <a:ext cx="118093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4143C"/>
                </a:solidFill>
                <a:latin typeface="Branding Black" panose="00000A00000000000000" pitchFamily="50" charset="0"/>
              </a:rPr>
              <a:t>CONSELHO TEMÁTICO DE </a:t>
            </a:r>
            <a:r>
              <a:rPr lang="pt-BR" sz="3200" b="1" dirty="0">
                <a:solidFill>
                  <a:srgbClr val="FFC000"/>
                </a:solidFill>
                <a:latin typeface="Branding Black" panose="00000A00000000000000" pitchFamily="50" charset="0"/>
              </a:rPr>
              <a:t>MICRO, PEQUENA E MÉDIA INDÚSTRIA</a:t>
            </a:r>
          </a:p>
          <a:p>
            <a:endParaRPr lang="pt-BR" sz="3600" b="1" dirty="0">
              <a:solidFill>
                <a:schemeClr val="accent2">
                  <a:lumMod val="75000"/>
                </a:schemeClr>
              </a:solidFill>
              <a:latin typeface="Branding Black" panose="00000A00000000000000" pitchFamily="50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9416DD2-8B99-D982-596F-056DB0DAF59F}"/>
              </a:ext>
            </a:extLst>
          </p:cNvPr>
          <p:cNvSpPr txBox="1"/>
          <p:nvPr/>
        </p:nvSpPr>
        <p:spPr>
          <a:xfrm>
            <a:off x="615036" y="813500"/>
            <a:ext cx="11575801" cy="8002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2000" b="1" dirty="0">
                <a:solidFill>
                  <a:srgbClr val="002060"/>
                </a:solidFill>
                <a:latin typeface="Poppins" panose="00000800000000000000" pitchFamily="2" charset="0"/>
                <a:ea typeface="Segoe UI" panose="020B0502040204020203" pitchFamily="34" charset="0"/>
                <a:cs typeface="Calibri" panose="020F0502020204030204" pitchFamily="34" charset="0"/>
              </a:rPr>
              <a:t>Eixo 1: </a:t>
            </a:r>
            <a:r>
              <a:rPr lang="pt-BR" sz="2000" b="1" dirty="0">
                <a:solidFill>
                  <a:srgbClr val="FFC000"/>
                </a:solidFill>
                <a:latin typeface="Poppins" panose="00000800000000000000" pitchFamily="2" charset="0"/>
                <a:ea typeface="Segoe UI" panose="020B0502040204020203" pitchFamily="34" charset="0"/>
                <a:cs typeface="Calibri" panose="020F0502020204030204" pitchFamily="34" charset="0"/>
              </a:rPr>
              <a:t>Empreendedorismo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</a:pPr>
            <a:r>
              <a:rPr lang="pt-BR" sz="20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Promover o Empreendedorismo na Indústria</a:t>
            </a:r>
            <a:endParaRPr lang="pt-BR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Incentivar o E</a:t>
            </a:r>
            <a:r>
              <a:rPr lang="pt-BR" sz="20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mpreendedorismo Feminino na Indústria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000"/>
            </a:pPr>
            <a:endParaRPr lang="pt-BR" sz="2000" b="1" dirty="0">
              <a:solidFill>
                <a:schemeClr val="accent1">
                  <a:lumMod val="50000"/>
                </a:schemeClr>
              </a:solidFill>
              <a:latin typeface="Calibri"/>
              <a:ea typeface="Arial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800000000000000" pitchFamily="2" charset="0"/>
                <a:ea typeface="Segoe UI" panose="020B0502040204020203" pitchFamily="34" charset="0"/>
                <a:cs typeface="Calibri" panose="020F0502020204030204" pitchFamily="34" charset="0"/>
              </a:rPr>
              <a:t>Eixo 2: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 panose="00000800000000000000" pitchFamily="2" charset="0"/>
                <a:ea typeface="Segoe UI" panose="020B0502040204020203" pitchFamily="34" charset="0"/>
                <a:cs typeface="Calibri" panose="020F0502020204030204" pitchFamily="34" charset="0"/>
              </a:rPr>
              <a:t>Tecnologia e Indústria 4.0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Fomentar os programas de incentivo à Indústria 4.0 (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Ex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: Brasil + Produtivo,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SebraeTec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)</a:t>
            </a:r>
            <a:endParaRPr lang="pt-BR" sz="2000" b="1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Fomentar a adoção de práticas de Indústria 4.0 e I.A. nas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MPMI’s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 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000"/>
            </a:pPr>
            <a:endParaRPr lang="pt-BR" sz="2000" b="1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  <a:sym typeface="Calibri"/>
            </a:endParaRPr>
          </a:p>
          <a:p>
            <a:pPr>
              <a:lnSpc>
                <a:spcPct val="150000"/>
              </a:lnSpc>
              <a:buClr>
                <a:srgbClr val="757070"/>
              </a:buClr>
              <a:buSzPts val="2000"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800000000000000" pitchFamily="2" charset="0"/>
                <a:ea typeface="Segoe UI" panose="020B0502040204020203" pitchFamily="34" charset="0"/>
                <a:cs typeface="Calibri" panose="020F0502020204030204" pitchFamily="34" charset="0"/>
              </a:rPr>
              <a:t>Eixo 3: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 panose="00000800000000000000" pitchFamily="2" charset="0"/>
                <a:ea typeface="Segoe UI" panose="020B0502040204020203" pitchFamily="34" charset="0"/>
                <a:cs typeface="Calibri" panose="020F0502020204030204" pitchFamily="34" charset="0"/>
              </a:rPr>
              <a:t>Recursos Financeiros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Apoiar as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MPMI’s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 no acesso a recursos com condições diferenciadas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Capacitar as empresas em Gestão Financeira</a:t>
            </a:r>
            <a:endParaRPr lang="pt-BR" sz="2000" b="1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Apoiar as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MPMI’s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 na Captação de Recursos via chamadas públicas, editais e programas de fomento e fundos de investimento nacionais e internacionais (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Ex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: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Procompi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)</a:t>
            </a:r>
            <a:endParaRPr lang="pt-BR" sz="2000" b="1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  <a:sym typeface="Arial"/>
            </a:endParaRPr>
          </a:p>
          <a:p>
            <a:pPr>
              <a:lnSpc>
                <a:spcPct val="150000"/>
              </a:lnSpc>
              <a:buClr>
                <a:srgbClr val="757070"/>
              </a:buClr>
              <a:buSzPts val="2000"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Poppins" panose="00000800000000000000" pitchFamily="2" charset="0"/>
              <a:ea typeface="Segoe UI" panose="020B0502040204020203" pitchFamily="34" charset="0"/>
              <a:cs typeface="Calibri" panose="020F0502020204030204" pitchFamily="34" charset="0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000"/>
            </a:pPr>
            <a:endParaRPr lang="pt-BR" sz="2400" b="1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Poppins" panose="00000800000000000000" pitchFamily="2" charset="0"/>
              <a:ea typeface="Segoe UI" panose="020B0502040204020203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</a:pPr>
            <a:endParaRPr lang="pt-BR" sz="1600" b="0" i="0" u="none" strike="noStrike" cap="non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defRPr/>
            </a:pPr>
            <a:endParaRPr lang="pt-BR" sz="2400" b="1" dirty="0">
              <a:solidFill>
                <a:schemeClr val="accent2">
                  <a:lumMod val="75000"/>
                </a:schemeClr>
              </a:solidFill>
              <a:latin typeface="Poppins" panose="000008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35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62887222-84CF-4D63-85B6-EF0C8B9F9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3" y="187683"/>
            <a:ext cx="614265" cy="4244718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F989718F-32AC-4A59-8963-2F0AAF8AD041}"/>
              </a:ext>
            </a:extLst>
          </p:cNvPr>
          <p:cNvSpPr/>
          <p:nvPr/>
        </p:nvSpPr>
        <p:spPr>
          <a:xfrm>
            <a:off x="1" y="4814596"/>
            <a:ext cx="332144" cy="2043404"/>
          </a:xfrm>
          <a:prstGeom prst="rect">
            <a:avLst/>
          </a:prstGeom>
          <a:solidFill>
            <a:srgbClr val="2F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C67C7911-4853-4FAC-820A-4CC7CF9127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112583" y="6133913"/>
            <a:ext cx="590670" cy="414236"/>
          </a:xfrm>
          <a:prstGeom prst="rect">
            <a:avLst/>
          </a:prstGeom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F7E3B2B5-17AF-46A5-BBEF-5924942904E0}"/>
              </a:ext>
            </a:extLst>
          </p:cNvPr>
          <p:cNvSpPr/>
          <p:nvPr/>
        </p:nvSpPr>
        <p:spPr>
          <a:xfrm>
            <a:off x="10457895" y="6045696"/>
            <a:ext cx="1414222" cy="708125"/>
          </a:xfrm>
          <a:prstGeom prst="rect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D8CD28DF-D179-4388-8103-D101AE0C8CEF}"/>
              </a:ext>
            </a:extLst>
          </p:cNvPr>
          <p:cNvSpPr/>
          <p:nvPr/>
        </p:nvSpPr>
        <p:spPr>
          <a:xfrm>
            <a:off x="6096000" y="6675368"/>
            <a:ext cx="6096000" cy="182632"/>
          </a:xfrm>
          <a:prstGeom prst="rect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14143C"/>
              </a:solidFill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85F8A5B5-8436-5164-3EE9-B8EFE7CE9F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44948" y="6232789"/>
            <a:ext cx="1040115" cy="29645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156C71D-AE43-2F94-3A9A-2979948B3DC0}"/>
              </a:ext>
            </a:extLst>
          </p:cNvPr>
          <p:cNvSpPr txBox="1"/>
          <p:nvPr/>
        </p:nvSpPr>
        <p:spPr>
          <a:xfrm>
            <a:off x="382674" y="104179"/>
            <a:ext cx="118093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4143C"/>
                </a:solidFill>
                <a:latin typeface="Branding Black" panose="00000A00000000000000" pitchFamily="50" charset="0"/>
              </a:rPr>
              <a:t>CONSELHO TEMÁTICO DE </a:t>
            </a:r>
            <a:r>
              <a:rPr lang="pt-BR" sz="3200" b="1" dirty="0">
                <a:solidFill>
                  <a:srgbClr val="FFC000"/>
                </a:solidFill>
                <a:latin typeface="Branding Black" panose="00000A00000000000000" pitchFamily="50" charset="0"/>
              </a:rPr>
              <a:t>MICRO, PEQUENA E MÉDIA INDÚSTRIA</a:t>
            </a:r>
          </a:p>
          <a:p>
            <a:endParaRPr lang="pt-BR" sz="3600" b="1" dirty="0">
              <a:solidFill>
                <a:schemeClr val="accent2">
                  <a:lumMod val="75000"/>
                </a:schemeClr>
              </a:solidFill>
              <a:latin typeface="Branding Black" panose="00000A00000000000000" pitchFamily="50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9416DD2-8B99-D982-596F-056DB0DAF59F}"/>
              </a:ext>
            </a:extLst>
          </p:cNvPr>
          <p:cNvSpPr txBox="1"/>
          <p:nvPr/>
        </p:nvSpPr>
        <p:spPr>
          <a:xfrm>
            <a:off x="616199" y="1008898"/>
            <a:ext cx="11575801" cy="4815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2000" b="1" dirty="0">
                <a:solidFill>
                  <a:srgbClr val="002060"/>
                </a:solidFill>
                <a:latin typeface="Poppins" panose="00000800000000000000" pitchFamily="2" charset="0"/>
                <a:ea typeface="Segoe UI" panose="020B0502040204020203" pitchFamily="34" charset="0"/>
                <a:cs typeface="Calibri" panose="020F0502020204030204" pitchFamily="34" charset="0"/>
              </a:rPr>
              <a:t>Eixo 4: </a:t>
            </a:r>
            <a:r>
              <a:rPr lang="pt-BR" sz="2000" b="1" dirty="0">
                <a:solidFill>
                  <a:srgbClr val="FFC000"/>
                </a:solidFill>
                <a:latin typeface="Poppins" panose="00000800000000000000" pitchFamily="2" charset="0"/>
                <a:ea typeface="Segoe UI" panose="020B0502040204020203" pitchFamily="34" charset="0"/>
                <a:cs typeface="Calibri" panose="020F0502020204030204" pitchFamily="34" charset="0"/>
              </a:rPr>
              <a:t>Acesso a Mercados</a:t>
            </a:r>
          </a:p>
          <a:p>
            <a:pPr marL="285750" lvl="0" indent="-285750">
              <a:lnSpc>
                <a:spcPct val="150000"/>
              </a:lnSpc>
              <a:buClr>
                <a:srgbClr val="757070"/>
              </a:buClr>
              <a:buSzPts val="2000"/>
              <a:buFont typeface="Arial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Apoiar a inserção das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MPMI’s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 nas Cadeias Produtivas (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Ex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: Programa de Encadeamento Produtivo do SEBRAE)</a:t>
            </a: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>
              <a:lnSpc>
                <a:spcPct val="150000"/>
              </a:lnSpc>
              <a:buClr>
                <a:srgbClr val="757070"/>
              </a:buClr>
              <a:buSzPts val="2000"/>
              <a:buFont typeface="Arial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Apoiar as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MPMI’s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 nas vendas para o Setor Público (parceria com o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Fopeme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)</a:t>
            </a: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>
              <a:lnSpc>
                <a:spcPct val="150000"/>
              </a:lnSpc>
              <a:buClr>
                <a:srgbClr val="757070"/>
              </a:buClr>
              <a:buSzPts val="2000"/>
              <a:buFont typeface="Arial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Apoiar as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MPMI’s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 no acesso a Mercados Externos (Exporta Fácil,  Via Consorciado, Via Cooperação)</a:t>
            </a: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000"/>
            </a:pPr>
            <a:endParaRPr lang="pt-BR" sz="2000" b="1" dirty="0">
              <a:solidFill>
                <a:schemeClr val="accent1">
                  <a:lumMod val="50000"/>
                </a:schemeClr>
              </a:solidFill>
              <a:latin typeface="Calibri"/>
              <a:ea typeface="Arial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800000000000000" pitchFamily="2" charset="0"/>
                <a:ea typeface="Segoe UI" panose="020B0502040204020203" pitchFamily="34" charset="0"/>
                <a:cs typeface="Calibri" panose="020F0502020204030204" pitchFamily="34" charset="0"/>
              </a:rPr>
              <a:t>Eixo </a:t>
            </a:r>
            <a:r>
              <a:rPr lang="pt-BR" sz="2000" b="1" dirty="0">
                <a:solidFill>
                  <a:srgbClr val="002060"/>
                </a:solidFill>
                <a:latin typeface="Poppins" panose="00000800000000000000" pitchFamily="2" charset="0"/>
                <a:ea typeface="Segoe UI" panose="020B0502040204020203" pitchFamily="34" charset="0"/>
                <a:cs typeface="Calibri" panose="020F0502020204030204" pitchFamily="34" charset="0"/>
              </a:rPr>
              <a:t>5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800000000000000" pitchFamily="2" charset="0"/>
                <a:ea typeface="Segoe UI" panose="020B0502040204020203" pitchFamily="34" charset="0"/>
                <a:cs typeface="Calibri" panose="020F0502020204030204" pitchFamily="34" charset="0"/>
              </a:rPr>
              <a:t>: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 panose="00000800000000000000" pitchFamily="2" charset="0"/>
                <a:ea typeface="Segoe UI" panose="020B0502040204020203" pitchFamily="34" charset="0"/>
                <a:cs typeface="Calibri" panose="020F0502020204030204" pitchFamily="34" charset="0"/>
              </a:rPr>
              <a:t>Práticas ESG</a:t>
            </a:r>
          </a:p>
          <a:p>
            <a:pPr marL="285750" lvl="0" indent="-285750">
              <a:lnSpc>
                <a:spcPct val="150000"/>
              </a:lnSpc>
              <a:buClr>
                <a:srgbClr val="757070"/>
              </a:buClr>
              <a:buSzPts val="2000"/>
              <a:buFont typeface="Arial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Promover a inclusão das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MPMI’s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 na Economia Circular</a:t>
            </a: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>
              <a:lnSpc>
                <a:spcPct val="150000"/>
              </a:lnSpc>
              <a:buClr>
                <a:srgbClr val="757070"/>
              </a:buClr>
              <a:buSzPts val="2000"/>
              <a:buFont typeface="Arial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Incluir a MPMI na Indústria Verde. Como pequena e média indústria pode se diferenciar no mercado por práticas ambientais</a:t>
            </a:r>
          </a:p>
          <a:p>
            <a:pPr marL="285750" lvl="0" indent="-285750">
              <a:lnSpc>
                <a:spcPct val="150000"/>
              </a:lnSpc>
              <a:buClr>
                <a:srgbClr val="757070"/>
              </a:buClr>
              <a:buSzPts val="2000"/>
              <a:buFont typeface="Arial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Preparar as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MPMI’s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 para o COP-30</a:t>
            </a: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21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62887222-84CF-4D63-85B6-EF0C8B9F9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3" y="187683"/>
            <a:ext cx="614265" cy="4244718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F989718F-32AC-4A59-8963-2F0AAF8AD041}"/>
              </a:ext>
            </a:extLst>
          </p:cNvPr>
          <p:cNvSpPr/>
          <p:nvPr/>
        </p:nvSpPr>
        <p:spPr>
          <a:xfrm>
            <a:off x="1" y="4814596"/>
            <a:ext cx="332144" cy="2043404"/>
          </a:xfrm>
          <a:prstGeom prst="rect">
            <a:avLst/>
          </a:prstGeom>
          <a:solidFill>
            <a:srgbClr val="2F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C67C7911-4853-4FAC-820A-4CC7CF9127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112583" y="6133913"/>
            <a:ext cx="590670" cy="414236"/>
          </a:xfrm>
          <a:prstGeom prst="rect">
            <a:avLst/>
          </a:prstGeom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F7E3B2B5-17AF-46A5-BBEF-5924942904E0}"/>
              </a:ext>
            </a:extLst>
          </p:cNvPr>
          <p:cNvSpPr/>
          <p:nvPr/>
        </p:nvSpPr>
        <p:spPr>
          <a:xfrm>
            <a:off x="10457895" y="6045696"/>
            <a:ext cx="1414222" cy="708125"/>
          </a:xfrm>
          <a:prstGeom prst="rect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D8CD28DF-D179-4388-8103-D101AE0C8CEF}"/>
              </a:ext>
            </a:extLst>
          </p:cNvPr>
          <p:cNvSpPr/>
          <p:nvPr/>
        </p:nvSpPr>
        <p:spPr>
          <a:xfrm>
            <a:off x="6096000" y="6675368"/>
            <a:ext cx="6096000" cy="182632"/>
          </a:xfrm>
          <a:prstGeom prst="rect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14143C"/>
              </a:solidFill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85F8A5B5-8436-5164-3EE9-B8EFE7CE9F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44948" y="6232789"/>
            <a:ext cx="1040115" cy="29645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156C71D-AE43-2F94-3A9A-2979948B3DC0}"/>
              </a:ext>
            </a:extLst>
          </p:cNvPr>
          <p:cNvSpPr txBox="1"/>
          <p:nvPr/>
        </p:nvSpPr>
        <p:spPr>
          <a:xfrm>
            <a:off x="382674" y="104179"/>
            <a:ext cx="118093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4143C"/>
                </a:solidFill>
                <a:latin typeface="Branding Black" panose="00000A00000000000000" pitchFamily="50" charset="0"/>
              </a:rPr>
              <a:t>CONSELHO TEMÁTICO DE </a:t>
            </a:r>
            <a:r>
              <a:rPr lang="pt-BR" sz="3200" b="1" dirty="0">
                <a:solidFill>
                  <a:srgbClr val="FFC000"/>
                </a:solidFill>
                <a:latin typeface="Branding Black" panose="00000A00000000000000" pitchFamily="50" charset="0"/>
              </a:rPr>
              <a:t>MICRO, PEQUENA E MÉDIA INDÚSTRIA</a:t>
            </a:r>
          </a:p>
          <a:p>
            <a:endParaRPr lang="pt-BR" sz="3600" b="1" dirty="0">
              <a:solidFill>
                <a:schemeClr val="accent2">
                  <a:lumMod val="75000"/>
                </a:schemeClr>
              </a:solidFill>
              <a:latin typeface="Branding Black" panose="00000A00000000000000" pitchFamily="50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9416DD2-8B99-D982-596F-056DB0DAF59F}"/>
              </a:ext>
            </a:extLst>
          </p:cNvPr>
          <p:cNvSpPr txBox="1"/>
          <p:nvPr/>
        </p:nvSpPr>
        <p:spPr>
          <a:xfrm>
            <a:off x="616199" y="1008898"/>
            <a:ext cx="11575801" cy="4353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2000" b="1" dirty="0">
                <a:solidFill>
                  <a:srgbClr val="002060"/>
                </a:solidFill>
                <a:latin typeface="Poppins" panose="00000800000000000000" pitchFamily="2" charset="0"/>
                <a:ea typeface="Segoe UI" panose="020B0502040204020203" pitchFamily="34" charset="0"/>
                <a:cs typeface="Calibri" panose="020F0502020204030204" pitchFamily="34" charset="0"/>
              </a:rPr>
              <a:t>Eixo 6: </a:t>
            </a:r>
            <a:r>
              <a:rPr lang="pt-BR" sz="2000" b="1" dirty="0">
                <a:solidFill>
                  <a:srgbClr val="FFC000"/>
                </a:solidFill>
                <a:latin typeface="Poppins" panose="00000800000000000000" pitchFamily="2" charset="0"/>
                <a:ea typeface="Segoe UI" panose="020B0502040204020203" pitchFamily="34" charset="0"/>
                <a:cs typeface="Calibri" panose="020F0502020204030204" pitchFamily="34" charset="0"/>
              </a:rPr>
              <a:t>Articulação e Associativismo</a:t>
            </a:r>
          </a:p>
          <a:p>
            <a:pPr marL="285750" lvl="0" indent="-285750">
              <a:lnSpc>
                <a:spcPct val="150000"/>
              </a:lnSpc>
              <a:buClr>
                <a:srgbClr val="757070"/>
              </a:buClr>
              <a:buSzPts val="2000"/>
              <a:buFont typeface="Arial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Fomentar o Cooperativismo/Associativismo, não só de crédito</a:t>
            </a:r>
          </a:p>
          <a:p>
            <a:pPr marL="285750" lvl="0" indent="-285750">
              <a:lnSpc>
                <a:spcPct val="150000"/>
              </a:lnSpc>
              <a:buClr>
                <a:srgbClr val="757070"/>
              </a:buClr>
              <a:buSzPts val="2000"/>
              <a:buFont typeface="Arial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Articular estratégias e ações junto ao Ministério do Empreendedorismo, Microempresa e Empresa de Pequeno Porte (MEMP), COMPEM (CNI) e Secretaria de Indústria, Comércio e Serviços</a:t>
            </a: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>
              <a:lnSpc>
                <a:spcPct val="150000"/>
              </a:lnSpc>
              <a:buClr>
                <a:srgbClr val="757070"/>
              </a:buClr>
              <a:buSzPts val="2000"/>
              <a:buFont typeface="Arial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Fortalecer a Defesa institucional das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MPMI’s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, via Sindicatos e Conselhos</a:t>
            </a: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000"/>
            </a:pPr>
            <a:endParaRPr lang="pt-BR" sz="2000" b="1" dirty="0">
              <a:solidFill>
                <a:schemeClr val="accent1">
                  <a:lumMod val="50000"/>
                </a:schemeClr>
              </a:solidFill>
              <a:latin typeface="Calibri"/>
              <a:ea typeface="Arial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800000000000000" pitchFamily="2" charset="0"/>
                <a:ea typeface="Segoe UI" panose="020B0502040204020203" pitchFamily="34" charset="0"/>
                <a:cs typeface="Calibri" panose="020F0502020204030204" pitchFamily="34" charset="0"/>
              </a:rPr>
              <a:t>Eixo </a:t>
            </a:r>
            <a:r>
              <a:rPr lang="pt-BR" sz="2000" b="1" noProof="0" dirty="0">
                <a:solidFill>
                  <a:srgbClr val="002060"/>
                </a:solidFill>
                <a:latin typeface="Poppins" panose="00000800000000000000" pitchFamily="2" charset="0"/>
                <a:ea typeface="Segoe UI" panose="020B0502040204020203" pitchFamily="34" charset="0"/>
                <a:cs typeface="Calibri" panose="020F0502020204030204" pitchFamily="34" charset="0"/>
              </a:rPr>
              <a:t>7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800000000000000" pitchFamily="2" charset="0"/>
                <a:ea typeface="Segoe UI" panose="020B0502040204020203" pitchFamily="34" charset="0"/>
                <a:cs typeface="Calibri" panose="020F0502020204030204" pitchFamily="34" charset="0"/>
              </a:rPr>
              <a:t>: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 panose="00000800000000000000" pitchFamily="2" charset="0"/>
                <a:ea typeface="Segoe UI" panose="020B0502040204020203" pitchFamily="34" charset="0"/>
                <a:cs typeface="Calibri" panose="020F0502020204030204" pitchFamily="34" charset="0"/>
              </a:rPr>
              <a:t>Sistema Fiep</a:t>
            </a:r>
          </a:p>
          <a:p>
            <a:pPr marL="285750" lvl="0" indent="-285750">
              <a:lnSpc>
                <a:spcPct val="150000"/>
              </a:lnSpc>
              <a:buClr>
                <a:srgbClr val="757070"/>
              </a:buClr>
              <a:buSzPts val="2000"/>
              <a:buFont typeface="Arial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Propor condições diferenciadas de acesso das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MPMI’s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 aos produtos e serviços do Sistema Fiep (Sesi e Senai em alinhamento com a Lei Geral das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MPE’s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)</a:t>
            </a: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>
              <a:lnSpc>
                <a:spcPct val="150000"/>
              </a:lnSpc>
              <a:buClr>
                <a:srgbClr val="757070"/>
              </a:buClr>
              <a:buSzPts val="2000"/>
              <a:buFont typeface="Arial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Utilizar a estrutura do Sistema Fiep na promoção de ambiente favorável de negócios</a:t>
            </a: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1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18353F2FD9ED443B273D303EDA4A7CB" ma:contentTypeVersion="18" ma:contentTypeDescription="Crie um novo documento." ma:contentTypeScope="" ma:versionID="b9df87f93067b746c0c7a41f8184eaa2">
  <xsd:schema xmlns:xsd="http://www.w3.org/2001/XMLSchema" xmlns:xs="http://www.w3.org/2001/XMLSchema" xmlns:p="http://schemas.microsoft.com/office/2006/metadata/properties" xmlns:ns2="faea5e2d-7337-4c5a-9b1f-c72d5aa2aabc" xmlns:ns3="78a2e60b-3afa-4389-b118-b1c08f156a9b" targetNamespace="http://schemas.microsoft.com/office/2006/metadata/properties" ma:root="true" ma:fieldsID="727c9655bccb1c2de0978140106769c0" ns2:_="" ns3:_="">
    <xsd:import namespace="faea5e2d-7337-4c5a-9b1f-c72d5aa2aabc"/>
    <xsd:import namespace="78a2e60b-3afa-4389-b118-b1c08f156a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ea5e2d-7337-4c5a-9b1f-c72d5aa2aa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184c8c62-af11-4a97-95e1-881613c396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a2e60b-3afa-4389-b118-b1c08f156a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58b3652-a986-4a30-a4b0-617407d2f3db}" ma:internalName="TaxCatchAll" ma:showField="CatchAllData" ma:web="78a2e60b-3afa-4389-b118-b1c08f156a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58F159-BF14-4CA9-AD2D-28F1A689EBE8}"/>
</file>

<file path=customXml/itemProps2.xml><?xml version="1.0" encoding="utf-8"?>
<ds:datastoreItem xmlns:ds="http://schemas.openxmlformats.org/officeDocument/2006/customXml" ds:itemID="{44F6574F-3F1A-4742-8562-B1682F7833C8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557</Words>
  <Application>Microsoft Office PowerPoint</Application>
  <PresentationFormat>Widescreen</PresentationFormat>
  <Paragraphs>89</Paragraphs>
  <Slides>7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5" baseType="lpstr">
      <vt:lpstr>ADLaM Display</vt:lpstr>
      <vt:lpstr>Arial</vt:lpstr>
      <vt:lpstr>Branding Black</vt:lpstr>
      <vt:lpstr>Calibri</vt:lpstr>
      <vt:lpstr>Calibri Light</vt:lpstr>
      <vt:lpstr>Poppins</vt:lpstr>
      <vt:lpstr>Segoe UI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Luis Affonso De Rosis</dc:creator>
  <cp:lastModifiedBy>Luis Affonso De Rosis</cp:lastModifiedBy>
  <cp:revision>1</cp:revision>
  <dcterms:created xsi:type="dcterms:W3CDTF">2024-04-27T14:02:18Z</dcterms:created>
  <dcterms:modified xsi:type="dcterms:W3CDTF">2024-04-27T14:22:45Z</dcterms:modified>
</cp:coreProperties>
</file>