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5"/>
  </p:notesMasterIdLst>
  <p:handoutMasterIdLst>
    <p:handoutMasterId r:id="rId16"/>
  </p:handoutMasterIdLst>
  <p:sldIdLst>
    <p:sldId id="481" r:id="rId2"/>
    <p:sldId id="367" r:id="rId3"/>
    <p:sldId id="491" r:id="rId4"/>
    <p:sldId id="502" r:id="rId5"/>
    <p:sldId id="498" r:id="rId6"/>
    <p:sldId id="499" r:id="rId7"/>
    <p:sldId id="500" r:id="rId8"/>
    <p:sldId id="501" r:id="rId9"/>
    <p:sldId id="503" r:id="rId10"/>
    <p:sldId id="504" r:id="rId11"/>
    <p:sldId id="505" r:id="rId12"/>
    <p:sldId id="489" r:id="rId13"/>
    <p:sldId id="320" r:id="rId14"/>
  </p:sldIdLst>
  <p:sldSz cx="6858000" cy="5143500"/>
  <p:notesSz cx="7315200" cy="9601200"/>
  <p:defaultTextStyle>
    <a:defPPr>
      <a:defRPr lang="pt-B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userDrawn="1">
          <p15:clr>
            <a:srgbClr val="A4A3A4"/>
          </p15:clr>
        </p15:guide>
        <p15:guide id="43" orient="horz" pos="146" userDrawn="1">
          <p15:clr>
            <a:srgbClr val="A4A3A4"/>
          </p15:clr>
        </p15:guide>
        <p15:guide id="45" orient="horz" pos="32" userDrawn="1">
          <p15:clr>
            <a:srgbClr val="A4A3A4"/>
          </p15:clr>
        </p15:guide>
        <p15:guide id="46" pos="96" userDrawn="1">
          <p15:clr>
            <a:srgbClr val="A4A3A4"/>
          </p15:clr>
        </p15:guide>
        <p15:guide id="52" pos="4224" userDrawn="1">
          <p15:clr>
            <a:srgbClr val="A4A3A4"/>
          </p15:clr>
        </p15:guide>
        <p15:guide id="54" pos="187" userDrawn="1">
          <p15:clr>
            <a:srgbClr val="A4A3A4"/>
          </p15:clr>
        </p15:guide>
        <p15:guide id="62" pos="4315" userDrawn="1">
          <p15:clr>
            <a:srgbClr val="A4A3A4"/>
          </p15:clr>
        </p15:guide>
        <p15:guide id="63" orient="horz" pos="32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na Correia Monteiro" initials="JCM" lastIdx="10" clrIdx="0"/>
  <p:cmAuthor id="2" name="Renata da Silva Vilar" initials="RdSV" lastIdx="168" clrIdx="1"/>
  <p:cmAuthor id="3" name="Erika Kuchauskas Mariano da Silva" initials="EKMdS" lastIdx="3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A4A"/>
    <a:srgbClr val="378979"/>
    <a:srgbClr val="DDDDD6"/>
    <a:srgbClr val="5B9BD5"/>
    <a:srgbClr val="DC5F4C"/>
    <a:srgbClr val="CFE4E0"/>
    <a:srgbClr val="595959"/>
    <a:srgbClr val="A6A7A1"/>
    <a:srgbClr val="953321"/>
    <a:srgbClr val="6423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89868" autoAdjust="0"/>
  </p:normalViewPr>
  <p:slideViewPr>
    <p:cSldViewPr snapToGrid="0" showGuides="1">
      <p:cViewPr varScale="1">
        <p:scale>
          <a:sx n="151" d="100"/>
          <a:sy n="151" d="100"/>
        </p:scale>
        <p:origin x="1506" y="126"/>
      </p:cViewPr>
      <p:guideLst>
        <p:guide/>
        <p:guide orient="horz" pos="146"/>
        <p:guide orient="horz" pos="32"/>
        <p:guide pos="96"/>
        <p:guide pos="4224"/>
        <p:guide pos="187"/>
        <p:guide pos="4315"/>
        <p:guide orient="horz" pos="3240"/>
      </p:guideLst>
    </p:cSldViewPr>
  </p:slideViewPr>
  <p:outlineViewPr>
    <p:cViewPr>
      <p:scale>
        <a:sx n="33" d="100"/>
        <a:sy n="33" d="100"/>
      </p:scale>
      <p:origin x="0" y="-403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Freitas" userId="7ed694069727a3fb" providerId="LiveId" clId="{A1CEA20A-16DB-4E48-B01D-B83AB107BE58}"/>
    <pc:docChg chg="custSel modSld">
      <pc:chgData name="Paulo Freitas" userId="7ed694069727a3fb" providerId="LiveId" clId="{A1CEA20A-16DB-4E48-B01D-B83AB107BE58}" dt="2025-05-13T14:47:35.661" v="56" actId="20577"/>
      <pc:docMkLst>
        <pc:docMk/>
      </pc:docMkLst>
      <pc:sldChg chg="modSp mod">
        <pc:chgData name="Paulo Freitas" userId="7ed694069727a3fb" providerId="LiveId" clId="{A1CEA20A-16DB-4E48-B01D-B83AB107BE58}" dt="2025-05-13T14:47:17.063" v="39" actId="20577"/>
        <pc:sldMkLst>
          <pc:docMk/>
          <pc:sldMk cId="3133579166" sldId="491"/>
        </pc:sldMkLst>
        <pc:graphicFrameChg chg="modGraphic">
          <ac:chgData name="Paulo Freitas" userId="7ed694069727a3fb" providerId="LiveId" clId="{A1CEA20A-16DB-4E48-B01D-B83AB107BE58}" dt="2025-05-13T14:47:17.063" v="39" actId="20577"/>
          <ac:graphicFrameMkLst>
            <pc:docMk/>
            <pc:sldMk cId="3133579166" sldId="491"/>
            <ac:graphicFrameMk id="4" creationId="{E21FC0A2-2C31-78FD-CF7C-AA42CD9BEF09}"/>
          </ac:graphicFrameMkLst>
        </pc:graphicFrameChg>
      </pc:sldChg>
      <pc:sldChg chg="modSp mod">
        <pc:chgData name="Paulo Freitas" userId="7ed694069727a3fb" providerId="LiveId" clId="{A1CEA20A-16DB-4E48-B01D-B83AB107BE58}" dt="2025-05-13T14:47:35.661" v="56" actId="20577"/>
        <pc:sldMkLst>
          <pc:docMk/>
          <pc:sldMk cId="3954849919" sldId="503"/>
        </pc:sldMkLst>
        <pc:graphicFrameChg chg="modGraphic">
          <ac:chgData name="Paulo Freitas" userId="7ed694069727a3fb" providerId="LiveId" clId="{A1CEA20A-16DB-4E48-B01D-B83AB107BE58}" dt="2025-05-13T14:47:35.661" v="56" actId="20577"/>
          <ac:graphicFrameMkLst>
            <pc:docMk/>
            <pc:sldMk cId="3954849919" sldId="503"/>
            <ac:graphicFrameMk id="4" creationId="{44567CC7-3B35-AA45-C0CC-8A382B3F3EA7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24373-9474-4B8B-B54F-3CDC6970FA47}" type="datetimeFigureOut">
              <a:rPr lang="pt-BR" smtClean="0"/>
              <a:t>11/08/2025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3FC87-DB7E-45C8-95F2-230581687BC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5557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02694-BC10-4057-87B9-4B62F7076DA1}" type="datetimeFigureOut">
              <a:rPr lang="pt-BR" smtClean="0"/>
              <a:t>11/08/2025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5D915-6812-4277-BA9F-FAA20581E9D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913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94D45951-4530-4C63-93B2-16B4519554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8036" y="4717418"/>
            <a:ext cx="2466109" cy="42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190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12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273846"/>
            <a:ext cx="1478756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273846"/>
            <a:ext cx="4350544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18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79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1282307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574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72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273845"/>
            <a:ext cx="5915025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7"/>
            <a:ext cx="2901255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1878807"/>
            <a:ext cx="2915543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75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2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37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740572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2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49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740572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2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3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97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42900" y="1549570"/>
            <a:ext cx="6172200" cy="3433555"/>
          </a:xfrm>
        </p:spPr>
        <p:txBody>
          <a:bodyPr>
            <a:noAutofit/>
          </a:bodyPr>
          <a:lstStyle/>
          <a:p>
            <a:pPr algn="ctr" eaLnBrk="0">
              <a:lnSpc>
                <a:spcPct val="100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10º 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CICLO DE 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REUNIÕES COM OS COMITÊS TEMÁTICOS</a:t>
            </a:r>
          </a:p>
          <a:p>
            <a:pPr algn="ctr" eaLnBrk="0">
              <a:lnSpc>
                <a:spcPct val="100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CT1 – RACIONALIZAÇÃO LEGAL E BUROCRÁTICA</a:t>
            </a:r>
          </a:p>
          <a:p>
            <a:pPr algn="ctr" eaLnBrk="0">
              <a:lnSpc>
                <a:spcPct val="100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endParaRPr lang="pt-BR" sz="2000" b="1" dirty="0">
              <a:solidFill>
                <a:srgbClr val="00206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eaLnBrk="0">
              <a:lnSpc>
                <a:spcPct val="75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r>
              <a:rPr lang="pt-BR" sz="20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20/05/2025</a:t>
            </a:r>
          </a:p>
          <a:p>
            <a:pPr algn="ctr" eaLnBrk="0">
              <a:lnSpc>
                <a:spcPct val="75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r>
              <a:rPr lang="pt-BR" sz="20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CURITIBA – PR</a:t>
            </a:r>
            <a:endParaRPr lang="pt-BR" sz="28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383CC1B-7705-9B90-7D87-BDF2ADE18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E165047-F685-E45D-5EA2-08B8AE782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414"/>
            <a:ext cx="6858000" cy="1424726"/>
          </a:xfrm>
          <a:prstGeom prst="rect">
            <a:avLst/>
          </a:prstGeom>
        </p:spPr>
      </p:pic>
      <p:pic>
        <p:nvPicPr>
          <p:cNvPr id="6" name="Imagem 5" descr="Interface gráfica do usuário, Texto">
            <a:extLst>
              <a:ext uri="{FF2B5EF4-FFF2-40B4-BE49-F238E27FC236}">
                <a16:creationId xmlns:a16="http://schemas.microsoft.com/office/drawing/2014/main" id="{48ADF521-BBE6-D37F-05F4-FEBC1182E6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14" r="50000"/>
          <a:stretch/>
        </p:blipFill>
        <p:spPr>
          <a:xfrm>
            <a:off x="1327150" y="579755"/>
            <a:ext cx="1386058" cy="61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166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61C92-4777-CBAC-7D48-0DA0F7F4A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0FEAE48-F29C-27F1-2E1E-56771238AA95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942E882F-9543-A6A5-BC3A-5E3B83AD7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B4829EA-6E3D-2E5E-E3A6-CFDF4FB7D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730"/>
            <a:ext cx="6858000" cy="887722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10D6F0B-B6A3-8125-E64B-FA6E6AFC7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4430" y="1008755"/>
            <a:ext cx="3086367" cy="1425063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83168B6-451E-F323-CDFD-2ECFC3AEDA11}"/>
              </a:ext>
            </a:extLst>
          </p:cNvPr>
          <p:cNvSpPr txBox="1"/>
          <p:nvPr/>
        </p:nvSpPr>
        <p:spPr>
          <a:xfrm>
            <a:off x="116962" y="2281178"/>
            <a:ext cx="648585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000" b="0" i="0" u="none" strike="noStrike" baseline="0" dirty="0">
                <a:latin typeface="CIDFont+F3"/>
              </a:rPr>
              <a:t>Em grupos de 5 a 7 pessoas, discutir as ações de comunicação e de realizações na ponta, em benefício das MPEs (55 min)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000" b="0" i="0" u="none" strike="noStrike" baseline="0" dirty="0">
                <a:latin typeface="CIDFont+F3"/>
              </a:rPr>
              <a:t>Apresentação dos resultados e do plano de ação em instrumento disponibilizado por Leonice (formulário 5w2h) (20 min)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000" b="0" i="0" u="none" strike="noStrike" baseline="0" dirty="0">
                <a:latin typeface="CIDFont+F3"/>
              </a:rPr>
              <a:t>A ideia é que na próxima reunião, em agosto, que os responsáveis apresentem os resultados do planejamento acordado.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83690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89D0D-DED7-1240-DFF5-87A90B3581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A2D81B6D-0B42-0977-72AF-1E87F44B515F}"/>
              </a:ext>
            </a:extLst>
          </p:cNvPr>
          <p:cNvCxnSpPr/>
          <p:nvPr/>
        </p:nvCxnSpPr>
        <p:spPr>
          <a:xfrm flipV="1">
            <a:off x="0" y="689232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>
            <a:extLst>
              <a:ext uri="{FF2B5EF4-FFF2-40B4-BE49-F238E27FC236}">
                <a16:creationId xmlns:a16="http://schemas.microsoft.com/office/drawing/2014/main" id="{32E6B36D-4141-1EF5-A996-3E3FBDE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7D752992-C86F-7B2A-6BF2-131781B48F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93" y="135644"/>
            <a:ext cx="2399389" cy="37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>
              <a:spcBef>
                <a:spcPct val="20000"/>
              </a:spcBef>
            </a:pPr>
            <a:r>
              <a:rPr lang="pt-BR" altLang="pt-BR" sz="2100" dirty="0"/>
              <a:t>Pauta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18F21AA-8210-9866-61F8-D96BF34567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1" y="77970"/>
            <a:ext cx="1812986" cy="506905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E4F5A92-5118-E885-B1AE-8C82357338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800306"/>
              </p:ext>
            </p:extLst>
          </p:nvPr>
        </p:nvGraphicFramePr>
        <p:xfrm>
          <a:off x="214423" y="842051"/>
          <a:ext cx="6429153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716">
                  <a:extLst>
                    <a:ext uri="{9D8B030D-6E8A-4147-A177-3AD203B41FA5}">
                      <a16:colId xmlns:a16="http://schemas.microsoft.com/office/drawing/2014/main" val="1909228377"/>
                    </a:ext>
                  </a:extLst>
                </a:gridCol>
                <a:gridCol w="2339163">
                  <a:extLst>
                    <a:ext uri="{9D8B030D-6E8A-4147-A177-3AD203B41FA5}">
                      <a16:colId xmlns:a16="http://schemas.microsoft.com/office/drawing/2014/main" val="3320245361"/>
                    </a:ext>
                  </a:extLst>
                </a:gridCol>
                <a:gridCol w="2027274">
                  <a:extLst>
                    <a:ext uri="{9D8B030D-6E8A-4147-A177-3AD203B41FA5}">
                      <a16:colId xmlns:a16="http://schemas.microsoft.com/office/drawing/2014/main" val="23783217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HORÁRIO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ASSUNTO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RESPONSÁVEL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983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09h30 às 09h35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Secretaria Técnica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Daniel Gutierrez </a:t>
                      </a:r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- SEIC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3990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09h35 às 10h05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Situação das ações em andamento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Daniel Gutierrez– </a:t>
                      </a:r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SEIC e Jovane Borges - CONAMPE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6074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10h05 às 11h20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Ações de comunicação e de realizações na ponta, em benefício das MPEs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Silvana Pereira – SEIC e Rubens Palma - SEBRAE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7916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11h20 às 11h30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Encaminhamentos do CT e Encerramento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Daniel Gutierrez </a:t>
                      </a:r>
                      <a:r>
                        <a:rPr lang="pt-BR" sz="1800" b="1" dirty="0"/>
                        <a:t>e Jovane Borges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1076879"/>
                  </a:ext>
                </a:extLst>
              </a:tr>
            </a:tbl>
          </a:graphicData>
        </a:graphic>
      </p:graphicFrame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48ADF521-BBE6-D37F-05F4-FEBC1182E6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0" r="50000"/>
          <a:stretch/>
        </p:blipFill>
        <p:spPr>
          <a:xfrm>
            <a:off x="69849" y="24072"/>
            <a:ext cx="2092103" cy="5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540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91FFCC4C-3D01-D0CC-FB15-F89DC2B72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953" y="4602609"/>
            <a:ext cx="2344159" cy="465252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C503595A-7CCA-77FB-6716-BB60F06C1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095" y="1547074"/>
            <a:ext cx="4387753" cy="367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43787" lvl="1" indent="0">
              <a:spcBef>
                <a:spcPct val="20000"/>
              </a:spcBef>
            </a:pPr>
            <a:r>
              <a:rPr lang="pt-BR" altLang="pt-BR" sz="2038" dirty="0"/>
              <a:t>Próximas Reuniões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E79C5B0-34F7-AA9D-459B-28A1A918A236}"/>
              </a:ext>
            </a:extLst>
          </p:cNvPr>
          <p:cNvSpPr txBox="1"/>
          <p:nvPr/>
        </p:nvSpPr>
        <p:spPr>
          <a:xfrm>
            <a:off x="225316" y="2205539"/>
            <a:ext cx="6547680" cy="261610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400" b="1" dirty="0"/>
              <a:t>20 e 21 de agosto – 2ª Reunião Ordinária do Fórum Permanente Nacional em Vitória – ES </a:t>
            </a:r>
          </a:p>
          <a:p>
            <a:pPr marL="177800" indent="-177800">
              <a:buFont typeface="Arial" panose="020B0604020202020204" pitchFamily="34" charset="0"/>
              <a:buChar char="•"/>
            </a:pPr>
            <a:endParaRPr lang="pt-BR" sz="14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400" b="1" smtClean="0"/>
              <a:t>09</a:t>
            </a:r>
            <a:r>
              <a:rPr lang="pt-BR" sz="1400" b="1" smtClean="0"/>
              <a:t> </a:t>
            </a:r>
            <a:r>
              <a:rPr lang="pt-BR" sz="1400" b="1" dirty="0"/>
              <a:t>de setembro - 62ª Reunião Ordinária do FOPEME </a:t>
            </a:r>
          </a:p>
          <a:p>
            <a:endParaRPr lang="pt-BR" sz="1400" b="1" dirty="0"/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400" b="1" dirty="0"/>
              <a:t> 11 a 14 de setembro – Feira do Empreendedor Sebrae/PR 2025, no </a:t>
            </a:r>
            <a:r>
              <a:rPr lang="pt-BR" sz="1400" b="1" dirty="0" err="1"/>
              <a:t>Viasoft</a:t>
            </a:r>
            <a:r>
              <a:rPr lang="pt-BR" sz="1400" b="1" dirty="0"/>
              <a:t> Experience, no Campus da Universidade Positivo em Curitiba </a:t>
            </a:r>
          </a:p>
          <a:p>
            <a:endParaRPr lang="pt-BR" sz="1400" b="1" dirty="0"/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400" b="1" dirty="0"/>
              <a:t> 1 a 3 de outubro – Encontro Estadual de Políticas Públicas </a:t>
            </a:r>
          </a:p>
          <a:p>
            <a:endParaRPr lang="pt-BR" sz="18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00113" indent="-900113"/>
            <a:endParaRPr lang="pt-BR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8021004-E553-4193-B682-1DB5687E9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414"/>
            <a:ext cx="6858000" cy="1424726"/>
          </a:xfrm>
          <a:prstGeom prst="rect">
            <a:avLst/>
          </a:prstGeom>
        </p:spPr>
      </p:pic>
      <p:pic>
        <p:nvPicPr>
          <p:cNvPr id="6" name="Imagem 5" descr="Interface gráfica do usuário, Texto">
            <a:extLst>
              <a:ext uri="{FF2B5EF4-FFF2-40B4-BE49-F238E27FC236}">
                <a16:creationId xmlns:a16="http://schemas.microsoft.com/office/drawing/2014/main" id="{48ADF521-BBE6-D37F-05F4-FEBC1182E6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41" r="50000"/>
          <a:stretch/>
        </p:blipFill>
        <p:spPr>
          <a:xfrm>
            <a:off x="1276350" y="593241"/>
            <a:ext cx="1438052" cy="5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925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5DF5A1DE-EAAD-4BD4-9FCD-C49C0E4D94BC}"/>
              </a:ext>
            </a:extLst>
          </p:cNvPr>
          <p:cNvCxnSpPr/>
          <p:nvPr/>
        </p:nvCxnSpPr>
        <p:spPr>
          <a:xfrm flipV="1">
            <a:off x="0" y="625439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Conteúdo 4">
            <a:extLst>
              <a:ext uri="{FF2B5EF4-FFF2-40B4-BE49-F238E27FC236}">
                <a16:creationId xmlns:a16="http://schemas.microsoft.com/office/drawing/2014/main" id="{7F73F831-183B-4D40-9BF0-F03C02F9F894}"/>
              </a:ext>
            </a:extLst>
          </p:cNvPr>
          <p:cNvSpPr>
            <a:spLocks noGrp="1"/>
          </p:cNvSpPr>
          <p:nvPr/>
        </p:nvSpPr>
        <p:spPr>
          <a:xfrm>
            <a:off x="-21264" y="1665425"/>
            <a:ext cx="6858000" cy="2566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4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800" b="1" dirty="0">
                <a:cs typeface="Segoe UI" charset="0"/>
              </a:rPr>
              <a:t>OBRIGADO!</a:t>
            </a:r>
          </a:p>
          <a:p>
            <a:pPr algn="ctr">
              <a:lnSpc>
                <a:spcPct val="104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endParaRPr lang="pt-BR" sz="1600" b="1" dirty="0">
              <a:cs typeface="Segoe UI" charset="0"/>
            </a:endParaRPr>
          </a:p>
          <a:p>
            <a:pPr algn="ctr">
              <a:lnSpc>
                <a:spcPct val="104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400" b="1" dirty="0">
                <a:cs typeface="Segoe UI" charset="0"/>
              </a:rPr>
              <a:t>Fórum Permanente das Microempresas e Empresas de Pequeno Porte do Estado do Paraná – FOPEME</a:t>
            </a:r>
          </a:p>
          <a:p>
            <a:pPr algn="r">
              <a:lnSpc>
                <a:spcPct val="104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400" b="1" dirty="0">
                <a:latin typeface="Calibri" pitchFamily="32" charset="0"/>
                <a:cs typeface="Segoe UI" charset="0"/>
              </a:rPr>
              <a:t>                                      www.mpeparanaense.pr.gov.br/fopeme</a:t>
            </a:r>
            <a:endParaRPr lang="pt-BR" sz="2400" dirty="0">
              <a:solidFill>
                <a:srgbClr val="002060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C0C8C69-D1DB-722B-9D56-40CF82D10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96F248A7-8F46-9A4B-14F1-DD5A94FEA1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414"/>
            <a:ext cx="6858000" cy="1424726"/>
          </a:xfrm>
          <a:prstGeom prst="rect">
            <a:avLst/>
          </a:prstGeom>
        </p:spPr>
      </p:pic>
      <p:pic>
        <p:nvPicPr>
          <p:cNvPr id="6" name="Imagem 5" descr="Interface gráfica do usuário, Texto">
            <a:extLst>
              <a:ext uri="{FF2B5EF4-FFF2-40B4-BE49-F238E27FC236}">
                <a16:creationId xmlns:a16="http://schemas.microsoft.com/office/drawing/2014/main" id="{48ADF521-BBE6-D37F-05F4-FEBC1182E6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99" r="50000"/>
          <a:stretch/>
        </p:blipFill>
        <p:spPr>
          <a:xfrm>
            <a:off x="1282700" y="578315"/>
            <a:ext cx="1444402" cy="5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95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8F3B12DC-5596-4ED1-98B0-272AC2654341}"/>
              </a:ext>
            </a:extLst>
          </p:cNvPr>
          <p:cNvCxnSpPr/>
          <p:nvPr/>
        </p:nvCxnSpPr>
        <p:spPr>
          <a:xfrm flipV="1">
            <a:off x="0" y="625439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>
            <a:extLst>
              <a:ext uri="{FF2B5EF4-FFF2-40B4-BE49-F238E27FC236}">
                <a16:creationId xmlns:a16="http://schemas.microsoft.com/office/drawing/2014/main" id="{28AD21D9-5142-47BA-BA14-40344FDE71A6}"/>
              </a:ext>
            </a:extLst>
          </p:cNvPr>
          <p:cNvSpPr/>
          <p:nvPr/>
        </p:nvSpPr>
        <p:spPr>
          <a:xfrm>
            <a:off x="21268" y="649207"/>
            <a:ext cx="61608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/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Comitê Temático 1</a:t>
            </a:r>
          </a:p>
          <a:p>
            <a:pPr lvl="2" algn="ctr"/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Racionalização Legal e Burocrática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3F1E279A-83F3-4736-994D-F3D5D5D9BA31}"/>
              </a:ext>
            </a:extLst>
          </p:cNvPr>
          <p:cNvSpPr/>
          <p:nvPr/>
        </p:nvSpPr>
        <p:spPr>
          <a:xfrm>
            <a:off x="354419" y="1521083"/>
            <a:ext cx="634409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Coordenadores de Governo:</a:t>
            </a:r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Titular: </a:t>
            </a:r>
            <a:r>
              <a:rPr lang="pt-BR" sz="2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Daniel </a:t>
            </a:r>
            <a:r>
              <a:rPr lang="pt-BR" sz="2000" dirty="0" smtClean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Gutierrez - </a:t>
            </a:r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SEIC</a:t>
            </a: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Suplente: Sebastião Mota – JUCEPAR</a:t>
            </a:r>
          </a:p>
          <a:p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Coordenadores da Iniciativa Privada:</a:t>
            </a:r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Titular: Jovane dos Santos Borges – CONAMPE</a:t>
            </a: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Suplente: Ercílio Santinoni – CONAMPE</a:t>
            </a:r>
          </a:p>
          <a:p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Consultor do SEBRAE/PR:</a:t>
            </a:r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Rubens Palma</a:t>
            </a:r>
            <a:endParaRPr lang="pt-BR" sz="2000" b="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6B8C2BB-91F9-ACEF-B942-B4E0FA0257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94BA630-5F14-9846-E356-5D10C34B96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85" y="1"/>
            <a:ext cx="2085668" cy="583146"/>
          </a:xfrm>
          <a:prstGeom prst="rect">
            <a:avLst/>
          </a:prstGeom>
        </p:spPr>
      </p:pic>
      <p:pic>
        <p:nvPicPr>
          <p:cNvPr id="9" name="Imagem 8" descr="Interface gráfica do usuário, Texto">
            <a:extLst>
              <a:ext uri="{FF2B5EF4-FFF2-40B4-BE49-F238E27FC236}">
                <a16:creationId xmlns:a16="http://schemas.microsoft.com/office/drawing/2014/main" id="{48ADF521-BBE6-D37F-05F4-FEBC1182E6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0" r="50000"/>
          <a:stretch/>
        </p:blipFill>
        <p:spPr>
          <a:xfrm>
            <a:off x="69849" y="24072"/>
            <a:ext cx="2092103" cy="5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76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4B94A-871B-6C15-4B8E-B4AC0032D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A1351BB6-8030-2412-F3D5-FF3E2A99361B}"/>
              </a:ext>
            </a:extLst>
          </p:cNvPr>
          <p:cNvCxnSpPr/>
          <p:nvPr/>
        </p:nvCxnSpPr>
        <p:spPr>
          <a:xfrm flipV="1">
            <a:off x="0" y="689232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>
            <a:extLst>
              <a:ext uri="{FF2B5EF4-FFF2-40B4-BE49-F238E27FC236}">
                <a16:creationId xmlns:a16="http://schemas.microsoft.com/office/drawing/2014/main" id="{C1642B4D-E7B9-AF94-F9F6-B21FBD597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CF2696C4-842B-37DB-4E6B-DA57FF3EA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93" y="135644"/>
            <a:ext cx="2399389" cy="37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>
              <a:spcBef>
                <a:spcPct val="20000"/>
              </a:spcBef>
            </a:pPr>
            <a:r>
              <a:rPr lang="pt-BR" altLang="pt-BR" sz="2100" dirty="0"/>
              <a:t>Pauta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389E2F2-F0F1-6711-6431-EF432EBEA4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1" y="77970"/>
            <a:ext cx="1812986" cy="506905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E21FC0A2-2C31-78FD-CF7C-AA42CD9BEF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352970"/>
              </p:ext>
            </p:extLst>
          </p:nvPr>
        </p:nvGraphicFramePr>
        <p:xfrm>
          <a:off x="214423" y="842051"/>
          <a:ext cx="6429153" cy="321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716">
                  <a:extLst>
                    <a:ext uri="{9D8B030D-6E8A-4147-A177-3AD203B41FA5}">
                      <a16:colId xmlns:a16="http://schemas.microsoft.com/office/drawing/2014/main" val="1909228377"/>
                    </a:ext>
                  </a:extLst>
                </a:gridCol>
                <a:gridCol w="2339163">
                  <a:extLst>
                    <a:ext uri="{9D8B030D-6E8A-4147-A177-3AD203B41FA5}">
                      <a16:colId xmlns:a16="http://schemas.microsoft.com/office/drawing/2014/main" val="3320245361"/>
                    </a:ext>
                  </a:extLst>
                </a:gridCol>
                <a:gridCol w="2027274">
                  <a:extLst>
                    <a:ext uri="{9D8B030D-6E8A-4147-A177-3AD203B41FA5}">
                      <a16:colId xmlns:a16="http://schemas.microsoft.com/office/drawing/2014/main" val="23783217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HORÁRIO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ASSUNTO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RESPONSÁVEL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983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09h30 às 09h35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Secretaria Técnica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Daniel Gutierrez</a:t>
                      </a:r>
                      <a:endParaRPr lang="pt-BR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3990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09h35 às 10h05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Situação das ações em andamento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Daniel Gutierrez e </a:t>
                      </a:r>
                      <a:r>
                        <a:rPr lang="pt-BR" sz="1800" b="1" dirty="0"/>
                        <a:t>Jovane Borges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6074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10h05 às 11h20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Ações de comunicação e de realizações na ponta, em benefício das MPEs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Silvana Pereira e Rubens Palma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7916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11h20 às 11h30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Encaminhamentos do CT e Encerramento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Daniel Gutierrez e </a:t>
                      </a:r>
                      <a:r>
                        <a:rPr lang="pt-BR" sz="1800" b="1" dirty="0"/>
                        <a:t>Jovane Borges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1076879"/>
                  </a:ext>
                </a:extLst>
              </a:tr>
            </a:tbl>
          </a:graphicData>
        </a:graphic>
      </p:graphicFrame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48ADF521-BBE6-D37F-05F4-FEBC1182E6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0" r="50000"/>
          <a:stretch/>
        </p:blipFill>
        <p:spPr>
          <a:xfrm>
            <a:off x="55021" y="29979"/>
            <a:ext cx="2092103" cy="5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79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471DF2-3AC3-9995-6D88-A1FB5422C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6C123F5A-79AB-B2FC-B666-A79DBE776396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B320EA05-0B6E-5DF4-8D9D-433FFF90C9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E393A356-C6B7-E116-913C-77A428A42A59}"/>
              </a:ext>
            </a:extLst>
          </p:cNvPr>
          <p:cNvSpPr txBox="1"/>
          <p:nvPr/>
        </p:nvSpPr>
        <p:spPr>
          <a:xfrm>
            <a:off x="113412" y="1523342"/>
            <a:ext cx="651421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Formular a Política Estadual de Desenvolvimento das Microempresas e Empresas de Pequeno Porte do Estado do Paraná, tendo 1 minuta de decreto formulada e estudo sobre os indicadores de acompanhamento da política em 2025 – 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Ercílio </a:t>
            </a:r>
            <a:r>
              <a:rPr lang="pt-BR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Santinoni</a:t>
            </a:r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CONAMPE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5E032A7-4E74-F41E-1B63-3D46F5D37652}"/>
              </a:ext>
            </a:extLst>
          </p:cNvPr>
          <p:cNvSpPr txBox="1"/>
          <p:nvPr/>
        </p:nvSpPr>
        <p:spPr>
          <a:xfrm>
            <a:off x="124046" y="981079"/>
            <a:ext cx="651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Ação / Entrega / Responsável: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C1F5F2A-4DF0-78A5-80F8-B359E46395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141"/>
            <a:ext cx="6858000" cy="8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5274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8CC50-495C-AE48-0E0C-B4C8A864A8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8E88157B-6292-8FDE-7C11-A509F12B57BC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2BF873DC-EB36-7CE8-5DC2-26479291FC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A863A51-82D0-8654-CC8B-C564743166F8}"/>
              </a:ext>
            </a:extLst>
          </p:cNvPr>
          <p:cNvSpPr txBox="1"/>
          <p:nvPr/>
        </p:nvSpPr>
        <p:spPr>
          <a:xfrm>
            <a:off x="120499" y="1704195"/>
            <a:ext cx="651421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Publicar a nova Lei Complementar do Estatuto da MPE no Paraná, que irá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revogar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a Lei Complementar nº 163/2013 – SEIC</a:t>
            </a:r>
          </a:p>
          <a:p>
            <a:endParaRPr lang="pt-B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Tx/>
              <a:buChar char="-"/>
            </a:pP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Reunião Diretoria Legislativa Casa Civil+</a:t>
            </a:r>
          </a:p>
          <a:p>
            <a:pPr marL="342900" indent="-342900">
              <a:buFontTx/>
              <a:buChar char="-"/>
            </a:pP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Documentos necessários para o trâmite legislativo</a:t>
            </a:r>
          </a:p>
          <a:p>
            <a:endParaRPr lang="pt-B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62BA480-B44D-8D0B-8A37-1DCA91624140}"/>
              </a:ext>
            </a:extLst>
          </p:cNvPr>
          <p:cNvSpPr txBox="1"/>
          <p:nvPr/>
        </p:nvSpPr>
        <p:spPr>
          <a:xfrm>
            <a:off x="124046" y="981079"/>
            <a:ext cx="651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Ação / Entrega / Responsável: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1098F854-73B9-A867-2E2E-62410563B4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734"/>
            <a:ext cx="6858000" cy="8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335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D2B95-F818-2E0E-999A-6FE940E61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CD3032FA-6DF0-4BAC-7959-12C5E037EF4B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5C76D480-7753-0A18-395A-82D1323907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A66DD244-FBEB-A46F-7D8C-C5FEC341BD59}"/>
              </a:ext>
            </a:extLst>
          </p:cNvPr>
          <p:cNvSpPr txBox="1"/>
          <p:nvPr/>
        </p:nvSpPr>
        <p:spPr>
          <a:xfrm>
            <a:off x="113412" y="1445371"/>
            <a:ext cx="6514210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Expandir os serviços atendidos dentro do Empresa Fácil, possibilitando oferecer módulos de renovação, fiscalização e regularização integrados aos sistemas de órgãos licenciadores estaduais, tendo ao menos 2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órgãos estaduais integrados e os módulos de renovação, regularização e fiscalização funcionando no sistema Empresa Fácil até o final de 2026 – Fernanda Will - JUCEPAR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2423DAC-C1FC-2E82-D7D9-03932D3D9568}"/>
              </a:ext>
            </a:extLst>
          </p:cNvPr>
          <p:cNvSpPr txBox="1"/>
          <p:nvPr/>
        </p:nvSpPr>
        <p:spPr>
          <a:xfrm>
            <a:off x="124046" y="981079"/>
            <a:ext cx="651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Ação / Entrega / Responsável: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D685AD3-80C4-B72C-2DAE-8DF0620FD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650"/>
            <a:ext cx="6858000" cy="8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714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FAD74F-13A4-DA92-A313-1FE7F84EC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14A0799C-3CD8-2409-8717-DE551BF82BE1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1A5788C8-79A5-597C-AC37-FF6713F9C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24B126DA-8D29-CB55-B2EF-1226B2415851}"/>
              </a:ext>
            </a:extLst>
          </p:cNvPr>
          <p:cNvSpPr txBox="1"/>
          <p:nvPr/>
        </p:nvSpPr>
        <p:spPr>
          <a:xfrm>
            <a:off x="113412" y="1445371"/>
            <a:ext cx="651421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Automatizar o processo de consulta prévia de endereço nos municípios do Paraná </a:t>
            </a:r>
            <a:r>
              <a:rPr lang="pt-BR" sz="2200" b="1">
                <a:latin typeface="Arial" panose="020B0604020202020204" pitchFamily="34" charset="0"/>
                <a:cs typeface="Arial" panose="020B0604020202020204" pitchFamily="34" charset="0"/>
              </a:rPr>
              <a:t>utilizando georreferenciamento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ou zoneamento, cuja meta é automatizar a consulta prévia em aproximadamente 200 municípios até metade de 2026, tendo os 399 municípios automatizados até o final de 2027 - Fernanda Will - JUCEPAR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542EE9BC-B9E8-3B0A-C3A5-BBB65210B335}"/>
              </a:ext>
            </a:extLst>
          </p:cNvPr>
          <p:cNvSpPr txBox="1"/>
          <p:nvPr/>
        </p:nvSpPr>
        <p:spPr>
          <a:xfrm>
            <a:off x="124046" y="981079"/>
            <a:ext cx="651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Ação / Entrega / Responsável: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E956067-55C3-9539-E96E-909BC29D6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2644"/>
            <a:ext cx="6858000" cy="8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290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C97C9C-2493-6F8D-80E3-84CBC47BD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CD7B3F72-1E46-1B9C-3368-36FE27CB9F67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5DA5652B-BFB4-FD2F-AF33-D3B414E650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98A383D-B747-10D5-875E-8B80FCA2C58C}"/>
              </a:ext>
            </a:extLst>
          </p:cNvPr>
          <p:cNvSpPr txBox="1"/>
          <p:nvPr/>
        </p:nvSpPr>
        <p:spPr>
          <a:xfrm>
            <a:off x="120499" y="1629730"/>
            <a:ext cx="651421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Reativar o Subcomitê Estadual do Comitê para Gestão da Rede Nacional para a Simplificação do Registro e da Legalização de Empresas e Negócios - Subcomitê CGSIM, cuja meta é ter ele operando em 2025 – 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Ercílio </a:t>
            </a:r>
            <a:r>
              <a:rPr lang="pt-BR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Santinoni</a:t>
            </a:r>
            <a:r>
              <a:rPr lang="pt-BR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- CONAMPE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A445CE1-A630-2068-202B-6C2376D24C94}"/>
              </a:ext>
            </a:extLst>
          </p:cNvPr>
          <p:cNvSpPr txBox="1"/>
          <p:nvPr/>
        </p:nvSpPr>
        <p:spPr>
          <a:xfrm>
            <a:off x="124046" y="981079"/>
            <a:ext cx="651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Ação / Entrega / Responsável: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5FA7F99-27A4-FCCD-15A0-197FEEA510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730"/>
            <a:ext cx="6858000" cy="8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556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3D11D-F039-951E-4AAF-C04848405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84AF304F-EC2E-DF33-BB5E-5BECE7E3217D}"/>
              </a:ext>
            </a:extLst>
          </p:cNvPr>
          <p:cNvCxnSpPr/>
          <p:nvPr/>
        </p:nvCxnSpPr>
        <p:spPr>
          <a:xfrm flipV="1">
            <a:off x="0" y="689232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>
            <a:extLst>
              <a:ext uri="{FF2B5EF4-FFF2-40B4-BE49-F238E27FC236}">
                <a16:creationId xmlns:a16="http://schemas.microsoft.com/office/drawing/2014/main" id="{B1339208-97B9-2067-65E8-A60AA06D4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A57939F2-5475-391E-43AA-275E1B5A8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93" y="135644"/>
            <a:ext cx="2399389" cy="37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>
              <a:spcBef>
                <a:spcPct val="20000"/>
              </a:spcBef>
            </a:pPr>
            <a:r>
              <a:rPr lang="pt-BR" altLang="pt-BR" sz="2100" dirty="0"/>
              <a:t>Pauta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433775C-089E-D031-86B3-3A5EA343CE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1" y="77970"/>
            <a:ext cx="1812986" cy="506905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4567CC7-3B35-AA45-C0CC-8A382B3F3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239655"/>
              </p:ext>
            </p:extLst>
          </p:nvPr>
        </p:nvGraphicFramePr>
        <p:xfrm>
          <a:off x="214423" y="842051"/>
          <a:ext cx="6429153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716">
                  <a:extLst>
                    <a:ext uri="{9D8B030D-6E8A-4147-A177-3AD203B41FA5}">
                      <a16:colId xmlns:a16="http://schemas.microsoft.com/office/drawing/2014/main" val="1909228377"/>
                    </a:ext>
                  </a:extLst>
                </a:gridCol>
                <a:gridCol w="2339163">
                  <a:extLst>
                    <a:ext uri="{9D8B030D-6E8A-4147-A177-3AD203B41FA5}">
                      <a16:colId xmlns:a16="http://schemas.microsoft.com/office/drawing/2014/main" val="3320245361"/>
                    </a:ext>
                  </a:extLst>
                </a:gridCol>
                <a:gridCol w="2027274">
                  <a:extLst>
                    <a:ext uri="{9D8B030D-6E8A-4147-A177-3AD203B41FA5}">
                      <a16:colId xmlns:a16="http://schemas.microsoft.com/office/drawing/2014/main" val="23783217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HORÁRIO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ASSUNTO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RESPONSÁVEL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983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09h30 às 09h35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Secretaria Técnica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Daniel Gutierrez</a:t>
                      </a:r>
                      <a:r>
                        <a:rPr lang="pt-BR" sz="180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pt-BR" sz="18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- </a:t>
                      </a:r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SEIC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3990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09h35 às 10h05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Situação das ações em andamento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Daniel Gutierrez – </a:t>
                      </a:r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SEIC e Jovane Borges - CONAMPE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6074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10h05 às 11h20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Ações de comunicação e de realizações na ponta, em benefício das MPEs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Silvana Pereira e Rubens Palma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7916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11h20 às 11h30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Encaminhamentos do CT e Encerramento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 smtClean="0"/>
                        <a:t>Daniel Gutierrez e </a:t>
                      </a:r>
                      <a:r>
                        <a:rPr lang="pt-BR" sz="1800" b="1" dirty="0"/>
                        <a:t>Jovane Borges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1076879"/>
                  </a:ext>
                </a:extLst>
              </a:tr>
            </a:tbl>
          </a:graphicData>
        </a:graphic>
      </p:graphicFrame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48ADF521-BBE6-D37F-05F4-FEBC1182E6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0" r="50000"/>
          <a:stretch/>
        </p:blipFill>
        <p:spPr>
          <a:xfrm>
            <a:off x="69849" y="24072"/>
            <a:ext cx="2092103" cy="5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849919"/>
      </p:ext>
    </p:extLst>
  </p:cSld>
  <p:clrMapOvr>
    <a:masterClrMapping/>
  </p:clrMapOvr>
</p:sld>
</file>

<file path=ppt/theme/theme1.xml><?xml version="1.0" encoding="utf-8"?>
<a:theme xmlns:a="http://schemas.openxmlformats.org/drawingml/2006/main" name="20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40061</TotalTime>
  <Words>669</Words>
  <Application>Microsoft Office PowerPoint</Application>
  <PresentationFormat>Personalizar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CIDFont+F3</vt:lpstr>
      <vt:lpstr>Segoe UI</vt:lpstr>
      <vt:lpstr>20_Office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User8</dc:creator>
  <cp:lastModifiedBy>Leonardo Menoncin Pacheco</cp:lastModifiedBy>
  <cp:revision>2082</cp:revision>
  <cp:lastPrinted>2025-02-27T13:36:53Z</cp:lastPrinted>
  <dcterms:created xsi:type="dcterms:W3CDTF">2014-12-15T13:46:29Z</dcterms:created>
  <dcterms:modified xsi:type="dcterms:W3CDTF">2025-08-11T13:18:06Z</dcterms:modified>
</cp:coreProperties>
</file>