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13"/>
  </p:notesMasterIdLst>
  <p:handoutMasterIdLst>
    <p:handoutMasterId r:id="rId14"/>
  </p:handoutMasterIdLst>
  <p:sldIdLst>
    <p:sldId id="481" r:id="rId2"/>
    <p:sldId id="368" r:id="rId3"/>
    <p:sldId id="491" r:id="rId4"/>
    <p:sldId id="500" r:id="rId5"/>
    <p:sldId id="501" r:id="rId6"/>
    <p:sldId id="502" r:id="rId7"/>
    <p:sldId id="505" r:id="rId8"/>
    <p:sldId id="506" r:id="rId9"/>
    <p:sldId id="507" r:id="rId10"/>
    <p:sldId id="508" r:id="rId11"/>
    <p:sldId id="320" r:id="rId12"/>
  </p:sldIdLst>
  <p:sldSz cx="6858000" cy="5143500"/>
  <p:notesSz cx="7315200" cy="9601200"/>
  <p:defaultTextStyle>
    <a:defPPr>
      <a:defRPr lang="pt-BR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6" userDrawn="1">
          <p15:clr>
            <a:srgbClr val="A4A3A4"/>
          </p15:clr>
        </p15:guide>
        <p15:guide id="43" orient="horz" pos="146" userDrawn="1">
          <p15:clr>
            <a:srgbClr val="A4A3A4"/>
          </p15:clr>
        </p15:guide>
        <p15:guide id="45" orient="horz" pos="32" userDrawn="1">
          <p15:clr>
            <a:srgbClr val="A4A3A4"/>
          </p15:clr>
        </p15:guide>
        <p15:guide id="46" pos="96" userDrawn="1">
          <p15:clr>
            <a:srgbClr val="A4A3A4"/>
          </p15:clr>
        </p15:guide>
        <p15:guide id="52" pos="4224" userDrawn="1">
          <p15:clr>
            <a:srgbClr val="A4A3A4"/>
          </p15:clr>
        </p15:guide>
        <p15:guide id="54" pos="187" userDrawn="1">
          <p15:clr>
            <a:srgbClr val="A4A3A4"/>
          </p15:clr>
        </p15:guide>
        <p15:guide id="62" pos="4315" userDrawn="1">
          <p15:clr>
            <a:srgbClr val="A4A3A4"/>
          </p15:clr>
        </p15:guide>
        <p15:guide id="63" orient="horz" pos="324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uliana Correia Monteiro" initials="JCM" lastIdx="10" clrIdx="0"/>
  <p:cmAuthor id="2" name="Renata da Silva Vilar" initials="RdSV" lastIdx="168" clrIdx="1"/>
  <p:cmAuthor id="3" name="Erika Kuchauskas Mariano da Silva" initials="EKMdS" lastIdx="3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95A4A"/>
    <a:srgbClr val="378979"/>
    <a:srgbClr val="DDDDD6"/>
    <a:srgbClr val="5B9BD5"/>
    <a:srgbClr val="DC5F4C"/>
    <a:srgbClr val="CFE4E0"/>
    <a:srgbClr val="595959"/>
    <a:srgbClr val="A6A7A1"/>
    <a:srgbClr val="953321"/>
    <a:srgbClr val="64231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458" autoAdjust="0"/>
    <p:restoredTop sz="89868" autoAdjust="0"/>
  </p:normalViewPr>
  <p:slideViewPr>
    <p:cSldViewPr snapToGrid="0" showGuides="1">
      <p:cViewPr varScale="1">
        <p:scale>
          <a:sx n="151" d="100"/>
          <a:sy n="151" d="100"/>
        </p:scale>
        <p:origin x="1506" y="126"/>
      </p:cViewPr>
      <p:guideLst>
        <p:guide/>
        <p:guide orient="horz" pos="146"/>
        <p:guide orient="horz" pos="32"/>
        <p:guide pos="96"/>
        <p:guide pos="4224"/>
        <p:guide pos="187"/>
        <p:guide pos="4315"/>
        <p:guide orient="horz" pos="3240"/>
      </p:guideLst>
    </p:cSldViewPr>
  </p:slideViewPr>
  <p:outlineViewPr>
    <p:cViewPr>
      <p:scale>
        <a:sx n="33" d="100"/>
        <a:sy n="33" d="100"/>
      </p:scale>
      <p:origin x="0" y="-4032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o Freitas" userId="7ed694069727a3fb" providerId="LiveId" clId="{9E7DE17C-7139-4A5D-BFD0-CAB51761BB4C}"/>
    <pc:docChg chg="custSel modSld">
      <pc:chgData name="Paulo Freitas" userId="7ed694069727a3fb" providerId="LiveId" clId="{9E7DE17C-7139-4A5D-BFD0-CAB51761BB4C}" dt="2025-05-13T14:46:09.705" v="57" actId="6549"/>
      <pc:docMkLst>
        <pc:docMk/>
      </pc:docMkLst>
      <pc:sldChg chg="modSp mod">
        <pc:chgData name="Paulo Freitas" userId="7ed694069727a3fb" providerId="LiveId" clId="{9E7DE17C-7139-4A5D-BFD0-CAB51761BB4C}" dt="2025-05-13T14:45:52.233" v="39" actId="6549"/>
        <pc:sldMkLst>
          <pc:docMk/>
          <pc:sldMk cId="3133579166" sldId="491"/>
        </pc:sldMkLst>
        <pc:graphicFrameChg chg="modGraphic">
          <ac:chgData name="Paulo Freitas" userId="7ed694069727a3fb" providerId="LiveId" clId="{9E7DE17C-7139-4A5D-BFD0-CAB51761BB4C}" dt="2025-05-13T14:45:52.233" v="39" actId="6549"/>
          <ac:graphicFrameMkLst>
            <pc:docMk/>
            <pc:sldMk cId="3133579166" sldId="491"/>
            <ac:graphicFrameMk id="4" creationId="{E21FC0A2-2C31-78FD-CF7C-AA42CD9BEF09}"/>
          </ac:graphicFrameMkLst>
        </pc:graphicFrameChg>
      </pc:sldChg>
      <pc:sldChg chg="modSp mod">
        <pc:chgData name="Paulo Freitas" userId="7ed694069727a3fb" providerId="LiveId" clId="{9E7DE17C-7139-4A5D-BFD0-CAB51761BB4C}" dt="2025-05-13T14:46:09.705" v="57" actId="6549"/>
        <pc:sldMkLst>
          <pc:docMk/>
          <pc:sldMk cId="107507102" sldId="505"/>
        </pc:sldMkLst>
        <pc:graphicFrameChg chg="modGraphic">
          <ac:chgData name="Paulo Freitas" userId="7ed694069727a3fb" providerId="LiveId" clId="{9E7DE17C-7139-4A5D-BFD0-CAB51761BB4C}" dt="2025-05-13T14:46:09.705" v="57" actId="6549"/>
          <ac:graphicFrameMkLst>
            <pc:docMk/>
            <pc:sldMk cId="107507102" sldId="505"/>
            <ac:graphicFrameMk id="4" creationId="{00B40201-DE9E-B8BE-11B7-C7EE1ECDBDFA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7424373-9474-4B8B-B54F-3CDC6970FA47}" type="datetimeFigureOut">
              <a:rPr lang="pt-BR" smtClean="0"/>
              <a:t>11/08/2025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73FC87-DB7E-45C8-95F2-230581687BC9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655574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302694-BC10-4057-87B9-4B62F7076DA1}" type="datetimeFigureOut">
              <a:rPr lang="pt-BR" smtClean="0"/>
              <a:t>11/08/2025</a:t>
            </a:fld>
            <a:endParaRPr lang="pt-BR" dirty="0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 dirty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731521" y="4620578"/>
            <a:ext cx="5852160" cy="378047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4143588" y="9119474"/>
            <a:ext cx="3169920" cy="4817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85D915-6812-4277-BA9F-FAA20581E9DC}" type="slidenum">
              <a:rPr lang="pt-BR" smtClean="0"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869131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841772"/>
            <a:ext cx="58293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2701528"/>
            <a:ext cx="51435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92" indent="0" algn="ctr">
              <a:buNone/>
              <a:defRPr sz="1500"/>
            </a:lvl2pPr>
            <a:lvl3pPr marL="685783" indent="0" algn="ctr">
              <a:buNone/>
              <a:defRPr sz="1350"/>
            </a:lvl3pPr>
            <a:lvl4pPr marL="1028675" indent="0" algn="ctr">
              <a:buNone/>
              <a:defRPr sz="1200"/>
            </a:lvl4pPr>
            <a:lvl5pPr marL="1371566" indent="0" algn="ctr">
              <a:buNone/>
              <a:defRPr sz="1200"/>
            </a:lvl5pPr>
            <a:lvl6pPr marL="1714457" indent="0" algn="ctr">
              <a:buNone/>
              <a:defRPr sz="1200"/>
            </a:lvl6pPr>
            <a:lvl7pPr marL="2057348" indent="0" algn="ctr">
              <a:buNone/>
              <a:defRPr sz="1200"/>
            </a:lvl7pPr>
            <a:lvl8pPr marL="2400240" indent="0" algn="ctr">
              <a:buNone/>
              <a:defRPr sz="1200"/>
            </a:lvl8pPr>
            <a:lvl9pPr marL="274313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Imagem 8">
            <a:extLst>
              <a:ext uri="{FF2B5EF4-FFF2-40B4-BE49-F238E27FC236}">
                <a16:creationId xmlns:a16="http://schemas.microsoft.com/office/drawing/2014/main" id="{94D45951-4530-4C63-93B2-16B45195546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8036" y="4717418"/>
            <a:ext cx="2466109" cy="4260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190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91251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8" y="273846"/>
            <a:ext cx="1478756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9" y="273846"/>
            <a:ext cx="4350544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91816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7929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7" y="1282307"/>
            <a:ext cx="5915025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7" y="3442099"/>
            <a:ext cx="5915025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89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65740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1369219"/>
            <a:ext cx="2914650" cy="326350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972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2" y="273845"/>
            <a:ext cx="5915025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1260872"/>
            <a:ext cx="2901255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1878807"/>
            <a:ext cx="2901255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4" y="1260872"/>
            <a:ext cx="2915543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4" y="1878807"/>
            <a:ext cx="2915543" cy="27634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753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4722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0371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4" y="740572"/>
            <a:ext cx="3471863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2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2499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342900"/>
            <a:ext cx="2211884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4" y="740572"/>
            <a:ext cx="3471863" cy="365521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1543052"/>
            <a:ext cx="2211884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92" indent="0">
              <a:buNone/>
              <a:defRPr sz="1050"/>
            </a:lvl2pPr>
            <a:lvl3pPr marL="685783" indent="0">
              <a:buNone/>
              <a:defRPr sz="900"/>
            </a:lvl3pPr>
            <a:lvl4pPr marL="1028675" indent="0">
              <a:buNone/>
              <a:defRPr sz="750"/>
            </a:lvl4pPr>
            <a:lvl5pPr marL="1371566" indent="0">
              <a:buNone/>
              <a:defRPr sz="750"/>
            </a:lvl5pPr>
            <a:lvl6pPr marL="1714457" indent="0">
              <a:buNone/>
              <a:defRPr sz="750"/>
            </a:lvl6pPr>
            <a:lvl7pPr marL="2057348" indent="0">
              <a:buNone/>
              <a:defRPr sz="750"/>
            </a:lvl7pPr>
            <a:lvl8pPr marL="2400240" indent="0">
              <a:buNone/>
              <a:defRPr sz="750"/>
            </a:lvl8pPr>
            <a:lvl9pPr marL="2743132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8335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273845"/>
            <a:ext cx="5915025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1369219"/>
            <a:ext cx="5915025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C98CD-4008-4D12-8816-035C6DDF6F1B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11/08/2025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4767264"/>
            <a:ext cx="2314575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4767264"/>
            <a:ext cx="154305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391331-691E-4359-986B-8F700DC2525B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197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defTabSz="685783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6" indent="-171446" algn="l" defTabSz="685783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3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28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20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12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03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3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342900" y="1549570"/>
            <a:ext cx="6172200" cy="3433555"/>
          </a:xfrm>
        </p:spPr>
        <p:txBody>
          <a:bodyPr>
            <a:noAutofit/>
          </a:bodyPr>
          <a:lstStyle/>
          <a:p>
            <a:pPr algn="ctr" eaLnBrk="0">
              <a:lnSpc>
                <a:spcPct val="100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en-US" sz="2800" b="1" dirty="0" smtClean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10º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CICLO DE </a:t>
            </a: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REUNIÕES COM OS COMITÊS TEMÁTICOS</a:t>
            </a:r>
          </a:p>
          <a:p>
            <a:pPr algn="ctr" eaLnBrk="0">
              <a:lnSpc>
                <a:spcPct val="100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en-US" sz="28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CT2 – ACESSO A MERCADOS</a:t>
            </a:r>
          </a:p>
          <a:p>
            <a:pPr algn="ctr" eaLnBrk="0">
              <a:lnSpc>
                <a:spcPct val="100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endParaRPr lang="pt-BR" sz="2000" b="1" dirty="0">
              <a:solidFill>
                <a:srgbClr val="00206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>
              <a:lnSpc>
                <a:spcPct val="75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pt-BR" sz="2000" b="1" dirty="0" smtClean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12/08/2025</a:t>
            </a:r>
            <a:endParaRPr lang="pt-BR" sz="2000" b="1" dirty="0">
              <a:solidFill>
                <a:srgbClr val="002060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  <a:p>
            <a:pPr algn="ctr" eaLnBrk="0">
              <a:lnSpc>
                <a:spcPct val="75000"/>
              </a:lnSpc>
              <a:spcBef>
                <a:spcPts val="306"/>
              </a:spcBef>
              <a:spcAft>
                <a:spcPts val="657"/>
              </a:spcAft>
              <a:buNone/>
              <a:tabLst>
                <a:tab pos="0" algn="l"/>
                <a:tab pos="228423" algn="l"/>
                <a:tab pos="457657" algn="l"/>
                <a:tab pos="686890" algn="l"/>
                <a:tab pos="916124" algn="l"/>
                <a:tab pos="1145357" algn="l"/>
                <a:tab pos="1374591" algn="l"/>
                <a:tab pos="1603824" algn="l"/>
                <a:tab pos="1833058" algn="l"/>
                <a:tab pos="2062290" algn="l"/>
                <a:tab pos="2291524" algn="l"/>
                <a:tab pos="2520757" algn="l"/>
                <a:tab pos="2749991" algn="l"/>
                <a:tab pos="2979224" algn="l"/>
                <a:tab pos="3208458" algn="l"/>
                <a:tab pos="3437691" algn="l"/>
                <a:tab pos="3666925" algn="l"/>
                <a:tab pos="3896157" algn="l"/>
                <a:tab pos="4125391" algn="l"/>
                <a:tab pos="4354624" algn="l"/>
                <a:tab pos="4583858" algn="l"/>
              </a:tabLst>
            </a:pPr>
            <a:r>
              <a:rPr lang="pt-BR" sz="2000" b="1" dirty="0">
                <a:solidFill>
                  <a:srgbClr val="002060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t>CURITIBA – PR</a:t>
            </a:r>
            <a:endParaRPr lang="pt-BR" sz="2800" dirty="0">
              <a:solidFill>
                <a:srgbClr val="002060"/>
              </a:solidFill>
              <a:latin typeface="Calibri" panose="020F050202020403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8383CC1B-7705-9B90-7D87-BDF2ADE182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3E165047-F685-E45D-5EA2-08B8AE78223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41663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>
            <a:extLst>
              <a:ext uri="{FF2B5EF4-FFF2-40B4-BE49-F238E27FC236}">
                <a16:creationId xmlns:a16="http://schemas.microsoft.com/office/drawing/2014/main" id="{91FFCC4C-3D01-D0CC-FB15-F89DC2B729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57953" y="4602609"/>
            <a:ext cx="2344159" cy="465252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C503595A-7CCA-77FB-6716-BB60F06C1FB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85095" y="1547074"/>
            <a:ext cx="4387753" cy="3672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43787" lvl="1" indent="0">
              <a:spcBef>
                <a:spcPct val="20000"/>
              </a:spcBef>
            </a:pPr>
            <a:r>
              <a:rPr lang="pt-BR" altLang="pt-BR" sz="2038" dirty="0"/>
              <a:t>Próximas Reuniões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BE79C5B0-34F7-AA9D-459B-28A1A918A236}"/>
              </a:ext>
            </a:extLst>
          </p:cNvPr>
          <p:cNvSpPr txBox="1"/>
          <p:nvPr/>
        </p:nvSpPr>
        <p:spPr>
          <a:xfrm>
            <a:off x="195208" y="2071030"/>
            <a:ext cx="6589454" cy="261610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dirty="0"/>
              <a:t>20 e 21 de agosto – 2ª Reunião Ordinária do Fórum Permanente Nacional em Vitória – ES </a:t>
            </a:r>
            <a:endParaRPr lang="pt-BR" sz="1600" b="1" dirty="0" smtClean="0"/>
          </a:p>
          <a:p>
            <a:pPr marL="177800" indent="-177800">
              <a:buFont typeface="Arial" panose="020B0604020202020204" pitchFamily="34" charset="0"/>
              <a:buChar char="•"/>
            </a:pPr>
            <a:endParaRPr lang="pt-BR" sz="16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smtClean="0"/>
              <a:t>09</a:t>
            </a:r>
            <a:r>
              <a:rPr lang="pt-BR" sz="1600" b="1" smtClean="0"/>
              <a:t> </a:t>
            </a:r>
            <a:r>
              <a:rPr lang="pt-BR" sz="1600" b="1" dirty="0"/>
              <a:t>de setembro - 62ª Reunião Ordinária do FOPEME </a:t>
            </a:r>
            <a:endParaRPr lang="pt-BR" sz="1600" b="1" dirty="0" smtClean="0"/>
          </a:p>
          <a:p>
            <a:endParaRPr lang="pt-BR" sz="1600" b="1" dirty="0" smtClean="0"/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dirty="0" smtClean="0"/>
              <a:t> </a:t>
            </a:r>
            <a:r>
              <a:rPr lang="pt-BR" sz="1600" b="1" dirty="0"/>
              <a:t>11 a 14 de setembro – Feira do Empreendedor Sebrae/PR 2025, no </a:t>
            </a:r>
            <a:r>
              <a:rPr lang="pt-BR" sz="1600" b="1" dirty="0" err="1"/>
              <a:t>Viasoft</a:t>
            </a:r>
            <a:r>
              <a:rPr lang="pt-BR" sz="1600" b="1" dirty="0"/>
              <a:t> Experience, no Campus da Universidade Positivo em Curitiba </a:t>
            </a:r>
            <a:endParaRPr lang="pt-BR" sz="1600" b="1" dirty="0" smtClean="0"/>
          </a:p>
          <a:p>
            <a:endParaRPr lang="pt-BR" sz="1600" b="1" dirty="0" smtClean="0"/>
          </a:p>
          <a:p>
            <a:pPr marL="177800" indent="-177800">
              <a:buFont typeface="Arial" panose="020B0604020202020204" pitchFamily="34" charset="0"/>
              <a:buChar char="•"/>
            </a:pPr>
            <a:r>
              <a:rPr lang="pt-BR" sz="1600" b="1" dirty="0" smtClean="0"/>
              <a:t> </a:t>
            </a:r>
            <a:r>
              <a:rPr lang="pt-BR" sz="1600" b="1" dirty="0"/>
              <a:t>1 a 3 de outubro – Encontro Estadual de Políticas Públicas </a:t>
            </a:r>
            <a:endParaRPr lang="pt-BR" sz="1600" b="1" dirty="0" smtClean="0"/>
          </a:p>
          <a:p>
            <a:endParaRPr lang="pt-BR" sz="2000" b="1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8021004-E553-4193-B682-1DB5687E9A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  <p:pic>
        <p:nvPicPr>
          <p:cNvPr id="6" name="Imagem 5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393" r="50000"/>
          <a:stretch/>
        </p:blipFill>
        <p:spPr>
          <a:xfrm>
            <a:off x="1353694" y="584200"/>
            <a:ext cx="1374550" cy="574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61320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4" name="Conector reto 13">
            <a:extLst>
              <a:ext uri="{FF2B5EF4-FFF2-40B4-BE49-F238E27FC236}">
                <a16:creationId xmlns:a16="http://schemas.microsoft.com/office/drawing/2014/main" id="{5DF5A1DE-EAAD-4BD4-9FCD-C49C0E4D94BC}"/>
              </a:ext>
            </a:extLst>
          </p:cNvPr>
          <p:cNvCxnSpPr/>
          <p:nvPr/>
        </p:nvCxnSpPr>
        <p:spPr>
          <a:xfrm flipV="1">
            <a:off x="0" y="625439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Conteúdo 4">
            <a:extLst>
              <a:ext uri="{FF2B5EF4-FFF2-40B4-BE49-F238E27FC236}">
                <a16:creationId xmlns:a16="http://schemas.microsoft.com/office/drawing/2014/main" id="{7F73F831-183B-4D40-9BF0-F03C02F9F894}"/>
              </a:ext>
            </a:extLst>
          </p:cNvPr>
          <p:cNvSpPr>
            <a:spLocks noGrp="1"/>
          </p:cNvSpPr>
          <p:nvPr/>
        </p:nvSpPr>
        <p:spPr>
          <a:xfrm>
            <a:off x="-21264" y="1665425"/>
            <a:ext cx="6858000" cy="25663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800" b="1" dirty="0">
                <a:cs typeface="Segoe UI" charset="0"/>
              </a:rPr>
              <a:t>OBRIGADO!</a:t>
            </a:r>
          </a:p>
          <a:p>
            <a:pPr algn="ct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endParaRPr lang="pt-BR" sz="1600" b="1" dirty="0">
              <a:cs typeface="Segoe UI" charset="0"/>
            </a:endParaRPr>
          </a:p>
          <a:p>
            <a:pPr algn="ct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b="1" dirty="0">
                <a:cs typeface="Segoe UI" charset="0"/>
              </a:rPr>
              <a:t>Fórum Permanente das Microempresas e Empresas de Pequeno Porte do Estado do Paraná – FOPEME</a:t>
            </a:r>
          </a:p>
          <a:p>
            <a:pPr algn="r">
              <a:lnSpc>
                <a:spcPct val="104000"/>
              </a:lnSpc>
              <a:buClrTx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  <a:tab pos="8985250" algn="l"/>
              </a:tabLst>
            </a:pPr>
            <a:r>
              <a:rPr lang="pt-BR" sz="2400" b="1" dirty="0">
                <a:latin typeface="Calibri" pitchFamily="32" charset="0"/>
                <a:cs typeface="Segoe UI" charset="0"/>
              </a:rPr>
              <a:t>                                      www.mpeparanaense.pr.gov.br/fopeme</a:t>
            </a:r>
            <a:endParaRPr lang="pt-BR" sz="2400" dirty="0">
              <a:solidFill>
                <a:srgbClr val="002060"/>
              </a:solidFill>
            </a:endParaRPr>
          </a:p>
        </p:txBody>
      </p:sp>
      <p:pic>
        <p:nvPicPr>
          <p:cNvPr id="4" name="Imagem 3">
            <a:extLst>
              <a:ext uri="{FF2B5EF4-FFF2-40B4-BE49-F238E27FC236}">
                <a16:creationId xmlns:a16="http://schemas.microsoft.com/office/drawing/2014/main" id="{EC0C8C69-D1DB-722B-9D56-40CF82D1035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96F248A7-8F46-9A4B-14F1-DD5A94FEA1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6414"/>
            <a:ext cx="6858000" cy="1424726"/>
          </a:xfrm>
          <a:prstGeom prst="rect">
            <a:avLst/>
          </a:prstGeom>
        </p:spPr>
      </p:pic>
      <p:pic>
        <p:nvPicPr>
          <p:cNvPr id="6" name="Imagem 5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251" r="50000"/>
          <a:stretch/>
        </p:blipFill>
        <p:spPr>
          <a:xfrm>
            <a:off x="1347499" y="577850"/>
            <a:ext cx="1351460" cy="572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0953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8F3B12DC-5596-4ED1-98B0-272AC2654341}"/>
              </a:ext>
            </a:extLst>
          </p:cNvPr>
          <p:cNvCxnSpPr/>
          <p:nvPr/>
        </p:nvCxnSpPr>
        <p:spPr>
          <a:xfrm flipV="1">
            <a:off x="0" y="625439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>
            <a:extLst>
              <a:ext uri="{FF2B5EF4-FFF2-40B4-BE49-F238E27FC236}">
                <a16:creationId xmlns:a16="http://schemas.microsoft.com/office/drawing/2014/main" id="{28AD21D9-5142-47BA-BA14-40344FDE71A6}"/>
              </a:ext>
            </a:extLst>
          </p:cNvPr>
          <p:cNvSpPr/>
          <p:nvPr/>
        </p:nvSpPr>
        <p:spPr>
          <a:xfrm>
            <a:off x="751368" y="576542"/>
            <a:ext cx="426703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2" algn="ctr"/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Comitê Temático 2</a:t>
            </a:r>
          </a:p>
          <a:p>
            <a:pPr marL="0" lvl="2" indent="685800" algn="ctr"/>
            <a:r>
              <a:rPr lang="pt-BR" sz="2400" b="1" dirty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Acesso a Mercados</a:t>
            </a:r>
          </a:p>
        </p:txBody>
      </p:sp>
      <p:sp>
        <p:nvSpPr>
          <p:cNvPr id="2" name="Retângulo 1">
            <a:extLst>
              <a:ext uri="{FF2B5EF4-FFF2-40B4-BE49-F238E27FC236}">
                <a16:creationId xmlns:a16="http://schemas.microsoft.com/office/drawing/2014/main" id="{9351539A-5971-4ED4-AC5C-5D539F8F9C3E}"/>
              </a:ext>
            </a:extLst>
          </p:cNvPr>
          <p:cNvSpPr/>
          <p:nvPr/>
        </p:nvSpPr>
        <p:spPr>
          <a:xfrm>
            <a:off x="55020" y="1336675"/>
            <a:ext cx="7118413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Coordenadores de Governo:</a:t>
            </a:r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Titular: Wellington Dias de Paula – SEAP</a:t>
            </a: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Suplente: Cleverson Neri – SEAP</a:t>
            </a:r>
          </a:p>
          <a:p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Coordenadores da Iniciativa Privada:</a:t>
            </a:r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Titular: Aristides Mossambani – FEMPIPAR</a:t>
            </a: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Suplente: Rodrigo </a:t>
            </a:r>
            <a:r>
              <a:rPr lang="pt-BR" sz="2000" dirty="0" err="1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Bregola</a:t>
            </a:r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 Keli Beatriz da Silva – FECOMERCIO</a:t>
            </a:r>
          </a:p>
          <a:p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Consultora do SEBRAE/PR:</a:t>
            </a:r>
            <a:endParaRPr lang="pt-BR" sz="2000" dirty="0">
              <a:solidFill>
                <a:srgbClr val="333333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pt-BR" sz="2000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Juliana Schvenger</a:t>
            </a:r>
          </a:p>
          <a:p>
            <a: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br>
              <a:rPr lang="pt-BR" sz="2000" b="1" dirty="0">
                <a:solidFill>
                  <a:srgbClr val="333333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pt-BR" sz="2000" b="0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2AE14C3F-8DB2-98F8-A290-BBDFFB518D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pic>
        <p:nvPicPr>
          <p:cNvPr id="4" name="Imagem 3">
            <a:extLst>
              <a:ext uri="{FF2B5EF4-FFF2-40B4-BE49-F238E27FC236}">
                <a16:creationId xmlns:a16="http://schemas.microsoft.com/office/drawing/2014/main" id="{F64699F8-D82E-BEBD-8508-7555434A30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pic>
        <p:nvPicPr>
          <p:cNvPr id="9" name="Imagem 8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0" y="0"/>
            <a:ext cx="2194845" cy="6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7889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34B94A-871B-6C15-4B8E-B4AC0032D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A1351BB6-8030-2412-F3D5-FF3E2A99361B}"/>
              </a:ext>
            </a:extLst>
          </p:cNvPr>
          <p:cNvCxnSpPr/>
          <p:nvPr/>
        </p:nvCxnSpPr>
        <p:spPr>
          <a:xfrm flipV="1">
            <a:off x="0" y="689232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C1642B4D-E7B9-AF94-F9F6-B21FBD5973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CF2696C4-842B-37DB-4E6B-DA57FF3EA1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93" y="135644"/>
            <a:ext cx="2399389" cy="3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ct val="20000"/>
              </a:spcBef>
            </a:pPr>
            <a:r>
              <a:rPr lang="pt-BR" altLang="pt-BR" sz="2100" dirty="0"/>
              <a:t>Pauta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C389E2F2-F0F1-6711-6431-EF432EBEA41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E21FC0A2-2C31-78FD-CF7C-AA42CD9BEF0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77727"/>
              </p:ext>
            </p:extLst>
          </p:nvPr>
        </p:nvGraphicFramePr>
        <p:xfrm>
          <a:off x="203200" y="817844"/>
          <a:ext cx="6429153" cy="35762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716">
                  <a:extLst>
                    <a:ext uri="{9D8B030D-6E8A-4147-A177-3AD203B41FA5}">
                      <a16:colId xmlns:a16="http://schemas.microsoft.com/office/drawing/2014/main" val="1909228377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val="3320245361"/>
                    </a:ext>
                  </a:extLst>
                </a:gridCol>
                <a:gridCol w="2027274">
                  <a:extLst>
                    <a:ext uri="{9D8B030D-6E8A-4147-A177-3AD203B41FA5}">
                      <a16:colId xmlns:a16="http://schemas.microsoft.com/office/drawing/2014/main" val="2378321799"/>
                    </a:ext>
                  </a:extLst>
                </a:gridCol>
              </a:tblGrid>
              <a:tr h="38056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HORÁRIO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ASSUNTO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RESPONSÁVEL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983171"/>
                  </a:ext>
                </a:extLst>
              </a:tr>
              <a:tr h="38056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13h00 às 13h05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Secretaria Técnica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Silvana Pereira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990416"/>
                  </a:ext>
                </a:extLst>
              </a:tr>
              <a:tr h="938367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13h05 às 14h35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Situação das ações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Cleverson Neri e Aristides Mossambani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074263"/>
                  </a:ext>
                </a:extLst>
              </a:tr>
              <a:tr h="1219876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14h35 às 14h50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Ações de comunicação e de realizações na ponta, em benefício das MPEs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Silvana Pereira e Rubens Palma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91531"/>
                  </a:ext>
                </a:extLst>
              </a:tr>
              <a:tr h="656857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14h50 às 15h00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Encaminhamentos do CT e Encerramento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Cleverson Neri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076879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0" y="0"/>
            <a:ext cx="2194845" cy="6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3579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C87D6A-2602-A070-A9F5-D70E72D8D1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087C2B5C-DE96-148B-B671-EABF0739BC9A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8145E1E3-0F85-4E40-0D5C-99BF996445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04EC947D-B504-D14D-7D67-94633631E18E}"/>
              </a:ext>
            </a:extLst>
          </p:cNvPr>
          <p:cNvSpPr txBox="1"/>
          <p:nvPr/>
        </p:nvSpPr>
        <p:spPr>
          <a:xfrm>
            <a:off x="113412" y="1232724"/>
            <a:ext cx="6687884" cy="3816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Criação de Cartilha On-line, buscando trazer as principais ações e oportunidades para as empresas, na busca de estruturar ações locais e territoriais, com os escritórios de compras, os sistemas de gestão de atendimento, aumentando a divulgação de oportunidades e capacitação para os empresários, promovendo a abertura de novos espaços nos municípios e fortalecendo o associativismo, </a:t>
            </a:r>
            <a:r>
              <a:rPr lang="pt-BR" sz="2200" b="1" dirty="0">
                <a:highlight>
                  <a:srgbClr val="5B9BD5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tendo 400 acessos das </a:t>
            </a:r>
            <a:r>
              <a:rPr lang="pt-BR" sz="2200" b="1" dirty="0" err="1">
                <a:highlight>
                  <a:srgbClr val="5B9BD5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MPEs</a:t>
            </a:r>
            <a:r>
              <a:rPr lang="pt-BR" sz="2200" b="1" dirty="0">
                <a:highlight>
                  <a:srgbClr val="5B9BD5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 à Cartilha online em 2025 </a:t>
            </a:r>
            <a:r>
              <a:rPr lang="pt-BR" sz="2200" b="1" dirty="0">
                <a:latin typeface="Arial" panose="020B0604020202020204" pitchFamily="34" charset="0"/>
                <a:cs typeface="Arial" panose="020B0604020202020204" pitchFamily="34" charset="0"/>
              </a:rPr>
              <a:t>- Wellington de Paula - SEAP</a:t>
            </a: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C40FAEA8-5DF5-F390-4406-82A16EE48F2B}"/>
              </a:ext>
            </a:extLst>
          </p:cNvPr>
          <p:cNvSpPr txBox="1"/>
          <p:nvPr/>
        </p:nvSpPr>
        <p:spPr>
          <a:xfrm>
            <a:off x="124046" y="938551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CAB07F02-489F-DE14-D42E-D46B4C20EE2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141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12519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035A80-7C4F-C91A-1D5C-B0F302005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55585458-43D9-D603-E6C3-D5DE88CBE34C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5DAE66E3-1F07-612B-E2F4-E24A3AD8E4D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B26DB505-25D7-BC3D-B775-674EB6BB2459}"/>
              </a:ext>
            </a:extLst>
          </p:cNvPr>
          <p:cNvSpPr txBox="1"/>
          <p:nvPr/>
        </p:nvSpPr>
        <p:spPr>
          <a:xfrm>
            <a:off x="113412" y="1560370"/>
            <a:ext cx="668788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Incentivar as politicas e programas de compras locais e regionais, aproximando a equipe técnica do TCE/PR e do MP/PR, para compreender as realidades dos municípios e apoiar nos programas de compras locais, cuja meta é gerar e validar pacto II com o TCE e MP/PR – Wellington de Paula - SEAP</a:t>
            </a:r>
          </a:p>
          <a:p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4B4E35D8-A3B5-E6AE-CDE0-53D6439AE9FA}"/>
              </a:ext>
            </a:extLst>
          </p:cNvPr>
          <p:cNvSpPr txBox="1"/>
          <p:nvPr/>
        </p:nvSpPr>
        <p:spPr>
          <a:xfrm>
            <a:off x="124046" y="938551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9E6C0C5C-F73B-7F43-4741-278010A80A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141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79918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43279-578F-8241-A7F1-6CD2FD0141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380D15DC-88DF-69B9-5F4A-5216041BE841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6E1B6B91-A6F4-636E-499D-A812DE5E79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sp>
        <p:nvSpPr>
          <p:cNvPr id="5" name="CaixaDeTexto 4">
            <a:extLst>
              <a:ext uri="{FF2B5EF4-FFF2-40B4-BE49-F238E27FC236}">
                <a16:creationId xmlns:a16="http://schemas.microsoft.com/office/drawing/2014/main" id="{8DBB3356-B524-8BD3-9E61-587553B3709F}"/>
              </a:ext>
            </a:extLst>
          </p:cNvPr>
          <p:cNvSpPr txBox="1"/>
          <p:nvPr/>
        </p:nvSpPr>
        <p:spPr>
          <a:xfrm>
            <a:off x="92148" y="1565875"/>
            <a:ext cx="668788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Aumentar a representatividade das MPEs nas licitações municipais, via KPIS (“Key Performance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Indicators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” - Indicador Chave de Desempenho) e OKRS ("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Objective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 Key </a:t>
            </a:r>
            <a:r>
              <a:rPr lang="pt-BR" sz="2400" b="1" dirty="0" err="1"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r>
              <a:rPr lang="pt-BR" sz="2400" b="1" dirty="0">
                <a:latin typeface="Arial" panose="020B0604020202020204" pitchFamily="34" charset="0"/>
                <a:cs typeface="Arial" panose="020B0604020202020204" pitchFamily="34" charset="0"/>
              </a:rPr>
              <a:t>" - Objetivos e Resultados Chave), a ser definido e proposto pelo DECON em 2025 – Wellington de Paula - SEAP</a:t>
            </a:r>
          </a:p>
          <a:p>
            <a:endParaRPr lang="pt-BR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CaixaDeTexto 7">
            <a:extLst>
              <a:ext uri="{FF2B5EF4-FFF2-40B4-BE49-F238E27FC236}">
                <a16:creationId xmlns:a16="http://schemas.microsoft.com/office/drawing/2014/main" id="{95F902C2-9357-12CF-A6B4-9F8F8A1F7CB1}"/>
              </a:ext>
            </a:extLst>
          </p:cNvPr>
          <p:cNvSpPr txBox="1"/>
          <p:nvPr/>
        </p:nvSpPr>
        <p:spPr>
          <a:xfrm>
            <a:off x="124046" y="938551"/>
            <a:ext cx="651421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pt-BR" sz="2000" b="1" dirty="0">
                <a:solidFill>
                  <a:schemeClr val="accent1">
                    <a:lumMod val="50000"/>
                  </a:schemeClr>
                </a:solidFill>
              </a:rPr>
              <a:t>Ação / Entrega / Responsável:</a:t>
            </a:r>
          </a:p>
        </p:txBody>
      </p:sp>
      <p:pic>
        <p:nvPicPr>
          <p:cNvPr id="2" name="Imagem 1">
            <a:extLst>
              <a:ext uri="{FF2B5EF4-FFF2-40B4-BE49-F238E27FC236}">
                <a16:creationId xmlns:a16="http://schemas.microsoft.com/office/drawing/2014/main" id="{0FCCE3FD-9FD1-E350-4D78-BDD923A7F6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8141"/>
            <a:ext cx="6858000" cy="8877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1018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22037A-0946-7643-1C7F-1EDF991D33B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FD166567-445E-53E8-D88C-84DF039D5721}"/>
              </a:ext>
            </a:extLst>
          </p:cNvPr>
          <p:cNvCxnSpPr/>
          <p:nvPr/>
        </p:nvCxnSpPr>
        <p:spPr>
          <a:xfrm flipV="1">
            <a:off x="0" y="689232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152C735D-0208-675C-5A3C-A36198286D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3E78E61B-F06F-4F14-2E35-FFB2104FE44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93" y="135644"/>
            <a:ext cx="2399389" cy="3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ct val="20000"/>
              </a:spcBef>
            </a:pPr>
            <a:r>
              <a:rPr lang="pt-BR" altLang="pt-BR" sz="2100" dirty="0"/>
              <a:t>Pauta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191926EB-A4AC-D30C-67EA-B7CA48E6B0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00B40201-DE9E-B8BE-11B7-C7EE1ECDBD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6394931"/>
              </p:ext>
            </p:extLst>
          </p:nvPr>
        </p:nvGraphicFramePr>
        <p:xfrm>
          <a:off x="304800" y="767181"/>
          <a:ext cx="6429153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716">
                  <a:extLst>
                    <a:ext uri="{9D8B030D-6E8A-4147-A177-3AD203B41FA5}">
                      <a16:colId xmlns:a16="http://schemas.microsoft.com/office/drawing/2014/main" val="1909228377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val="3320245361"/>
                    </a:ext>
                  </a:extLst>
                </a:gridCol>
                <a:gridCol w="2027274">
                  <a:extLst>
                    <a:ext uri="{9D8B030D-6E8A-4147-A177-3AD203B41FA5}">
                      <a16:colId xmlns:a16="http://schemas.microsoft.com/office/drawing/2014/main" val="2378321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HORÁRIO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ASSUNTO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RESPONSÁVEL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983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13h00 às 13h05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Secretaria Técnica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Silvana Pereira - SEIC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990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13h05 às 14h35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Situação das ações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Cleverson Neri - SEAP e Aristides Mossambani – FEMPIPAR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0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14h35 às 14h50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Ações de comunicação e de realizações na ponta, em benefício das MPEs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Silvana Pereira e Rubens Palma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91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14h50 às 15h00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Encaminhamentos do CT e Encerramento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Cleverson Neri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076879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0" y="0"/>
            <a:ext cx="2194845" cy="6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5071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C61C92-4777-CBAC-7D48-0DA0F7F4A6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ector reto 6">
            <a:extLst>
              <a:ext uri="{FF2B5EF4-FFF2-40B4-BE49-F238E27FC236}">
                <a16:creationId xmlns:a16="http://schemas.microsoft.com/office/drawing/2014/main" id="{F0FEAE48-F29C-27F1-2E1E-56771238AA95}"/>
              </a:ext>
            </a:extLst>
          </p:cNvPr>
          <p:cNvCxnSpPr/>
          <p:nvPr/>
        </p:nvCxnSpPr>
        <p:spPr>
          <a:xfrm flipV="1">
            <a:off x="0" y="958587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m 3">
            <a:extLst>
              <a:ext uri="{FF2B5EF4-FFF2-40B4-BE49-F238E27FC236}">
                <a16:creationId xmlns:a16="http://schemas.microsoft.com/office/drawing/2014/main" id="{942E882F-9543-A6A5-BC3A-5E3B83AD76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17041" y="4829068"/>
            <a:ext cx="1584255" cy="314432"/>
          </a:xfrm>
          <a:prstGeom prst="rect">
            <a:avLst/>
          </a:prstGeom>
        </p:spPr>
      </p:pic>
      <p:pic>
        <p:nvPicPr>
          <p:cNvPr id="3" name="Imagem 2">
            <a:extLst>
              <a:ext uri="{FF2B5EF4-FFF2-40B4-BE49-F238E27FC236}">
                <a16:creationId xmlns:a16="http://schemas.microsoft.com/office/drawing/2014/main" id="{AB4829EA-6E3D-2E5E-E3A6-CFDF4FB7D1D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29730"/>
            <a:ext cx="6858000" cy="887722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D10D6F0B-B6A3-8125-E64B-FA6E6AFC74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94430" y="1008755"/>
            <a:ext cx="3086367" cy="1425063"/>
          </a:xfrm>
          <a:prstGeom prst="rect">
            <a:avLst/>
          </a:prstGeom>
        </p:spPr>
      </p:pic>
      <p:sp>
        <p:nvSpPr>
          <p:cNvPr id="12" name="CaixaDeTexto 11">
            <a:extLst>
              <a:ext uri="{FF2B5EF4-FFF2-40B4-BE49-F238E27FC236}">
                <a16:creationId xmlns:a16="http://schemas.microsoft.com/office/drawing/2014/main" id="{C83168B6-451E-F323-CDFD-2ECFC3AEDA11}"/>
              </a:ext>
            </a:extLst>
          </p:cNvPr>
          <p:cNvSpPr txBox="1"/>
          <p:nvPr/>
        </p:nvSpPr>
        <p:spPr>
          <a:xfrm>
            <a:off x="116962" y="2281178"/>
            <a:ext cx="6485859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Em grupos de 5 a 7 pessoas, discutir as ações de comunicação e de realizações na ponta, em benefício das MPEs (55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Apresentação dos resultados e do plano de ação em instrumento disponibilizado por Leonice (formulário 5w2h) (20 min)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pt-BR" sz="2000" b="0" i="0" u="none" strike="noStrike" baseline="0" dirty="0">
                <a:latin typeface="CIDFont+F3"/>
              </a:rPr>
              <a:t>A ideia é que na próxima reunião, em agosto, que os responsáveis apresentem os resultados do planejamento acordado.</a:t>
            </a:r>
            <a:endParaRPr lang="pt-BR" sz="2000" dirty="0"/>
          </a:p>
        </p:txBody>
      </p:sp>
    </p:spTree>
    <p:extLst>
      <p:ext uri="{BB962C8B-B14F-4D97-AF65-F5344CB8AC3E}">
        <p14:creationId xmlns:p14="http://schemas.microsoft.com/office/powerpoint/2010/main" val="37836904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F3D37D-7D6B-B197-DF8D-214278FE9B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" name="Conector reto 1">
            <a:extLst>
              <a:ext uri="{FF2B5EF4-FFF2-40B4-BE49-F238E27FC236}">
                <a16:creationId xmlns:a16="http://schemas.microsoft.com/office/drawing/2014/main" id="{8EC7AEDB-1E46-51B0-A83C-C8D98F515BC0}"/>
              </a:ext>
            </a:extLst>
          </p:cNvPr>
          <p:cNvCxnSpPr/>
          <p:nvPr/>
        </p:nvCxnSpPr>
        <p:spPr>
          <a:xfrm flipV="1">
            <a:off x="0" y="689232"/>
            <a:ext cx="6858000" cy="9033"/>
          </a:xfrm>
          <a:prstGeom prst="line">
            <a:avLst/>
          </a:prstGeom>
          <a:ln w="349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Imagem 4">
            <a:extLst>
              <a:ext uri="{FF2B5EF4-FFF2-40B4-BE49-F238E27FC236}">
                <a16:creationId xmlns:a16="http://schemas.microsoft.com/office/drawing/2014/main" id="{A446AF82-E667-1289-778D-B9A8E0EB2D9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6103" y="4664149"/>
            <a:ext cx="2415194" cy="479351"/>
          </a:xfrm>
          <a:prstGeom prst="rect">
            <a:avLst/>
          </a:prstGeom>
        </p:spPr>
      </p:pic>
      <p:sp>
        <p:nvSpPr>
          <p:cNvPr id="3" name="Rectangle 7">
            <a:extLst>
              <a:ext uri="{FF2B5EF4-FFF2-40B4-BE49-F238E27FC236}">
                <a16:creationId xmlns:a16="http://schemas.microsoft.com/office/drawing/2014/main" id="{138B704C-378D-CE54-ED33-30BD76F0D2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93" y="135644"/>
            <a:ext cx="2399389" cy="37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457200" lvl="1" indent="0">
              <a:spcBef>
                <a:spcPct val="20000"/>
              </a:spcBef>
            </a:pPr>
            <a:r>
              <a:rPr lang="pt-BR" altLang="pt-BR" sz="2100" dirty="0"/>
              <a:t>Pauta</a:t>
            </a:r>
          </a:p>
        </p:txBody>
      </p:sp>
      <p:pic>
        <p:nvPicPr>
          <p:cNvPr id="6" name="Imagem 5">
            <a:extLst>
              <a:ext uri="{FF2B5EF4-FFF2-40B4-BE49-F238E27FC236}">
                <a16:creationId xmlns:a16="http://schemas.microsoft.com/office/drawing/2014/main" id="{45B775A4-5B5D-5DF8-D3B7-5CAF713D40B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21" y="77970"/>
            <a:ext cx="1812986" cy="506905"/>
          </a:xfrm>
          <a:prstGeom prst="rect">
            <a:avLst/>
          </a:prstGeom>
        </p:spPr>
      </p:pic>
      <p:graphicFrame>
        <p:nvGraphicFramePr>
          <p:cNvPr id="4" name="Tabela 3">
            <a:extLst>
              <a:ext uri="{FF2B5EF4-FFF2-40B4-BE49-F238E27FC236}">
                <a16:creationId xmlns:a16="http://schemas.microsoft.com/office/drawing/2014/main" id="{9276120B-EA11-BEBE-AC4E-D671565112C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5845011"/>
              </p:ext>
            </p:extLst>
          </p:nvPr>
        </p:nvGraphicFramePr>
        <p:xfrm>
          <a:off x="304800" y="767181"/>
          <a:ext cx="6429153" cy="4028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62716">
                  <a:extLst>
                    <a:ext uri="{9D8B030D-6E8A-4147-A177-3AD203B41FA5}">
                      <a16:colId xmlns:a16="http://schemas.microsoft.com/office/drawing/2014/main" val="1909228377"/>
                    </a:ext>
                  </a:extLst>
                </a:gridCol>
                <a:gridCol w="2339163">
                  <a:extLst>
                    <a:ext uri="{9D8B030D-6E8A-4147-A177-3AD203B41FA5}">
                      <a16:colId xmlns:a16="http://schemas.microsoft.com/office/drawing/2014/main" val="3320245361"/>
                    </a:ext>
                  </a:extLst>
                </a:gridCol>
                <a:gridCol w="2027274">
                  <a:extLst>
                    <a:ext uri="{9D8B030D-6E8A-4147-A177-3AD203B41FA5}">
                      <a16:colId xmlns:a16="http://schemas.microsoft.com/office/drawing/2014/main" val="23783217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HORÁRIO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ASSUNTO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b="1" dirty="0"/>
                        <a:t>RESPONSÁVEL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2398317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13h00 às 13h05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Secretaria Técnica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Silvana Pereira - SEIC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003990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13h05 às 14h35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Situação das ações em andamento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Cleverson Neri - SEAP e Aristides Mossambani – FEMPIPAR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0742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Das 14h35 às 14h50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Ações de comunicação e de realizações na ponta, em benefício das MPEs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>
                          <a:solidFill>
                            <a:schemeClr val="bg1">
                              <a:lumMod val="75000"/>
                            </a:schemeClr>
                          </a:solidFill>
                        </a:rPr>
                        <a:t>Silvana Pereira – SEIC e Rubens Palma - SEBRAE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293915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pt-BR" sz="1800" b="1" dirty="0"/>
                        <a:t>Das 14h50 às 15h00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Encaminhamentos do CT e Encerramento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pt-BR" sz="1800" b="1" dirty="0"/>
                        <a:t>Cleverson Neri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51076879"/>
                  </a:ext>
                </a:extLst>
              </a:tr>
            </a:tbl>
          </a:graphicData>
        </a:graphic>
      </p:graphicFrame>
      <p:pic>
        <p:nvPicPr>
          <p:cNvPr id="7" name="Imagem 6" descr="Interface gráfica do usuário, Texto">
            <a:extLst>
              <a:ext uri="{FF2B5EF4-FFF2-40B4-BE49-F238E27FC236}">
                <a16:creationId xmlns:a16="http://schemas.microsoft.com/office/drawing/2014/main" id="{724CA27F-4766-4670-2998-46FF53B001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0000"/>
          <a:stretch>
            <a:fillRect/>
          </a:stretch>
        </p:blipFill>
        <p:spPr>
          <a:xfrm>
            <a:off x="0" y="0"/>
            <a:ext cx="2194845" cy="6164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9641005"/>
      </p:ext>
    </p:extLst>
  </p:cSld>
  <p:clrMapOvr>
    <a:masterClrMapping/>
  </p:clrMapOvr>
</p:sld>
</file>

<file path=ppt/theme/theme1.xml><?xml version="1.0" encoding="utf-8"?>
<a:theme xmlns:a="http://schemas.openxmlformats.org/drawingml/2006/main" name="20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39972</TotalTime>
  <Words>616</Words>
  <Application>Microsoft Office PowerPoint</Application>
  <PresentationFormat>Personalizar</PresentationFormat>
  <Paragraphs>87</Paragraphs>
  <Slides>11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CIDFont+F3</vt:lpstr>
      <vt:lpstr>Segoe UI</vt:lpstr>
      <vt:lpstr>20_Office Theme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User8</dc:creator>
  <cp:lastModifiedBy>Leonardo Menoncin Pacheco</cp:lastModifiedBy>
  <cp:revision>2085</cp:revision>
  <cp:lastPrinted>2024-02-23T11:48:03Z</cp:lastPrinted>
  <dcterms:created xsi:type="dcterms:W3CDTF">2014-12-15T13:46:29Z</dcterms:created>
  <dcterms:modified xsi:type="dcterms:W3CDTF">2025-08-11T13:21:12Z</dcterms:modified>
</cp:coreProperties>
</file>