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8" r:id="rId1"/>
  </p:sldMasterIdLst>
  <p:notesMasterIdLst>
    <p:notesMasterId r:id="rId13"/>
  </p:notesMasterIdLst>
  <p:handoutMasterIdLst>
    <p:handoutMasterId r:id="rId14"/>
  </p:handoutMasterIdLst>
  <p:sldIdLst>
    <p:sldId id="481" r:id="rId2"/>
    <p:sldId id="366" r:id="rId3"/>
    <p:sldId id="530" r:id="rId4"/>
    <p:sldId id="503" r:id="rId5"/>
    <p:sldId id="531" r:id="rId6"/>
    <p:sldId id="534" r:id="rId7"/>
    <p:sldId id="532" r:id="rId8"/>
    <p:sldId id="504" r:id="rId9"/>
    <p:sldId id="533" r:id="rId10"/>
    <p:sldId id="489" r:id="rId11"/>
    <p:sldId id="320" r:id="rId12"/>
  </p:sldIdLst>
  <p:sldSz cx="6858000" cy="5143500"/>
  <p:notesSz cx="7315200" cy="9601200"/>
  <p:defaultTextStyle>
    <a:defPPr>
      <a:defRPr lang="pt-B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15:guide id="6" userDrawn="1">
          <p15:clr>
            <a:srgbClr val="A4A3A4"/>
          </p15:clr>
        </p15:guide>
        <p15:guide id="43" orient="horz" pos="146" userDrawn="1">
          <p15:clr>
            <a:srgbClr val="A4A3A4"/>
          </p15:clr>
        </p15:guide>
        <p15:guide id="45" orient="horz" pos="32" userDrawn="1">
          <p15:clr>
            <a:srgbClr val="A4A3A4"/>
          </p15:clr>
        </p15:guide>
        <p15:guide id="46" pos="96" userDrawn="1">
          <p15:clr>
            <a:srgbClr val="A4A3A4"/>
          </p15:clr>
        </p15:guide>
        <p15:guide id="52" pos="4224" userDrawn="1">
          <p15:clr>
            <a:srgbClr val="A4A3A4"/>
          </p15:clr>
        </p15:guide>
        <p15:guide id="54" pos="187" userDrawn="1">
          <p15:clr>
            <a:srgbClr val="A4A3A4"/>
          </p15:clr>
        </p15:guide>
        <p15:guide id="62" pos="4315" userDrawn="1">
          <p15:clr>
            <a:srgbClr val="A4A3A4"/>
          </p15:clr>
        </p15:guide>
        <p15:guide id="63" orient="horz" pos="32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uliana Correia Monteiro" initials="JCM" lastIdx="10" clrIdx="0"/>
  <p:cmAuthor id="2" name="Renata da Silva Vilar" initials="RdSV" lastIdx="168" clrIdx="1"/>
  <p:cmAuthor id="3" name="Erika Kuchauskas Mariano da Silva" initials="EKMdS" lastIdx="34"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5A4A"/>
    <a:srgbClr val="378979"/>
    <a:srgbClr val="DDDDD6"/>
    <a:srgbClr val="5B9BD5"/>
    <a:srgbClr val="DC5F4C"/>
    <a:srgbClr val="CFE4E0"/>
    <a:srgbClr val="595959"/>
    <a:srgbClr val="A6A7A1"/>
    <a:srgbClr val="953321"/>
    <a:srgbClr val="64231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458" autoAdjust="0"/>
    <p:restoredTop sz="89868" autoAdjust="0"/>
  </p:normalViewPr>
  <p:slideViewPr>
    <p:cSldViewPr snapToGrid="0" showGuides="1">
      <p:cViewPr varScale="1">
        <p:scale>
          <a:sx n="151" d="100"/>
          <a:sy n="151" d="100"/>
        </p:scale>
        <p:origin x="1506" y="126"/>
      </p:cViewPr>
      <p:guideLst>
        <p:guide/>
        <p:guide orient="horz" pos="146"/>
        <p:guide orient="horz" pos="32"/>
        <p:guide pos="96"/>
        <p:guide pos="4224"/>
        <p:guide pos="187"/>
        <p:guide pos="4315"/>
        <p:guide orient="horz" pos="3240"/>
      </p:guideLst>
    </p:cSldViewPr>
  </p:slideViewPr>
  <p:outlineViewPr>
    <p:cViewPr>
      <p:scale>
        <a:sx n="33" d="100"/>
        <a:sy n="33" d="100"/>
      </p:scale>
      <p:origin x="0" y="-4032"/>
    </p:cViewPr>
  </p:outlineViewPr>
  <p:notesTextViewPr>
    <p:cViewPr>
      <p:scale>
        <a:sx n="3" d="2"/>
        <a:sy n="3" d="2"/>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3169920" cy="481727"/>
          </a:xfrm>
          <a:prstGeom prst="rect">
            <a:avLst/>
          </a:prstGeom>
        </p:spPr>
        <p:txBody>
          <a:bodyPr vert="horz" lIns="91440" tIns="45720" rIns="91440" bIns="45720" rtlCol="0"/>
          <a:lstStyle>
            <a:lvl1pPr algn="l">
              <a:defRPr sz="1200"/>
            </a:lvl1pPr>
          </a:lstStyle>
          <a:p>
            <a:endParaRPr lang="pt-BR" dirty="0"/>
          </a:p>
        </p:txBody>
      </p:sp>
      <p:sp>
        <p:nvSpPr>
          <p:cNvPr id="3" name="Espaço Reservado para Data 2"/>
          <p:cNvSpPr>
            <a:spLocks noGrp="1"/>
          </p:cNvSpPr>
          <p:nvPr>
            <p:ph type="dt" sz="quarter" idx="1"/>
          </p:nvPr>
        </p:nvSpPr>
        <p:spPr>
          <a:xfrm>
            <a:off x="4143588" y="0"/>
            <a:ext cx="3169920" cy="481727"/>
          </a:xfrm>
          <a:prstGeom prst="rect">
            <a:avLst/>
          </a:prstGeom>
        </p:spPr>
        <p:txBody>
          <a:bodyPr vert="horz" lIns="91440" tIns="45720" rIns="91440" bIns="45720" rtlCol="0"/>
          <a:lstStyle>
            <a:lvl1pPr algn="r">
              <a:defRPr sz="1200"/>
            </a:lvl1pPr>
          </a:lstStyle>
          <a:p>
            <a:fld id="{77424373-9474-4B8B-B54F-3CDC6970FA47}" type="datetimeFigureOut">
              <a:rPr lang="pt-BR" smtClean="0"/>
              <a:t>11/08/2025</a:t>
            </a:fld>
            <a:endParaRPr lang="pt-BR" dirty="0"/>
          </a:p>
        </p:txBody>
      </p:sp>
      <p:sp>
        <p:nvSpPr>
          <p:cNvPr id="4" name="Espaço Reservado para Rodapé 3"/>
          <p:cNvSpPr>
            <a:spLocks noGrp="1"/>
          </p:cNvSpPr>
          <p:nvPr>
            <p:ph type="ftr" sz="quarter" idx="2"/>
          </p:nvPr>
        </p:nvSpPr>
        <p:spPr>
          <a:xfrm>
            <a:off x="0" y="9119474"/>
            <a:ext cx="3169920" cy="481726"/>
          </a:xfrm>
          <a:prstGeom prst="rect">
            <a:avLst/>
          </a:prstGeom>
        </p:spPr>
        <p:txBody>
          <a:bodyPr vert="horz" lIns="91440" tIns="45720" rIns="91440" bIns="45720" rtlCol="0" anchor="b"/>
          <a:lstStyle>
            <a:lvl1pPr algn="l">
              <a:defRPr sz="1200"/>
            </a:lvl1pPr>
          </a:lstStyle>
          <a:p>
            <a:endParaRPr lang="pt-BR" dirty="0"/>
          </a:p>
        </p:txBody>
      </p:sp>
      <p:sp>
        <p:nvSpPr>
          <p:cNvPr id="5" name="Espaço Reservado para Número de Slide 4"/>
          <p:cNvSpPr>
            <a:spLocks noGrp="1"/>
          </p:cNvSpPr>
          <p:nvPr>
            <p:ph type="sldNum" sz="quarter" idx="3"/>
          </p:nvPr>
        </p:nvSpPr>
        <p:spPr>
          <a:xfrm>
            <a:off x="4143588" y="9119474"/>
            <a:ext cx="3169920" cy="481726"/>
          </a:xfrm>
          <a:prstGeom prst="rect">
            <a:avLst/>
          </a:prstGeom>
        </p:spPr>
        <p:txBody>
          <a:bodyPr vert="horz" lIns="91440" tIns="45720" rIns="91440" bIns="45720" rtlCol="0" anchor="b"/>
          <a:lstStyle>
            <a:lvl1pPr algn="r">
              <a:defRPr sz="1200"/>
            </a:lvl1pPr>
          </a:lstStyle>
          <a:p>
            <a:fld id="{C373FC87-DB7E-45C8-95F2-230581687BC9}" type="slidenum">
              <a:rPr lang="pt-BR" smtClean="0"/>
              <a:t>‹nº›</a:t>
            </a:fld>
            <a:endParaRPr lang="pt-BR" dirty="0"/>
          </a:p>
        </p:txBody>
      </p:sp>
    </p:spTree>
    <p:extLst>
      <p:ext uri="{BB962C8B-B14F-4D97-AF65-F5344CB8AC3E}">
        <p14:creationId xmlns:p14="http://schemas.microsoft.com/office/powerpoint/2010/main" val="19655574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3169920" cy="481727"/>
          </a:xfrm>
          <a:prstGeom prst="rect">
            <a:avLst/>
          </a:prstGeom>
        </p:spPr>
        <p:txBody>
          <a:bodyPr vert="horz" lIns="91440" tIns="45720" rIns="91440" bIns="45720" rtlCol="0"/>
          <a:lstStyle>
            <a:lvl1pPr algn="l">
              <a:defRPr sz="1200"/>
            </a:lvl1pPr>
          </a:lstStyle>
          <a:p>
            <a:endParaRPr lang="pt-BR" dirty="0"/>
          </a:p>
        </p:txBody>
      </p:sp>
      <p:sp>
        <p:nvSpPr>
          <p:cNvPr id="3" name="Espaço Reservado para Data 2"/>
          <p:cNvSpPr>
            <a:spLocks noGrp="1"/>
          </p:cNvSpPr>
          <p:nvPr>
            <p:ph type="dt" idx="1"/>
          </p:nvPr>
        </p:nvSpPr>
        <p:spPr>
          <a:xfrm>
            <a:off x="4143588" y="0"/>
            <a:ext cx="3169920" cy="481727"/>
          </a:xfrm>
          <a:prstGeom prst="rect">
            <a:avLst/>
          </a:prstGeom>
        </p:spPr>
        <p:txBody>
          <a:bodyPr vert="horz" lIns="91440" tIns="45720" rIns="91440" bIns="45720" rtlCol="0"/>
          <a:lstStyle>
            <a:lvl1pPr algn="r">
              <a:defRPr sz="1200"/>
            </a:lvl1pPr>
          </a:lstStyle>
          <a:p>
            <a:fld id="{B0302694-BC10-4057-87B9-4B62F7076DA1}" type="datetimeFigureOut">
              <a:rPr lang="pt-BR" smtClean="0"/>
              <a:t>11/08/2025</a:t>
            </a:fld>
            <a:endParaRPr lang="pt-BR" dirty="0"/>
          </a:p>
        </p:txBody>
      </p:sp>
      <p:sp>
        <p:nvSpPr>
          <p:cNvPr id="4" name="Espaço Reservado para Imagem de Slide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1440" tIns="45720" rIns="91440" bIns="45720" rtlCol="0" anchor="ctr"/>
          <a:lstStyle/>
          <a:p>
            <a:endParaRPr lang="pt-BR" dirty="0"/>
          </a:p>
        </p:txBody>
      </p:sp>
      <p:sp>
        <p:nvSpPr>
          <p:cNvPr id="5" name="Espaço Reservado para Anotações 4"/>
          <p:cNvSpPr>
            <a:spLocks noGrp="1"/>
          </p:cNvSpPr>
          <p:nvPr>
            <p:ph type="body" sz="quarter" idx="3"/>
          </p:nvPr>
        </p:nvSpPr>
        <p:spPr>
          <a:xfrm>
            <a:off x="731521" y="4620578"/>
            <a:ext cx="5852160" cy="3780473"/>
          </a:xfrm>
          <a:prstGeom prst="rect">
            <a:avLst/>
          </a:prstGeom>
        </p:spPr>
        <p:txBody>
          <a:bodyPr vert="horz" lIns="91440" tIns="45720" rIns="91440" bIns="45720" rtlCol="0"/>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9119474"/>
            <a:ext cx="3169920" cy="481726"/>
          </a:xfrm>
          <a:prstGeom prst="rect">
            <a:avLst/>
          </a:prstGeom>
        </p:spPr>
        <p:txBody>
          <a:bodyPr vert="horz" lIns="91440" tIns="45720" rIns="91440" bIns="45720" rtlCol="0" anchor="b"/>
          <a:lstStyle>
            <a:lvl1pPr algn="l">
              <a:defRPr sz="1200"/>
            </a:lvl1pPr>
          </a:lstStyle>
          <a:p>
            <a:endParaRPr lang="pt-BR" dirty="0"/>
          </a:p>
        </p:txBody>
      </p:sp>
      <p:sp>
        <p:nvSpPr>
          <p:cNvPr id="7" name="Espaço Reservado para Número de Slide 6"/>
          <p:cNvSpPr>
            <a:spLocks noGrp="1"/>
          </p:cNvSpPr>
          <p:nvPr>
            <p:ph type="sldNum" sz="quarter" idx="5"/>
          </p:nvPr>
        </p:nvSpPr>
        <p:spPr>
          <a:xfrm>
            <a:off x="4143588" y="9119474"/>
            <a:ext cx="3169920" cy="481726"/>
          </a:xfrm>
          <a:prstGeom prst="rect">
            <a:avLst/>
          </a:prstGeom>
        </p:spPr>
        <p:txBody>
          <a:bodyPr vert="horz" lIns="91440" tIns="45720" rIns="91440" bIns="45720" rtlCol="0" anchor="b"/>
          <a:lstStyle>
            <a:lvl1pPr algn="r">
              <a:defRPr sz="1200"/>
            </a:lvl1pPr>
          </a:lstStyle>
          <a:p>
            <a:fld id="{3A85D915-6812-4277-BA9F-FAA20581E9DC}" type="slidenum">
              <a:rPr lang="pt-BR" smtClean="0"/>
              <a:t>‹nº›</a:t>
            </a:fld>
            <a:endParaRPr lang="pt-BR" dirty="0"/>
          </a:p>
        </p:txBody>
      </p:sp>
    </p:spTree>
    <p:extLst>
      <p:ext uri="{BB962C8B-B14F-4D97-AF65-F5344CB8AC3E}">
        <p14:creationId xmlns:p14="http://schemas.microsoft.com/office/powerpoint/2010/main" val="1869131113"/>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841772"/>
            <a:ext cx="58293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2701528"/>
            <a:ext cx="5143500" cy="1241822"/>
          </a:xfrm>
        </p:spPr>
        <p:txBody>
          <a:bodyPr/>
          <a:lstStyle>
            <a:lvl1pPr marL="0" indent="0" algn="ctr">
              <a:buNone/>
              <a:defRPr sz="1800"/>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95C98CD-4008-4D12-8816-035C6DDF6F1B}" type="datetimeFigureOut">
              <a:rPr lang="pt-BR" smtClean="0">
                <a:solidFill>
                  <a:prstClr val="black">
                    <a:tint val="75000"/>
                  </a:prstClr>
                </a:solidFill>
              </a:rPr>
              <a:pPr/>
              <a:t>11/08/2025</a:t>
            </a:fld>
            <a:endParaRPr lang="pt-BR"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pt-BR"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4391331-691E-4359-986B-8F700DC2525B}" type="slidenum">
              <a:rPr lang="pt-BR" smtClean="0">
                <a:solidFill>
                  <a:prstClr val="black">
                    <a:tint val="75000"/>
                  </a:prstClr>
                </a:solidFill>
              </a:rPr>
              <a:pPr/>
              <a:t>‹nº›</a:t>
            </a:fld>
            <a:endParaRPr lang="pt-BR" dirty="0">
              <a:solidFill>
                <a:prstClr val="black">
                  <a:tint val="75000"/>
                </a:prstClr>
              </a:solidFill>
            </a:endParaRPr>
          </a:p>
        </p:txBody>
      </p:sp>
      <p:pic>
        <p:nvPicPr>
          <p:cNvPr id="9" name="Imagem 8">
            <a:extLst>
              <a:ext uri="{FF2B5EF4-FFF2-40B4-BE49-F238E27FC236}">
                <a16:creationId xmlns:a16="http://schemas.microsoft.com/office/drawing/2014/main" id="{94D45951-4530-4C63-93B2-16B451955464}"/>
              </a:ext>
            </a:extLst>
          </p:cNvPr>
          <p:cNvPicPr>
            <a:picLocks noChangeAspect="1"/>
          </p:cNvPicPr>
          <p:nvPr userDrawn="1"/>
        </p:nvPicPr>
        <p:blipFill>
          <a:blip r:embed="rId2"/>
          <a:stretch>
            <a:fillRect/>
          </a:stretch>
        </p:blipFill>
        <p:spPr>
          <a:xfrm>
            <a:off x="4378036" y="4717418"/>
            <a:ext cx="2466109" cy="426081"/>
          </a:xfrm>
          <a:prstGeom prst="rect">
            <a:avLst/>
          </a:prstGeom>
        </p:spPr>
      </p:pic>
    </p:spTree>
    <p:extLst>
      <p:ext uri="{BB962C8B-B14F-4D97-AF65-F5344CB8AC3E}">
        <p14:creationId xmlns:p14="http://schemas.microsoft.com/office/powerpoint/2010/main" val="9361900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95C98CD-4008-4D12-8816-035C6DDF6F1B}" type="datetimeFigureOut">
              <a:rPr lang="pt-BR" smtClean="0">
                <a:solidFill>
                  <a:prstClr val="black">
                    <a:tint val="75000"/>
                  </a:prstClr>
                </a:solidFill>
              </a:rPr>
              <a:pPr/>
              <a:t>11/08/2025</a:t>
            </a:fld>
            <a:endParaRPr lang="pt-BR"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pt-BR"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4391331-691E-4359-986B-8F700DC2525B}" type="slidenum">
              <a:rPr lang="pt-BR" smtClean="0">
                <a:solidFill>
                  <a:prstClr val="black">
                    <a:tint val="75000"/>
                  </a:prstClr>
                </a:solidFill>
              </a:rPr>
              <a:pPr/>
              <a:t>‹nº›</a:t>
            </a:fld>
            <a:endParaRPr lang="pt-BR" dirty="0">
              <a:solidFill>
                <a:prstClr val="black">
                  <a:tint val="75000"/>
                </a:prstClr>
              </a:solidFill>
            </a:endParaRPr>
          </a:p>
        </p:txBody>
      </p:sp>
    </p:spTree>
    <p:extLst>
      <p:ext uri="{BB962C8B-B14F-4D97-AF65-F5344CB8AC3E}">
        <p14:creationId xmlns:p14="http://schemas.microsoft.com/office/powerpoint/2010/main" val="2799125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8" y="273846"/>
            <a:ext cx="1478756" cy="435887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9" y="273846"/>
            <a:ext cx="4350544"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95C98CD-4008-4D12-8816-035C6DDF6F1B}" type="datetimeFigureOut">
              <a:rPr lang="pt-BR" smtClean="0">
                <a:solidFill>
                  <a:prstClr val="black">
                    <a:tint val="75000"/>
                  </a:prstClr>
                </a:solidFill>
              </a:rPr>
              <a:pPr/>
              <a:t>11/08/2025</a:t>
            </a:fld>
            <a:endParaRPr lang="pt-BR"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pt-BR"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4391331-691E-4359-986B-8F700DC2525B}" type="slidenum">
              <a:rPr lang="pt-BR" smtClean="0">
                <a:solidFill>
                  <a:prstClr val="black">
                    <a:tint val="75000"/>
                  </a:prstClr>
                </a:solidFill>
              </a:rPr>
              <a:pPr/>
              <a:t>‹nº›</a:t>
            </a:fld>
            <a:endParaRPr lang="pt-BR" dirty="0">
              <a:solidFill>
                <a:prstClr val="black">
                  <a:tint val="75000"/>
                </a:prstClr>
              </a:solidFill>
            </a:endParaRPr>
          </a:p>
        </p:txBody>
      </p:sp>
    </p:spTree>
    <p:extLst>
      <p:ext uri="{BB962C8B-B14F-4D97-AF65-F5344CB8AC3E}">
        <p14:creationId xmlns:p14="http://schemas.microsoft.com/office/powerpoint/2010/main" val="4269181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95C98CD-4008-4D12-8816-035C6DDF6F1B}" type="datetimeFigureOut">
              <a:rPr lang="pt-BR" smtClean="0">
                <a:solidFill>
                  <a:prstClr val="black">
                    <a:tint val="75000"/>
                  </a:prstClr>
                </a:solidFill>
              </a:rPr>
              <a:pPr/>
              <a:t>11/08/2025</a:t>
            </a:fld>
            <a:endParaRPr lang="pt-BR"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pt-BR"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4391331-691E-4359-986B-8F700DC2525B}" type="slidenum">
              <a:rPr lang="pt-BR" smtClean="0">
                <a:solidFill>
                  <a:prstClr val="black">
                    <a:tint val="75000"/>
                  </a:prstClr>
                </a:solidFill>
              </a:rPr>
              <a:pPr/>
              <a:t>‹nº›</a:t>
            </a:fld>
            <a:endParaRPr lang="pt-BR" dirty="0">
              <a:solidFill>
                <a:prstClr val="black">
                  <a:tint val="75000"/>
                </a:prstClr>
              </a:solidFill>
            </a:endParaRPr>
          </a:p>
        </p:txBody>
      </p:sp>
    </p:spTree>
    <p:extLst>
      <p:ext uri="{BB962C8B-B14F-4D97-AF65-F5344CB8AC3E}">
        <p14:creationId xmlns:p14="http://schemas.microsoft.com/office/powerpoint/2010/main" val="31707929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7" y="1282307"/>
            <a:ext cx="5915025" cy="2139553"/>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7" y="3442099"/>
            <a:ext cx="5915025" cy="1125140"/>
          </a:xfrm>
        </p:spPr>
        <p:txBody>
          <a:bodyPr/>
          <a:lstStyle>
            <a:lvl1pPr marL="0" indent="0">
              <a:buNone/>
              <a:defRPr sz="1800">
                <a:solidFill>
                  <a:schemeClr val="tx1"/>
                </a:solidFill>
              </a:defRPr>
            </a:lvl1pPr>
            <a:lvl2pPr marL="342892" indent="0">
              <a:buNone/>
              <a:defRPr sz="1500">
                <a:solidFill>
                  <a:schemeClr val="tx1">
                    <a:tint val="75000"/>
                  </a:schemeClr>
                </a:solidFill>
              </a:defRPr>
            </a:lvl2pPr>
            <a:lvl3pPr marL="685783" indent="0">
              <a:buNone/>
              <a:defRPr sz="1350">
                <a:solidFill>
                  <a:schemeClr val="tx1">
                    <a:tint val="75000"/>
                  </a:schemeClr>
                </a:solidFill>
              </a:defRPr>
            </a:lvl3pPr>
            <a:lvl4pPr marL="1028675" indent="0">
              <a:buNone/>
              <a:defRPr sz="1200">
                <a:solidFill>
                  <a:schemeClr val="tx1">
                    <a:tint val="75000"/>
                  </a:schemeClr>
                </a:solidFill>
              </a:defRPr>
            </a:lvl4pPr>
            <a:lvl5pPr marL="1371566" indent="0">
              <a:buNone/>
              <a:defRPr sz="1200">
                <a:solidFill>
                  <a:schemeClr val="tx1">
                    <a:tint val="75000"/>
                  </a:schemeClr>
                </a:solidFill>
              </a:defRPr>
            </a:lvl5pPr>
            <a:lvl6pPr marL="1714457" indent="0">
              <a:buNone/>
              <a:defRPr sz="1200">
                <a:solidFill>
                  <a:schemeClr val="tx1">
                    <a:tint val="75000"/>
                  </a:schemeClr>
                </a:solidFill>
              </a:defRPr>
            </a:lvl6pPr>
            <a:lvl7pPr marL="2057348" indent="0">
              <a:buNone/>
              <a:defRPr sz="1200">
                <a:solidFill>
                  <a:schemeClr val="tx1">
                    <a:tint val="75000"/>
                  </a:schemeClr>
                </a:solidFill>
              </a:defRPr>
            </a:lvl7pPr>
            <a:lvl8pPr marL="2400240" indent="0">
              <a:buNone/>
              <a:defRPr sz="1200">
                <a:solidFill>
                  <a:schemeClr val="tx1">
                    <a:tint val="75000"/>
                  </a:schemeClr>
                </a:solidFill>
              </a:defRPr>
            </a:lvl8pPr>
            <a:lvl9pPr marL="2743132"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95C98CD-4008-4D12-8816-035C6DDF6F1B}" type="datetimeFigureOut">
              <a:rPr lang="pt-BR" smtClean="0">
                <a:solidFill>
                  <a:prstClr val="black">
                    <a:tint val="75000"/>
                  </a:prstClr>
                </a:solidFill>
              </a:rPr>
              <a:pPr/>
              <a:t>11/08/2025</a:t>
            </a:fld>
            <a:endParaRPr lang="pt-BR"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pt-BR"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4391331-691E-4359-986B-8F700DC2525B}" type="slidenum">
              <a:rPr lang="pt-BR" smtClean="0">
                <a:solidFill>
                  <a:prstClr val="black">
                    <a:tint val="75000"/>
                  </a:prstClr>
                </a:solidFill>
              </a:rPr>
              <a:pPr/>
              <a:t>‹nº›</a:t>
            </a:fld>
            <a:endParaRPr lang="pt-BR" dirty="0">
              <a:solidFill>
                <a:prstClr val="black">
                  <a:tint val="75000"/>
                </a:prstClr>
              </a:solidFill>
            </a:endParaRPr>
          </a:p>
        </p:txBody>
      </p:sp>
    </p:spTree>
    <p:extLst>
      <p:ext uri="{BB962C8B-B14F-4D97-AF65-F5344CB8AC3E}">
        <p14:creationId xmlns:p14="http://schemas.microsoft.com/office/powerpoint/2010/main" val="39265740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1369219"/>
            <a:ext cx="291465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1369219"/>
            <a:ext cx="291465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95C98CD-4008-4D12-8816-035C6DDF6F1B}" type="datetimeFigureOut">
              <a:rPr lang="pt-BR" smtClean="0">
                <a:solidFill>
                  <a:prstClr val="black">
                    <a:tint val="75000"/>
                  </a:prstClr>
                </a:solidFill>
              </a:rPr>
              <a:pPr/>
              <a:t>11/08/2025</a:t>
            </a:fld>
            <a:endParaRPr lang="pt-BR"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pt-BR"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B4391331-691E-4359-986B-8F700DC2525B}" type="slidenum">
              <a:rPr lang="pt-BR" smtClean="0">
                <a:solidFill>
                  <a:prstClr val="black">
                    <a:tint val="75000"/>
                  </a:prstClr>
                </a:solidFill>
              </a:rPr>
              <a:pPr/>
              <a:t>‹nº›</a:t>
            </a:fld>
            <a:endParaRPr lang="pt-BR" dirty="0">
              <a:solidFill>
                <a:prstClr val="black">
                  <a:tint val="75000"/>
                </a:prstClr>
              </a:solidFill>
            </a:endParaRPr>
          </a:p>
        </p:txBody>
      </p:sp>
    </p:spTree>
    <p:extLst>
      <p:ext uri="{BB962C8B-B14F-4D97-AF65-F5344CB8AC3E}">
        <p14:creationId xmlns:p14="http://schemas.microsoft.com/office/powerpoint/2010/main" val="1899726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2" y="273845"/>
            <a:ext cx="5915025"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1260872"/>
            <a:ext cx="2901255" cy="617934"/>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1878807"/>
            <a:ext cx="2901255"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4" y="1260872"/>
            <a:ext cx="2915543" cy="617934"/>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4" y="1878807"/>
            <a:ext cx="2915543"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95C98CD-4008-4D12-8816-035C6DDF6F1B}" type="datetimeFigureOut">
              <a:rPr lang="pt-BR" smtClean="0">
                <a:solidFill>
                  <a:prstClr val="black">
                    <a:tint val="75000"/>
                  </a:prstClr>
                </a:solidFill>
              </a:rPr>
              <a:pPr/>
              <a:t>11/08/2025</a:t>
            </a:fld>
            <a:endParaRPr lang="pt-BR"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pt-BR"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B4391331-691E-4359-986B-8F700DC2525B}" type="slidenum">
              <a:rPr lang="pt-BR" smtClean="0">
                <a:solidFill>
                  <a:prstClr val="black">
                    <a:tint val="75000"/>
                  </a:prstClr>
                </a:solidFill>
              </a:rPr>
              <a:pPr/>
              <a:t>‹nº›</a:t>
            </a:fld>
            <a:endParaRPr lang="pt-BR" dirty="0">
              <a:solidFill>
                <a:prstClr val="black">
                  <a:tint val="75000"/>
                </a:prstClr>
              </a:solidFill>
            </a:endParaRPr>
          </a:p>
        </p:txBody>
      </p:sp>
    </p:spTree>
    <p:extLst>
      <p:ext uri="{BB962C8B-B14F-4D97-AF65-F5344CB8AC3E}">
        <p14:creationId xmlns:p14="http://schemas.microsoft.com/office/powerpoint/2010/main" val="37057535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95C98CD-4008-4D12-8816-035C6DDF6F1B}" type="datetimeFigureOut">
              <a:rPr lang="pt-BR" smtClean="0">
                <a:solidFill>
                  <a:prstClr val="black">
                    <a:tint val="75000"/>
                  </a:prstClr>
                </a:solidFill>
              </a:rPr>
              <a:pPr/>
              <a:t>11/08/2025</a:t>
            </a:fld>
            <a:endParaRPr lang="pt-BR"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pt-BR"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B4391331-691E-4359-986B-8F700DC2525B}" type="slidenum">
              <a:rPr lang="pt-BR" smtClean="0">
                <a:solidFill>
                  <a:prstClr val="black">
                    <a:tint val="75000"/>
                  </a:prstClr>
                </a:solidFill>
              </a:rPr>
              <a:pPr/>
              <a:t>‹nº›</a:t>
            </a:fld>
            <a:endParaRPr lang="pt-BR" dirty="0">
              <a:solidFill>
                <a:prstClr val="black">
                  <a:tint val="75000"/>
                </a:prstClr>
              </a:solidFill>
            </a:endParaRPr>
          </a:p>
        </p:txBody>
      </p:sp>
    </p:spTree>
    <p:extLst>
      <p:ext uri="{BB962C8B-B14F-4D97-AF65-F5344CB8AC3E}">
        <p14:creationId xmlns:p14="http://schemas.microsoft.com/office/powerpoint/2010/main" val="744722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5C98CD-4008-4D12-8816-035C6DDF6F1B}" type="datetimeFigureOut">
              <a:rPr lang="pt-BR" smtClean="0">
                <a:solidFill>
                  <a:prstClr val="black">
                    <a:tint val="75000"/>
                  </a:prstClr>
                </a:solidFill>
              </a:rPr>
              <a:pPr/>
              <a:t>11/08/2025</a:t>
            </a:fld>
            <a:endParaRPr lang="pt-BR"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pt-BR"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B4391331-691E-4359-986B-8F700DC2525B}" type="slidenum">
              <a:rPr lang="pt-BR" smtClean="0">
                <a:solidFill>
                  <a:prstClr val="black">
                    <a:tint val="75000"/>
                  </a:prstClr>
                </a:solidFill>
              </a:rPr>
              <a:pPr/>
              <a:t>‹nº›</a:t>
            </a:fld>
            <a:endParaRPr lang="pt-BR" dirty="0">
              <a:solidFill>
                <a:prstClr val="black">
                  <a:tint val="75000"/>
                </a:prstClr>
              </a:solidFill>
            </a:endParaRPr>
          </a:p>
        </p:txBody>
      </p:sp>
    </p:spTree>
    <p:extLst>
      <p:ext uri="{BB962C8B-B14F-4D97-AF65-F5344CB8AC3E}">
        <p14:creationId xmlns:p14="http://schemas.microsoft.com/office/powerpoint/2010/main" val="21603713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342900"/>
            <a:ext cx="2211884" cy="120015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4" y="740572"/>
            <a:ext cx="3471863"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1543052"/>
            <a:ext cx="2211884" cy="2858691"/>
          </a:xfrm>
        </p:spPr>
        <p:txBody>
          <a:bodyPr/>
          <a:lstStyle>
            <a:lvl1pPr marL="0" indent="0">
              <a:buNone/>
              <a:defRPr sz="1200"/>
            </a:lvl1pPr>
            <a:lvl2pPr marL="342892" indent="0">
              <a:buNone/>
              <a:defRPr sz="1050"/>
            </a:lvl2pPr>
            <a:lvl3pPr marL="685783" indent="0">
              <a:buNone/>
              <a:defRPr sz="900"/>
            </a:lvl3pPr>
            <a:lvl4pPr marL="1028675" indent="0">
              <a:buNone/>
              <a:defRPr sz="750"/>
            </a:lvl4pPr>
            <a:lvl5pPr marL="1371566" indent="0">
              <a:buNone/>
              <a:defRPr sz="750"/>
            </a:lvl5pPr>
            <a:lvl6pPr marL="1714457" indent="0">
              <a:buNone/>
              <a:defRPr sz="750"/>
            </a:lvl6pPr>
            <a:lvl7pPr marL="2057348" indent="0">
              <a:buNone/>
              <a:defRPr sz="750"/>
            </a:lvl7pPr>
            <a:lvl8pPr marL="2400240" indent="0">
              <a:buNone/>
              <a:defRPr sz="750"/>
            </a:lvl8pPr>
            <a:lvl9pPr marL="2743132"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A95C98CD-4008-4D12-8816-035C6DDF6F1B}" type="datetimeFigureOut">
              <a:rPr lang="pt-BR" smtClean="0">
                <a:solidFill>
                  <a:prstClr val="black">
                    <a:tint val="75000"/>
                  </a:prstClr>
                </a:solidFill>
              </a:rPr>
              <a:pPr/>
              <a:t>11/08/2025</a:t>
            </a:fld>
            <a:endParaRPr lang="pt-BR"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pt-BR"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B4391331-691E-4359-986B-8F700DC2525B}" type="slidenum">
              <a:rPr lang="pt-BR" smtClean="0">
                <a:solidFill>
                  <a:prstClr val="black">
                    <a:tint val="75000"/>
                  </a:prstClr>
                </a:solidFill>
              </a:rPr>
              <a:pPr/>
              <a:t>‹nº›</a:t>
            </a:fld>
            <a:endParaRPr lang="pt-BR" dirty="0">
              <a:solidFill>
                <a:prstClr val="black">
                  <a:tint val="75000"/>
                </a:prstClr>
              </a:solidFill>
            </a:endParaRPr>
          </a:p>
        </p:txBody>
      </p:sp>
    </p:spTree>
    <p:extLst>
      <p:ext uri="{BB962C8B-B14F-4D97-AF65-F5344CB8AC3E}">
        <p14:creationId xmlns:p14="http://schemas.microsoft.com/office/powerpoint/2010/main" val="15724991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342900"/>
            <a:ext cx="2211884" cy="120015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4" y="740572"/>
            <a:ext cx="3471863" cy="3655219"/>
          </a:xfrm>
        </p:spPr>
        <p:txBody>
          <a:bodyPr anchor="t"/>
          <a:lstStyle>
            <a:lvl1pPr marL="0" indent="0">
              <a:buNone/>
              <a:defRPr sz="2400"/>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r>
              <a:rPr lang="en-US" dirty="0"/>
              <a:t>Click icon to add picture</a:t>
            </a:r>
          </a:p>
        </p:txBody>
      </p:sp>
      <p:sp>
        <p:nvSpPr>
          <p:cNvPr id="4" name="Text Placeholder 3"/>
          <p:cNvSpPr>
            <a:spLocks noGrp="1"/>
          </p:cNvSpPr>
          <p:nvPr>
            <p:ph type="body" sz="half" idx="2"/>
          </p:nvPr>
        </p:nvSpPr>
        <p:spPr>
          <a:xfrm>
            <a:off x="472381" y="1543052"/>
            <a:ext cx="2211884" cy="2858691"/>
          </a:xfrm>
        </p:spPr>
        <p:txBody>
          <a:bodyPr/>
          <a:lstStyle>
            <a:lvl1pPr marL="0" indent="0">
              <a:buNone/>
              <a:defRPr sz="1200"/>
            </a:lvl1pPr>
            <a:lvl2pPr marL="342892" indent="0">
              <a:buNone/>
              <a:defRPr sz="1050"/>
            </a:lvl2pPr>
            <a:lvl3pPr marL="685783" indent="0">
              <a:buNone/>
              <a:defRPr sz="900"/>
            </a:lvl3pPr>
            <a:lvl4pPr marL="1028675" indent="0">
              <a:buNone/>
              <a:defRPr sz="750"/>
            </a:lvl4pPr>
            <a:lvl5pPr marL="1371566" indent="0">
              <a:buNone/>
              <a:defRPr sz="750"/>
            </a:lvl5pPr>
            <a:lvl6pPr marL="1714457" indent="0">
              <a:buNone/>
              <a:defRPr sz="750"/>
            </a:lvl6pPr>
            <a:lvl7pPr marL="2057348" indent="0">
              <a:buNone/>
              <a:defRPr sz="750"/>
            </a:lvl7pPr>
            <a:lvl8pPr marL="2400240" indent="0">
              <a:buNone/>
              <a:defRPr sz="750"/>
            </a:lvl8pPr>
            <a:lvl9pPr marL="2743132"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A95C98CD-4008-4D12-8816-035C6DDF6F1B}" type="datetimeFigureOut">
              <a:rPr lang="pt-BR" smtClean="0">
                <a:solidFill>
                  <a:prstClr val="black">
                    <a:tint val="75000"/>
                  </a:prstClr>
                </a:solidFill>
              </a:rPr>
              <a:pPr/>
              <a:t>11/08/2025</a:t>
            </a:fld>
            <a:endParaRPr lang="pt-BR"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pt-BR"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B4391331-691E-4359-986B-8F700DC2525B}" type="slidenum">
              <a:rPr lang="pt-BR" smtClean="0">
                <a:solidFill>
                  <a:prstClr val="black">
                    <a:tint val="75000"/>
                  </a:prstClr>
                </a:solidFill>
              </a:rPr>
              <a:pPr/>
              <a:t>‹nº›</a:t>
            </a:fld>
            <a:endParaRPr lang="pt-BR" dirty="0">
              <a:solidFill>
                <a:prstClr val="black">
                  <a:tint val="75000"/>
                </a:prstClr>
              </a:solidFill>
            </a:endParaRPr>
          </a:p>
        </p:txBody>
      </p:sp>
    </p:spTree>
    <p:extLst>
      <p:ext uri="{BB962C8B-B14F-4D97-AF65-F5344CB8AC3E}">
        <p14:creationId xmlns:p14="http://schemas.microsoft.com/office/powerpoint/2010/main" val="39683351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273845"/>
            <a:ext cx="5915025"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1369219"/>
            <a:ext cx="5915025"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4767264"/>
            <a:ext cx="154305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A95C98CD-4008-4D12-8816-035C6DDF6F1B}" type="datetimeFigureOut">
              <a:rPr lang="pt-BR" smtClean="0">
                <a:solidFill>
                  <a:prstClr val="black">
                    <a:tint val="75000"/>
                  </a:prstClr>
                </a:solidFill>
              </a:rPr>
              <a:pPr/>
              <a:t>11/08/2025</a:t>
            </a:fld>
            <a:endParaRPr lang="pt-BR" dirty="0">
              <a:solidFill>
                <a:prstClr val="black">
                  <a:tint val="75000"/>
                </a:prstClr>
              </a:solidFill>
            </a:endParaRPr>
          </a:p>
        </p:txBody>
      </p:sp>
      <p:sp>
        <p:nvSpPr>
          <p:cNvPr id="5" name="Footer Placeholder 4"/>
          <p:cNvSpPr>
            <a:spLocks noGrp="1"/>
          </p:cNvSpPr>
          <p:nvPr>
            <p:ph type="ftr" sz="quarter" idx="3"/>
          </p:nvPr>
        </p:nvSpPr>
        <p:spPr>
          <a:xfrm>
            <a:off x="2271713" y="4767264"/>
            <a:ext cx="2314575"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pt-BR" dirty="0">
              <a:solidFill>
                <a:prstClr val="black">
                  <a:tint val="75000"/>
                </a:prstClr>
              </a:solidFill>
            </a:endParaRPr>
          </a:p>
        </p:txBody>
      </p:sp>
      <p:sp>
        <p:nvSpPr>
          <p:cNvPr id="6" name="Slide Number Placeholder 5"/>
          <p:cNvSpPr>
            <a:spLocks noGrp="1"/>
          </p:cNvSpPr>
          <p:nvPr>
            <p:ph type="sldNum" sz="quarter" idx="4"/>
          </p:nvPr>
        </p:nvSpPr>
        <p:spPr>
          <a:xfrm>
            <a:off x="4843463" y="4767264"/>
            <a:ext cx="154305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B4391331-691E-4359-986B-8F700DC2525B}" type="slidenum">
              <a:rPr lang="pt-BR" smtClean="0">
                <a:solidFill>
                  <a:prstClr val="black">
                    <a:tint val="75000"/>
                  </a:prstClr>
                </a:solidFill>
              </a:rPr>
              <a:pPr/>
              <a:t>‹nº›</a:t>
            </a:fld>
            <a:endParaRPr lang="pt-BR" dirty="0">
              <a:solidFill>
                <a:prstClr val="black">
                  <a:tint val="75000"/>
                </a:prstClr>
              </a:solidFill>
            </a:endParaRPr>
          </a:p>
        </p:txBody>
      </p:sp>
    </p:spTree>
    <p:extLst>
      <p:ext uri="{BB962C8B-B14F-4D97-AF65-F5344CB8AC3E}">
        <p14:creationId xmlns:p14="http://schemas.microsoft.com/office/powerpoint/2010/main" val="3591970457"/>
      </p:ext>
    </p:extLst>
  </p:cSld>
  <p:clrMap bg1="lt1" tx1="dk1" bg2="lt2" tx2="dk2" accent1="accent1" accent2="accent2" accent3="accent3" accent4="accent4" accent5="accent5" accent6="accent6" hlink="hlink" folHlink="folHlink"/>
  <p:sldLayoutIdLst>
    <p:sldLayoutId id="2147483949" r:id="rId1"/>
    <p:sldLayoutId id="2147483950" r:id="rId2"/>
    <p:sldLayoutId id="2147483951" r:id="rId3"/>
    <p:sldLayoutId id="2147483952" r:id="rId4"/>
    <p:sldLayoutId id="2147483953" r:id="rId5"/>
    <p:sldLayoutId id="2147483954" r:id="rId6"/>
    <p:sldLayoutId id="2147483955" r:id="rId7"/>
    <p:sldLayoutId id="2147483956" r:id="rId8"/>
    <p:sldLayoutId id="2147483957" r:id="rId9"/>
    <p:sldLayoutId id="2147483958" r:id="rId10"/>
    <p:sldLayoutId id="2147483959" r:id="rId11"/>
  </p:sldLayoutIdLst>
  <p:txStyles>
    <p:titleStyle>
      <a:lvl1pPr algn="l" defTabSz="685783"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46" indent="-171446" algn="l" defTabSz="685783"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37" indent="-171446" algn="l" defTabSz="685783"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28" indent="-171446" algn="l" defTabSz="685783"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20"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12"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ço Reservado para Conteúdo 4"/>
          <p:cNvSpPr>
            <a:spLocks noGrp="1"/>
          </p:cNvSpPr>
          <p:nvPr>
            <p:ph idx="1"/>
          </p:nvPr>
        </p:nvSpPr>
        <p:spPr>
          <a:xfrm>
            <a:off x="342900" y="1549570"/>
            <a:ext cx="6172200" cy="3433555"/>
          </a:xfrm>
        </p:spPr>
        <p:txBody>
          <a:bodyPr>
            <a:noAutofit/>
          </a:bodyPr>
          <a:lstStyle/>
          <a:p>
            <a:pPr algn="ctr" eaLnBrk="0">
              <a:lnSpc>
                <a:spcPct val="100000"/>
              </a:lnSpc>
              <a:spcBef>
                <a:spcPts val="306"/>
              </a:spcBef>
              <a:spcAft>
                <a:spcPts val="657"/>
              </a:spcAft>
              <a:buNone/>
              <a:tabLst>
                <a:tab pos="0" algn="l"/>
                <a:tab pos="228423" algn="l"/>
                <a:tab pos="457657" algn="l"/>
                <a:tab pos="686890" algn="l"/>
                <a:tab pos="916124" algn="l"/>
                <a:tab pos="1145357" algn="l"/>
                <a:tab pos="1374591" algn="l"/>
                <a:tab pos="1603824" algn="l"/>
                <a:tab pos="1833058" algn="l"/>
                <a:tab pos="2062290" algn="l"/>
                <a:tab pos="2291524" algn="l"/>
                <a:tab pos="2520757" algn="l"/>
                <a:tab pos="2749991" algn="l"/>
                <a:tab pos="2979224" algn="l"/>
                <a:tab pos="3208458" algn="l"/>
                <a:tab pos="3437691" algn="l"/>
                <a:tab pos="3666925" algn="l"/>
                <a:tab pos="3896157" algn="l"/>
                <a:tab pos="4125391" algn="l"/>
                <a:tab pos="4354624" algn="l"/>
                <a:tab pos="4583858" algn="l"/>
              </a:tabLst>
            </a:pPr>
            <a:r>
              <a:rPr lang="en-US" sz="2800" b="1" dirty="0" smtClean="0">
                <a:solidFill>
                  <a:srgbClr val="002060"/>
                </a:solidFill>
                <a:latin typeface="Calibri" panose="020F0502020204030204" pitchFamily="34" charset="0"/>
                <a:ea typeface="Calibri" panose="020F0502020204030204" pitchFamily="34" charset="0"/>
                <a:cs typeface="Arial" panose="020B0604020202020204" pitchFamily="34" charset="0"/>
              </a:rPr>
              <a:t>10º </a:t>
            </a:r>
            <a:r>
              <a:rPr lang="en-US" sz="2800" b="1" dirty="0">
                <a:solidFill>
                  <a:srgbClr val="002060"/>
                </a:solidFill>
                <a:latin typeface="Calibri" panose="020F0502020204030204" pitchFamily="34" charset="0"/>
                <a:ea typeface="Calibri" panose="020F0502020204030204" pitchFamily="34" charset="0"/>
                <a:cs typeface="Arial" panose="020B0604020202020204" pitchFamily="34" charset="0"/>
              </a:rPr>
              <a:t>CICLO DE </a:t>
            </a:r>
            <a:r>
              <a:rPr lang="en-US" sz="2800" b="1" dirty="0">
                <a:solidFill>
                  <a:srgbClr val="002060"/>
                </a:solidFill>
                <a:latin typeface="Calibri" panose="020F0502020204030204" pitchFamily="34" charset="0"/>
                <a:cs typeface="Arial" panose="020B0604020202020204" pitchFamily="34" charset="0"/>
              </a:rPr>
              <a:t>REUNIÕES COM OS COMITÊS TEMÁTICOS</a:t>
            </a:r>
          </a:p>
          <a:p>
            <a:pPr algn="ctr" eaLnBrk="0">
              <a:lnSpc>
                <a:spcPct val="100000"/>
              </a:lnSpc>
              <a:spcBef>
                <a:spcPts val="306"/>
              </a:spcBef>
              <a:spcAft>
                <a:spcPts val="657"/>
              </a:spcAft>
              <a:buNone/>
              <a:tabLst>
                <a:tab pos="0" algn="l"/>
                <a:tab pos="228423" algn="l"/>
                <a:tab pos="457657" algn="l"/>
                <a:tab pos="686890" algn="l"/>
                <a:tab pos="916124" algn="l"/>
                <a:tab pos="1145357" algn="l"/>
                <a:tab pos="1374591" algn="l"/>
                <a:tab pos="1603824" algn="l"/>
                <a:tab pos="1833058" algn="l"/>
                <a:tab pos="2062290" algn="l"/>
                <a:tab pos="2291524" algn="l"/>
                <a:tab pos="2520757" algn="l"/>
                <a:tab pos="2749991" algn="l"/>
                <a:tab pos="2979224" algn="l"/>
                <a:tab pos="3208458" algn="l"/>
                <a:tab pos="3437691" algn="l"/>
                <a:tab pos="3666925" algn="l"/>
                <a:tab pos="3896157" algn="l"/>
                <a:tab pos="4125391" algn="l"/>
                <a:tab pos="4354624" algn="l"/>
                <a:tab pos="4583858" algn="l"/>
              </a:tabLst>
            </a:pPr>
            <a:r>
              <a:rPr lang="en-US" sz="2800" b="1" dirty="0">
                <a:solidFill>
                  <a:srgbClr val="002060"/>
                </a:solidFill>
                <a:latin typeface="Calibri" panose="020F0502020204030204" pitchFamily="34" charset="0"/>
                <a:cs typeface="Arial" panose="020B0604020202020204" pitchFamily="34" charset="0"/>
              </a:rPr>
              <a:t>CT3 – TECNOLOGIA E INOVAÇÃO</a:t>
            </a:r>
          </a:p>
          <a:p>
            <a:pPr algn="ctr" eaLnBrk="0">
              <a:lnSpc>
                <a:spcPct val="100000"/>
              </a:lnSpc>
              <a:spcBef>
                <a:spcPts val="306"/>
              </a:spcBef>
              <a:spcAft>
                <a:spcPts val="657"/>
              </a:spcAft>
              <a:buNone/>
              <a:tabLst>
                <a:tab pos="0" algn="l"/>
                <a:tab pos="228423" algn="l"/>
                <a:tab pos="457657" algn="l"/>
                <a:tab pos="686890" algn="l"/>
                <a:tab pos="916124" algn="l"/>
                <a:tab pos="1145357" algn="l"/>
                <a:tab pos="1374591" algn="l"/>
                <a:tab pos="1603824" algn="l"/>
                <a:tab pos="1833058" algn="l"/>
                <a:tab pos="2062290" algn="l"/>
                <a:tab pos="2291524" algn="l"/>
                <a:tab pos="2520757" algn="l"/>
                <a:tab pos="2749991" algn="l"/>
                <a:tab pos="2979224" algn="l"/>
                <a:tab pos="3208458" algn="l"/>
                <a:tab pos="3437691" algn="l"/>
                <a:tab pos="3666925" algn="l"/>
                <a:tab pos="3896157" algn="l"/>
                <a:tab pos="4125391" algn="l"/>
                <a:tab pos="4354624" algn="l"/>
                <a:tab pos="4583858" algn="l"/>
              </a:tabLst>
            </a:pPr>
            <a:endParaRPr lang="pt-BR" sz="2000" b="1" dirty="0">
              <a:solidFill>
                <a:srgbClr val="002060"/>
              </a:solidFill>
              <a:latin typeface="Calibri" panose="020F0502020204030204" pitchFamily="34" charset="0"/>
              <a:cs typeface="Arial" panose="020B0604020202020204" pitchFamily="34" charset="0"/>
            </a:endParaRPr>
          </a:p>
          <a:p>
            <a:pPr algn="ctr" eaLnBrk="0">
              <a:lnSpc>
                <a:spcPct val="75000"/>
              </a:lnSpc>
              <a:spcBef>
                <a:spcPts val="306"/>
              </a:spcBef>
              <a:spcAft>
                <a:spcPts val="657"/>
              </a:spcAft>
              <a:buNone/>
              <a:tabLst>
                <a:tab pos="0" algn="l"/>
                <a:tab pos="228423" algn="l"/>
                <a:tab pos="457657" algn="l"/>
                <a:tab pos="686890" algn="l"/>
                <a:tab pos="916124" algn="l"/>
                <a:tab pos="1145357" algn="l"/>
                <a:tab pos="1374591" algn="l"/>
                <a:tab pos="1603824" algn="l"/>
                <a:tab pos="1833058" algn="l"/>
                <a:tab pos="2062290" algn="l"/>
                <a:tab pos="2291524" algn="l"/>
                <a:tab pos="2520757" algn="l"/>
                <a:tab pos="2749991" algn="l"/>
                <a:tab pos="2979224" algn="l"/>
                <a:tab pos="3208458" algn="l"/>
                <a:tab pos="3437691" algn="l"/>
                <a:tab pos="3666925" algn="l"/>
                <a:tab pos="3896157" algn="l"/>
                <a:tab pos="4125391" algn="l"/>
                <a:tab pos="4354624" algn="l"/>
                <a:tab pos="4583858" algn="l"/>
              </a:tabLst>
            </a:pPr>
            <a:r>
              <a:rPr lang="pt-BR" sz="2000" b="1" dirty="0" smtClean="0">
                <a:solidFill>
                  <a:srgbClr val="002060"/>
                </a:solidFill>
                <a:latin typeface="Calibri" panose="020F0502020204030204" pitchFamily="34" charset="0"/>
                <a:cs typeface="Arial" panose="020B0604020202020204" pitchFamily="34" charset="0"/>
              </a:rPr>
              <a:t>13/08/2025</a:t>
            </a:r>
            <a:endParaRPr lang="pt-BR" sz="2000" b="1" dirty="0">
              <a:solidFill>
                <a:srgbClr val="002060"/>
              </a:solidFill>
              <a:latin typeface="Calibri" panose="020F0502020204030204" pitchFamily="34" charset="0"/>
              <a:cs typeface="Arial" panose="020B0604020202020204" pitchFamily="34" charset="0"/>
            </a:endParaRPr>
          </a:p>
          <a:p>
            <a:pPr algn="ctr" eaLnBrk="0">
              <a:lnSpc>
                <a:spcPct val="75000"/>
              </a:lnSpc>
              <a:spcBef>
                <a:spcPts val="306"/>
              </a:spcBef>
              <a:spcAft>
                <a:spcPts val="657"/>
              </a:spcAft>
              <a:buNone/>
              <a:tabLst>
                <a:tab pos="0" algn="l"/>
                <a:tab pos="228423" algn="l"/>
                <a:tab pos="457657" algn="l"/>
                <a:tab pos="686890" algn="l"/>
                <a:tab pos="916124" algn="l"/>
                <a:tab pos="1145357" algn="l"/>
                <a:tab pos="1374591" algn="l"/>
                <a:tab pos="1603824" algn="l"/>
                <a:tab pos="1833058" algn="l"/>
                <a:tab pos="2062290" algn="l"/>
                <a:tab pos="2291524" algn="l"/>
                <a:tab pos="2520757" algn="l"/>
                <a:tab pos="2749991" algn="l"/>
                <a:tab pos="2979224" algn="l"/>
                <a:tab pos="3208458" algn="l"/>
                <a:tab pos="3437691" algn="l"/>
                <a:tab pos="3666925" algn="l"/>
                <a:tab pos="3896157" algn="l"/>
                <a:tab pos="4125391" algn="l"/>
                <a:tab pos="4354624" algn="l"/>
                <a:tab pos="4583858" algn="l"/>
              </a:tabLst>
            </a:pPr>
            <a:r>
              <a:rPr lang="pt-BR" sz="2000" b="1" dirty="0">
                <a:solidFill>
                  <a:srgbClr val="002060"/>
                </a:solidFill>
                <a:latin typeface="Calibri" panose="020F0502020204030204" pitchFamily="34" charset="0"/>
                <a:cs typeface="Arial" panose="020B0604020202020204" pitchFamily="34" charset="0"/>
              </a:rPr>
              <a:t>CURITIBA – PR</a:t>
            </a:r>
            <a:endParaRPr lang="pt-BR" sz="2800" dirty="0">
              <a:solidFill>
                <a:srgbClr val="002060"/>
              </a:solidFill>
              <a:latin typeface="Calibri" panose="020F0502020204030204" pitchFamily="34" charset="0"/>
            </a:endParaRPr>
          </a:p>
        </p:txBody>
      </p:sp>
      <p:pic>
        <p:nvPicPr>
          <p:cNvPr id="2" name="Imagem 1">
            <a:extLst>
              <a:ext uri="{FF2B5EF4-FFF2-40B4-BE49-F238E27FC236}">
                <a16:creationId xmlns:a16="http://schemas.microsoft.com/office/drawing/2014/main" id="{8383CC1B-7705-9B90-7D87-BDF2ADE18224}"/>
              </a:ext>
            </a:extLst>
          </p:cNvPr>
          <p:cNvPicPr>
            <a:picLocks noChangeAspect="1"/>
          </p:cNvPicPr>
          <p:nvPr/>
        </p:nvPicPr>
        <p:blipFill>
          <a:blip r:embed="rId2"/>
          <a:stretch>
            <a:fillRect/>
          </a:stretch>
        </p:blipFill>
        <p:spPr>
          <a:xfrm>
            <a:off x="4386103" y="4664149"/>
            <a:ext cx="2415194" cy="479351"/>
          </a:xfrm>
          <a:prstGeom prst="rect">
            <a:avLst/>
          </a:prstGeom>
        </p:spPr>
      </p:pic>
      <p:pic>
        <p:nvPicPr>
          <p:cNvPr id="7" name="Imagem 6">
            <a:extLst>
              <a:ext uri="{FF2B5EF4-FFF2-40B4-BE49-F238E27FC236}">
                <a16:creationId xmlns:a16="http://schemas.microsoft.com/office/drawing/2014/main" id="{3E165047-F685-E45D-5EA2-08B8AE782238}"/>
              </a:ext>
            </a:extLst>
          </p:cNvPr>
          <p:cNvPicPr>
            <a:picLocks noChangeAspect="1"/>
          </p:cNvPicPr>
          <p:nvPr/>
        </p:nvPicPr>
        <p:blipFill>
          <a:blip r:embed="rId3"/>
          <a:stretch>
            <a:fillRect/>
          </a:stretch>
        </p:blipFill>
        <p:spPr>
          <a:xfrm>
            <a:off x="0" y="16414"/>
            <a:ext cx="6858000" cy="1424726"/>
          </a:xfrm>
          <a:prstGeom prst="rect">
            <a:avLst/>
          </a:prstGeom>
        </p:spPr>
      </p:pic>
      <p:pic>
        <p:nvPicPr>
          <p:cNvPr id="6" name="Imagem 5" descr="Interface gráfica do usuário, Texto">
            <a:extLst>
              <a:ext uri="{FF2B5EF4-FFF2-40B4-BE49-F238E27FC236}">
                <a16:creationId xmlns:a16="http://schemas.microsoft.com/office/drawing/2014/main" id="{724CA27F-4766-4670-2998-46FF53B00109}"/>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14512" r="50000"/>
          <a:stretch/>
        </p:blipFill>
        <p:spPr>
          <a:xfrm>
            <a:off x="1285796" y="579919"/>
            <a:ext cx="1455149" cy="575781"/>
          </a:xfrm>
          <a:prstGeom prst="rect">
            <a:avLst/>
          </a:prstGeom>
        </p:spPr>
      </p:pic>
    </p:spTree>
    <p:extLst>
      <p:ext uri="{BB962C8B-B14F-4D97-AF65-F5344CB8AC3E}">
        <p14:creationId xmlns:p14="http://schemas.microsoft.com/office/powerpoint/2010/main" val="27141663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m 4">
            <a:extLst>
              <a:ext uri="{FF2B5EF4-FFF2-40B4-BE49-F238E27FC236}">
                <a16:creationId xmlns:a16="http://schemas.microsoft.com/office/drawing/2014/main" id="{91FFCC4C-3D01-D0CC-FB15-F89DC2B729AD}"/>
              </a:ext>
            </a:extLst>
          </p:cNvPr>
          <p:cNvPicPr>
            <a:picLocks noChangeAspect="1"/>
          </p:cNvPicPr>
          <p:nvPr/>
        </p:nvPicPr>
        <p:blipFill>
          <a:blip r:embed="rId2"/>
          <a:stretch>
            <a:fillRect/>
          </a:stretch>
        </p:blipFill>
        <p:spPr>
          <a:xfrm>
            <a:off x="4357953" y="4602609"/>
            <a:ext cx="2344159" cy="465252"/>
          </a:xfrm>
          <a:prstGeom prst="rect">
            <a:avLst/>
          </a:prstGeom>
        </p:spPr>
      </p:pic>
      <p:sp>
        <p:nvSpPr>
          <p:cNvPr id="3" name="Rectangle 7">
            <a:extLst>
              <a:ext uri="{FF2B5EF4-FFF2-40B4-BE49-F238E27FC236}">
                <a16:creationId xmlns:a16="http://schemas.microsoft.com/office/drawing/2014/main" id="{C503595A-7CCA-77FB-6716-BB60F06C1FBE}"/>
              </a:ext>
            </a:extLst>
          </p:cNvPr>
          <p:cNvSpPr>
            <a:spLocks noChangeArrowheads="1"/>
          </p:cNvSpPr>
          <p:nvPr/>
        </p:nvSpPr>
        <p:spPr bwMode="auto">
          <a:xfrm>
            <a:off x="1785095" y="1547074"/>
            <a:ext cx="4387753" cy="3672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443787" lvl="1" indent="0">
              <a:spcBef>
                <a:spcPct val="20000"/>
              </a:spcBef>
            </a:pPr>
            <a:r>
              <a:rPr lang="pt-BR" altLang="pt-BR" sz="2038" dirty="0"/>
              <a:t>Próximas Reuniões</a:t>
            </a:r>
          </a:p>
        </p:txBody>
      </p:sp>
      <p:sp>
        <p:nvSpPr>
          <p:cNvPr id="8" name="CaixaDeTexto 7">
            <a:extLst>
              <a:ext uri="{FF2B5EF4-FFF2-40B4-BE49-F238E27FC236}">
                <a16:creationId xmlns:a16="http://schemas.microsoft.com/office/drawing/2014/main" id="{BE79C5B0-34F7-AA9D-459B-28A1A918A236}"/>
              </a:ext>
            </a:extLst>
          </p:cNvPr>
          <p:cNvSpPr txBox="1"/>
          <p:nvPr/>
        </p:nvSpPr>
        <p:spPr>
          <a:xfrm>
            <a:off x="225316" y="2205539"/>
            <a:ext cx="6547680" cy="2554545"/>
          </a:xfrm>
          <a:prstGeom prst="rect">
            <a:avLst/>
          </a:prstGeom>
          <a:solidFill>
            <a:schemeClr val="bg1"/>
          </a:solidFill>
        </p:spPr>
        <p:txBody>
          <a:bodyPr wrap="square" rtlCol="0">
            <a:spAutoFit/>
          </a:bodyPr>
          <a:lstStyle/>
          <a:p>
            <a:pPr marL="177800" indent="-177800">
              <a:buFont typeface="Arial" panose="020B0604020202020204" pitchFamily="34" charset="0"/>
              <a:buChar char="•"/>
            </a:pPr>
            <a:r>
              <a:rPr lang="pt-BR" sz="1400" b="1" dirty="0"/>
              <a:t>20 e 21 de agosto – 2ª Reunião Ordinária do Fórum Permanente Nacional em Vitória – ES </a:t>
            </a:r>
          </a:p>
          <a:p>
            <a:pPr marL="177800" indent="-177800">
              <a:buFont typeface="Arial" panose="020B0604020202020204" pitchFamily="34" charset="0"/>
              <a:buChar char="•"/>
            </a:pPr>
            <a:endParaRPr lang="pt-BR" sz="1400" b="1" dirty="0">
              <a:latin typeface="Arial" panose="020B0604020202020204" pitchFamily="34" charset="0"/>
              <a:ea typeface="Calibri" panose="020F0502020204030204" pitchFamily="34" charset="0"/>
              <a:cs typeface="Arial" panose="020B0604020202020204" pitchFamily="34" charset="0"/>
            </a:endParaRPr>
          </a:p>
          <a:p>
            <a:pPr marL="177800" indent="-177800">
              <a:buFont typeface="Arial" panose="020B0604020202020204" pitchFamily="34" charset="0"/>
              <a:buChar char="•"/>
            </a:pPr>
            <a:r>
              <a:rPr lang="pt-BR" sz="1400" b="1" smtClean="0"/>
              <a:t>09</a:t>
            </a:r>
            <a:r>
              <a:rPr lang="pt-BR" sz="1400" b="1" smtClean="0"/>
              <a:t> </a:t>
            </a:r>
            <a:r>
              <a:rPr lang="pt-BR" sz="1400" b="1" dirty="0"/>
              <a:t>de setembro - 62ª Reunião Ordinária do FOPEME </a:t>
            </a:r>
          </a:p>
          <a:p>
            <a:endParaRPr lang="pt-BR" sz="1400" b="1" dirty="0"/>
          </a:p>
          <a:p>
            <a:pPr marL="177800" indent="-177800">
              <a:buFont typeface="Arial" panose="020B0604020202020204" pitchFamily="34" charset="0"/>
              <a:buChar char="•"/>
            </a:pPr>
            <a:r>
              <a:rPr lang="pt-BR" sz="1400" b="1" dirty="0" smtClean="0"/>
              <a:t>11 </a:t>
            </a:r>
            <a:r>
              <a:rPr lang="pt-BR" sz="1400" b="1" dirty="0"/>
              <a:t>a 14 de setembro – Feira do Empreendedor Sebrae/PR 2025, no </a:t>
            </a:r>
            <a:r>
              <a:rPr lang="pt-BR" sz="1400" b="1" dirty="0" err="1"/>
              <a:t>Viasoft</a:t>
            </a:r>
            <a:r>
              <a:rPr lang="pt-BR" sz="1400" b="1" dirty="0"/>
              <a:t> Experience, no Campus da Universidade Positivo em Curitiba </a:t>
            </a:r>
          </a:p>
          <a:p>
            <a:endParaRPr lang="pt-BR" sz="1400" b="1" dirty="0"/>
          </a:p>
          <a:p>
            <a:pPr marL="177800" indent="-177800">
              <a:buFont typeface="Arial" panose="020B0604020202020204" pitchFamily="34" charset="0"/>
              <a:buChar char="•"/>
            </a:pPr>
            <a:r>
              <a:rPr lang="pt-BR" sz="1400" b="1" dirty="0"/>
              <a:t> 1 a 3 de outubro – Encontro Estadual de Políticas Públicas </a:t>
            </a:r>
          </a:p>
          <a:p>
            <a:endParaRPr lang="pt-BR" sz="1400" b="1" dirty="0">
              <a:latin typeface="Arial" panose="020B0604020202020204" pitchFamily="34" charset="0"/>
              <a:ea typeface="Calibri" panose="020F0502020204030204" pitchFamily="34" charset="0"/>
              <a:cs typeface="Arial" panose="020B0604020202020204" pitchFamily="34" charset="0"/>
            </a:endParaRPr>
          </a:p>
          <a:p>
            <a:pPr marL="900113" indent="-900113"/>
            <a:endParaRPr lang="pt-BR" sz="2000" b="1" dirty="0">
              <a:latin typeface="Arial" panose="020B0604020202020204" pitchFamily="34" charset="0"/>
              <a:ea typeface="Calibri" panose="020F0502020204030204" pitchFamily="34" charset="0"/>
              <a:cs typeface="Arial" panose="020B0604020202020204" pitchFamily="34" charset="0"/>
            </a:endParaRPr>
          </a:p>
        </p:txBody>
      </p:sp>
      <p:pic>
        <p:nvPicPr>
          <p:cNvPr id="2" name="Imagem 1">
            <a:extLst>
              <a:ext uri="{FF2B5EF4-FFF2-40B4-BE49-F238E27FC236}">
                <a16:creationId xmlns:a16="http://schemas.microsoft.com/office/drawing/2014/main" id="{08021004-E553-4193-B682-1DB5687E9AE8}"/>
              </a:ext>
            </a:extLst>
          </p:cNvPr>
          <p:cNvPicPr>
            <a:picLocks noChangeAspect="1"/>
          </p:cNvPicPr>
          <p:nvPr/>
        </p:nvPicPr>
        <p:blipFill>
          <a:blip r:embed="rId3"/>
          <a:stretch>
            <a:fillRect/>
          </a:stretch>
        </p:blipFill>
        <p:spPr>
          <a:xfrm>
            <a:off x="0" y="16414"/>
            <a:ext cx="6858000" cy="1424726"/>
          </a:xfrm>
          <a:prstGeom prst="rect">
            <a:avLst/>
          </a:prstGeom>
        </p:spPr>
      </p:pic>
      <p:pic>
        <p:nvPicPr>
          <p:cNvPr id="6" name="Imagem 5" descr="Interface gráfica do usuário, Texto">
            <a:extLst>
              <a:ext uri="{FF2B5EF4-FFF2-40B4-BE49-F238E27FC236}">
                <a16:creationId xmlns:a16="http://schemas.microsoft.com/office/drawing/2014/main" id="{724CA27F-4766-4670-2998-46FF53B00109}"/>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14512" r="50000"/>
          <a:stretch/>
        </p:blipFill>
        <p:spPr>
          <a:xfrm>
            <a:off x="1285796" y="579919"/>
            <a:ext cx="1455149" cy="575781"/>
          </a:xfrm>
          <a:prstGeom prst="rect">
            <a:avLst/>
          </a:prstGeom>
        </p:spPr>
      </p:pic>
    </p:spTree>
    <p:extLst>
      <p:ext uri="{BB962C8B-B14F-4D97-AF65-F5344CB8AC3E}">
        <p14:creationId xmlns:p14="http://schemas.microsoft.com/office/powerpoint/2010/main" val="25789253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Conector reto 13">
            <a:extLst>
              <a:ext uri="{FF2B5EF4-FFF2-40B4-BE49-F238E27FC236}">
                <a16:creationId xmlns:a16="http://schemas.microsoft.com/office/drawing/2014/main" id="{5DF5A1DE-EAAD-4BD4-9FCD-C49C0E4D94BC}"/>
              </a:ext>
            </a:extLst>
          </p:cNvPr>
          <p:cNvCxnSpPr/>
          <p:nvPr/>
        </p:nvCxnSpPr>
        <p:spPr>
          <a:xfrm flipV="1">
            <a:off x="0" y="625439"/>
            <a:ext cx="6858000" cy="9033"/>
          </a:xfrm>
          <a:prstGeom prst="line">
            <a:avLst/>
          </a:prstGeom>
          <a:ln w="34925"/>
        </p:spPr>
        <p:style>
          <a:lnRef idx="1">
            <a:schemeClr val="accent1"/>
          </a:lnRef>
          <a:fillRef idx="0">
            <a:schemeClr val="accent1"/>
          </a:fillRef>
          <a:effectRef idx="0">
            <a:schemeClr val="accent1"/>
          </a:effectRef>
          <a:fontRef idx="minor">
            <a:schemeClr val="tx1"/>
          </a:fontRef>
        </p:style>
      </p:cxnSp>
      <p:sp>
        <p:nvSpPr>
          <p:cNvPr id="9" name="Espaço Reservado para Conteúdo 4">
            <a:extLst>
              <a:ext uri="{FF2B5EF4-FFF2-40B4-BE49-F238E27FC236}">
                <a16:creationId xmlns:a16="http://schemas.microsoft.com/office/drawing/2014/main" id="{7F73F831-183B-4D40-9BF0-F03C02F9F894}"/>
              </a:ext>
            </a:extLst>
          </p:cNvPr>
          <p:cNvSpPr>
            <a:spLocks noGrp="1"/>
          </p:cNvSpPr>
          <p:nvPr/>
        </p:nvSpPr>
        <p:spPr>
          <a:xfrm>
            <a:off x="-21264" y="1665425"/>
            <a:ext cx="6858000" cy="256633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lnSpc>
                <a:spcPct val="104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pt-BR" sz="2800" b="1" dirty="0">
                <a:cs typeface="Segoe UI" charset="0"/>
              </a:rPr>
              <a:t>OBRIGADO!</a:t>
            </a:r>
          </a:p>
          <a:p>
            <a:pPr algn="ctr">
              <a:lnSpc>
                <a:spcPct val="104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endParaRPr lang="pt-BR" sz="1600" b="1" dirty="0">
              <a:cs typeface="Segoe UI" charset="0"/>
            </a:endParaRPr>
          </a:p>
          <a:p>
            <a:pPr algn="ctr">
              <a:lnSpc>
                <a:spcPct val="104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pt-BR" sz="2400" b="1" dirty="0">
                <a:cs typeface="Segoe UI" charset="0"/>
              </a:rPr>
              <a:t>Fórum Permanente das Microempresas e Empresas de Pequeno Porte do Estado do Paraná – FOPEME</a:t>
            </a:r>
          </a:p>
          <a:p>
            <a:pPr algn="r">
              <a:lnSpc>
                <a:spcPct val="104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pt-BR" sz="2400" b="1" dirty="0">
                <a:latin typeface="Calibri" pitchFamily="32" charset="0"/>
                <a:cs typeface="Segoe UI" charset="0"/>
              </a:rPr>
              <a:t>                                      www.mpeparanaense.pr.gov.br/fopeme</a:t>
            </a:r>
            <a:endParaRPr lang="pt-BR" sz="2400" dirty="0">
              <a:solidFill>
                <a:srgbClr val="002060"/>
              </a:solidFill>
            </a:endParaRPr>
          </a:p>
        </p:txBody>
      </p:sp>
      <p:pic>
        <p:nvPicPr>
          <p:cNvPr id="4" name="Imagem 3">
            <a:extLst>
              <a:ext uri="{FF2B5EF4-FFF2-40B4-BE49-F238E27FC236}">
                <a16:creationId xmlns:a16="http://schemas.microsoft.com/office/drawing/2014/main" id="{EC0C8C69-D1DB-722B-9D56-40CF82D10358}"/>
              </a:ext>
            </a:extLst>
          </p:cNvPr>
          <p:cNvPicPr>
            <a:picLocks noChangeAspect="1"/>
          </p:cNvPicPr>
          <p:nvPr/>
        </p:nvPicPr>
        <p:blipFill>
          <a:blip r:embed="rId2"/>
          <a:stretch>
            <a:fillRect/>
          </a:stretch>
        </p:blipFill>
        <p:spPr>
          <a:xfrm>
            <a:off x="4386103" y="4664149"/>
            <a:ext cx="2415194" cy="479351"/>
          </a:xfrm>
          <a:prstGeom prst="rect">
            <a:avLst/>
          </a:prstGeom>
        </p:spPr>
      </p:pic>
      <p:pic>
        <p:nvPicPr>
          <p:cNvPr id="3" name="Imagem 2">
            <a:extLst>
              <a:ext uri="{FF2B5EF4-FFF2-40B4-BE49-F238E27FC236}">
                <a16:creationId xmlns:a16="http://schemas.microsoft.com/office/drawing/2014/main" id="{96F248A7-8F46-9A4B-14F1-DD5A94FEA1D9}"/>
              </a:ext>
            </a:extLst>
          </p:cNvPr>
          <p:cNvPicPr>
            <a:picLocks noChangeAspect="1"/>
          </p:cNvPicPr>
          <p:nvPr/>
        </p:nvPicPr>
        <p:blipFill>
          <a:blip r:embed="rId3"/>
          <a:stretch>
            <a:fillRect/>
          </a:stretch>
        </p:blipFill>
        <p:spPr>
          <a:xfrm>
            <a:off x="0" y="16414"/>
            <a:ext cx="6858000" cy="1424726"/>
          </a:xfrm>
          <a:prstGeom prst="rect">
            <a:avLst/>
          </a:prstGeom>
        </p:spPr>
      </p:pic>
      <p:pic>
        <p:nvPicPr>
          <p:cNvPr id="6" name="Imagem 5" descr="Interface gráfica do usuário, Texto">
            <a:extLst>
              <a:ext uri="{FF2B5EF4-FFF2-40B4-BE49-F238E27FC236}">
                <a16:creationId xmlns:a16="http://schemas.microsoft.com/office/drawing/2014/main" id="{724CA27F-4766-4670-2998-46FF53B00109}"/>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14512" r="50000"/>
          <a:stretch/>
        </p:blipFill>
        <p:spPr>
          <a:xfrm>
            <a:off x="1285796" y="579919"/>
            <a:ext cx="1455149" cy="575781"/>
          </a:xfrm>
          <a:prstGeom prst="rect">
            <a:avLst/>
          </a:prstGeom>
        </p:spPr>
      </p:pic>
    </p:spTree>
    <p:extLst>
      <p:ext uri="{BB962C8B-B14F-4D97-AF65-F5344CB8AC3E}">
        <p14:creationId xmlns:p14="http://schemas.microsoft.com/office/powerpoint/2010/main" val="1670953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Conector reto 6">
            <a:extLst>
              <a:ext uri="{FF2B5EF4-FFF2-40B4-BE49-F238E27FC236}">
                <a16:creationId xmlns:a16="http://schemas.microsoft.com/office/drawing/2014/main" id="{8F3B12DC-5596-4ED1-98B0-272AC2654341}"/>
              </a:ext>
            </a:extLst>
          </p:cNvPr>
          <p:cNvCxnSpPr/>
          <p:nvPr/>
        </p:nvCxnSpPr>
        <p:spPr>
          <a:xfrm flipV="1">
            <a:off x="0" y="625439"/>
            <a:ext cx="6858000" cy="9033"/>
          </a:xfrm>
          <a:prstGeom prst="line">
            <a:avLst/>
          </a:prstGeom>
          <a:ln w="34925"/>
        </p:spPr>
        <p:style>
          <a:lnRef idx="1">
            <a:schemeClr val="accent1"/>
          </a:lnRef>
          <a:fillRef idx="0">
            <a:schemeClr val="accent1"/>
          </a:fillRef>
          <a:effectRef idx="0">
            <a:schemeClr val="accent1"/>
          </a:effectRef>
          <a:fontRef idx="minor">
            <a:schemeClr val="tx1"/>
          </a:fontRef>
        </p:style>
      </p:cxnSp>
      <p:sp>
        <p:nvSpPr>
          <p:cNvPr id="8" name="Retângulo 7">
            <a:extLst>
              <a:ext uri="{FF2B5EF4-FFF2-40B4-BE49-F238E27FC236}">
                <a16:creationId xmlns:a16="http://schemas.microsoft.com/office/drawing/2014/main" id="{28AD21D9-5142-47BA-BA14-40344FDE71A6}"/>
              </a:ext>
            </a:extLst>
          </p:cNvPr>
          <p:cNvSpPr/>
          <p:nvPr/>
        </p:nvSpPr>
        <p:spPr>
          <a:xfrm>
            <a:off x="-401278" y="600820"/>
            <a:ext cx="6709929" cy="830997"/>
          </a:xfrm>
          <a:prstGeom prst="rect">
            <a:avLst/>
          </a:prstGeom>
        </p:spPr>
        <p:txBody>
          <a:bodyPr wrap="square">
            <a:spAutoFit/>
          </a:bodyPr>
          <a:lstStyle/>
          <a:p>
            <a:pPr lvl="2" algn="ctr"/>
            <a:r>
              <a:rPr lang="pt-BR" sz="2400" b="1" dirty="0">
                <a:solidFill>
                  <a:srgbClr val="0070C0"/>
                </a:solidFill>
                <a:latin typeface="Arial" panose="020B0604020202020204" pitchFamily="34" charset="0"/>
                <a:cs typeface="Arial" panose="020B0604020202020204" pitchFamily="34" charset="0"/>
              </a:rPr>
              <a:t>Comitê Temático 3</a:t>
            </a:r>
          </a:p>
          <a:p>
            <a:pPr lvl="2" algn="ctr"/>
            <a:r>
              <a:rPr lang="pt-BR" sz="2400" b="1" dirty="0">
                <a:solidFill>
                  <a:srgbClr val="0070C0"/>
                </a:solidFill>
                <a:latin typeface="Arial" panose="020B0604020202020204" pitchFamily="34" charset="0"/>
                <a:cs typeface="Arial" panose="020B0604020202020204" pitchFamily="34" charset="0"/>
              </a:rPr>
              <a:t>Tecnologia e Inovação</a:t>
            </a:r>
          </a:p>
        </p:txBody>
      </p:sp>
      <p:sp>
        <p:nvSpPr>
          <p:cNvPr id="2" name="Retângulo 1">
            <a:extLst>
              <a:ext uri="{FF2B5EF4-FFF2-40B4-BE49-F238E27FC236}">
                <a16:creationId xmlns:a16="http://schemas.microsoft.com/office/drawing/2014/main" id="{5DBAB5C3-B7A8-4880-863C-5E36DE2F32A6}"/>
              </a:ext>
            </a:extLst>
          </p:cNvPr>
          <p:cNvSpPr/>
          <p:nvPr/>
        </p:nvSpPr>
        <p:spPr>
          <a:xfrm>
            <a:off x="55021" y="1413167"/>
            <a:ext cx="6746276" cy="3323987"/>
          </a:xfrm>
          <a:prstGeom prst="rect">
            <a:avLst/>
          </a:prstGeom>
        </p:spPr>
        <p:txBody>
          <a:bodyPr wrap="square">
            <a:spAutoFit/>
          </a:bodyPr>
          <a:lstStyle/>
          <a:p>
            <a:r>
              <a:rPr lang="pt-BR" sz="2100" b="1" dirty="0">
                <a:solidFill>
                  <a:srgbClr val="333333"/>
                </a:solidFill>
                <a:latin typeface="Arial" panose="020B0604020202020204" pitchFamily="34" charset="0"/>
                <a:cs typeface="Arial" panose="020B0604020202020204" pitchFamily="34" charset="0"/>
              </a:rPr>
              <a:t>Coordenadores de Governo:</a:t>
            </a:r>
            <a:endParaRPr lang="pt-BR" sz="2100" dirty="0">
              <a:solidFill>
                <a:srgbClr val="333333"/>
              </a:solidFill>
              <a:latin typeface="Arial" panose="020B0604020202020204" pitchFamily="34" charset="0"/>
              <a:cs typeface="Arial" panose="020B0604020202020204" pitchFamily="34" charset="0"/>
            </a:endParaRPr>
          </a:p>
          <a:p>
            <a:r>
              <a:rPr lang="pt-BR" sz="2100" dirty="0">
                <a:solidFill>
                  <a:srgbClr val="333333"/>
                </a:solidFill>
                <a:latin typeface="Arial" panose="020B0604020202020204" pitchFamily="34" charset="0"/>
                <a:cs typeface="Arial" panose="020B0604020202020204" pitchFamily="34" charset="0"/>
              </a:rPr>
              <a:t>Titular: Marcos Pelegrina e </a:t>
            </a:r>
            <a:r>
              <a:rPr lang="pt-BR" sz="2100" dirty="0" smtClean="0">
                <a:solidFill>
                  <a:srgbClr val="333333"/>
                </a:solidFill>
                <a:latin typeface="Arial" panose="020B0604020202020204" pitchFamily="34" charset="0"/>
                <a:cs typeface="Arial" panose="020B0604020202020204" pitchFamily="34" charset="0"/>
              </a:rPr>
              <a:t>Marcelo – </a:t>
            </a:r>
            <a:r>
              <a:rPr lang="pt-BR" sz="2100" dirty="0">
                <a:solidFill>
                  <a:srgbClr val="333333"/>
                </a:solidFill>
                <a:latin typeface="Arial" panose="020B0604020202020204" pitchFamily="34" charset="0"/>
                <a:cs typeface="Arial" panose="020B0604020202020204" pitchFamily="34" charset="0"/>
              </a:rPr>
              <a:t>SETI</a:t>
            </a:r>
          </a:p>
          <a:p>
            <a:r>
              <a:rPr lang="pt-BR" sz="2100" dirty="0">
                <a:solidFill>
                  <a:srgbClr val="333333"/>
                </a:solidFill>
                <a:latin typeface="Arial" panose="020B0604020202020204" pitchFamily="34" charset="0"/>
                <a:cs typeface="Arial" panose="020B0604020202020204" pitchFamily="34" charset="0"/>
              </a:rPr>
              <a:t>Suplente: Celso Romero </a:t>
            </a:r>
            <a:r>
              <a:rPr lang="pt-BR" sz="2100" dirty="0" err="1">
                <a:solidFill>
                  <a:srgbClr val="333333"/>
                </a:solidFill>
                <a:latin typeface="Arial" panose="020B0604020202020204" pitchFamily="34" charset="0"/>
                <a:cs typeface="Arial" panose="020B0604020202020204" pitchFamily="34" charset="0"/>
              </a:rPr>
              <a:t>Kloss</a:t>
            </a:r>
            <a:r>
              <a:rPr lang="pt-BR" sz="2100" dirty="0">
                <a:solidFill>
                  <a:srgbClr val="333333"/>
                </a:solidFill>
                <a:latin typeface="Arial" panose="020B0604020202020204" pitchFamily="34" charset="0"/>
                <a:cs typeface="Arial" panose="020B0604020202020204" pitchFamily="34" charset="0"/>
              </a:rPr>
              <a:t> Campos – TECPAR</a:t>
            </a:r>
          </a:p>
          <a:p>
            <a:endParaRPr lang="pt-BR" sz="2100" dirty="0">
              <a:solidFill>
                <a:srgbClr val="333333"/>
              </a:solidFill>
              <a:latin typeface="Arial" panose="020B0604020202020204" pitchFamily="34" charset="0"/>
              <a:cs typeface="Arial" panose="020B0604020202020204" pitchFamily="34" charset="0"/>
            </a:endParaRPr>
          </a:p>
          <a:p>
            <a:r>
              <a:rPr lang="pt-BR" sz="2100" b="1" dirty="0">
                <a:solidFill>
                  <a:srgbClr val="333333"/>
                </a:solidFill>
                <a:latin typeface="Arial" panose="020B0604020202020204" pitchFamily="34" charset="0"/>
                <a:cs typeface="Arial" panose="020B0604020202020204" pitchFamily="34" charset="0"/>
              </a:rPr>
              <a:t>Coordenadores da Iniciativa Privada:</a:t>
            </a:r>
            <a:endParaRPr lang="pt-BR" sz="2100" dirty="0">
              <a:solidFill>
                <a:srgbClr val="333333"/>
              </a:solidFill>
              <a:latin typeface="Arial" panose="020B0604020202020204" pitchFamily="34" charset="0"/>
              <a:cs typeface="Arial" panose="020B0604020202020204" pitchFamily="34" charset="0"/>
            </a:endParaRPr>
          </a:p>
          <a:p>
            <a:r>
              <a:rPr lang="pt-BR" sz="2100" dirty="0">
                <a:solidFill>
                  <a:srgbClr val="333333"/>
                </a:solidFill>
                <a:latin typeface="Arial" panose="020B0604020202020204" pitchFamily="34" charset="0"/>
                <a:cs typeface="Arial" panose="020B0604020202020204" pitchFamily="34" charset="0"/>
              </a:rPr>
              <a:t>Titular: Evaldo </a:t>
            </a:r>
            <a:r>
              <a:rPr lang="pt-BR" sz="2100" dirty="0" err="1">
                <a:solidFill>
                  <a:srgbClr val="333333"/>
                </a:solidFill>
                <a:latin typeface="Arial" panose="020B0604020202020204" pitchFamily="34" charset="0"/>
                <a:cs typeface="Arial" panose="020B0604020202020204" pitchFamily="34" charset="0"/>
              </a:rPr>
              <a:t>Kosters</a:t>
            </a:r>
            <a:r>
              <a:rPr lang="pt-BR" sz="2100" dirty="0">
                <a:solidFill>
                  <a:srgbClr val="333333"/>
                </a:solidFill>
                <a:latin typeface="Arial" panose="020B0604020202020204" pitchFamily="34" charset="0"/>
                <a:cs typeface="Arial" panose="020B0604020202020204" pitchFamily="34" charset="0"/>
              </a:rPr>
              <a:t> – FIEP</a:t>
            </a:r>
          </a:p>
          <a:p>
            <a:r>
              <a:rPr lang="pt-BR" sz="2100" dirty="0">
                <a:solidFill>
                  <a:srgbClr val="333333"/>
                </a:solidFill>
                <a:latin typeface="Arial" panose="020B0604020202020204" pitchFamily="34" charset="0"/>
                <a:cs typeface="Arial" panose="020B0604020202020204" pitchFamily="34" charset="0"/>
              </a:rPr>
              <a:t>Suplente: Lucas Nogara – FIEP</a:t>
            </a:r>
          </a:p>
          <a:p>
            <a:endParaRPr lang="pt-BR" sz="2100" dirty="0">
              <a:solidFill>
                <a:srgbClr val="333333"/>
              </a:solidFill>
              <a:latin typeface="Arial" panose="020B0604020202020204" pitchFamily="34" charset="0"/>
              <a:cs typeface="Arial" panose="020B0604020202020204" pitchFamily="34" charset="0"/>
            </a:endParaRPr>
          </a:p>
          <a:p>
            <a:r>
              <a:rPr lang="pt-BR" sz="2100" b="1" dirty="0">
                <a:solidFill>
                  <a:srgbClr val="333333"/>
                </a:solidFill>
                <a:latin typeface="Arial" panose="020B0604020202020204" pitchFamily="34" charset="0"/>
                <a:cs typeface="Arial" panose="020B0604020202020204" pitchFamily="34" charset="0"/>
              </a:rPr>
              <a:t>Consultor do SEBRAE/PR:</a:t>
            </a:r>
            <a:endParaRPr lang="pt-BR" sz="2100" dirty="0">
              <a:solidFill>
                <a:srgbClr val="333333"/>
              </a:solidFill>
              <a:latin typeface="Arial" panose="020B0604020202020204" pitchFamily="34" charset="0"/>
              <a:cs typeface="Arial" panose="020B0604020202020204" pitchFamily="34" charset="0"/>
            </a:endParaRPr>
          </a:p>
          <a:p>
            <a:r>
              <a:rPr lang="pt-BR" sz="2100" dirty="0">
                <a:solidFill>
                  <a:srgbClr val="333333"/>
                </a:solidFill>
                <a:latin typeface="Arial" panose="020B0604020202020204" pitchFamily="34" charset="0"/>
                <a:cs typeface="Arial" panose="020B0604020202020204" pitchFamily="34" charset="0"/>
              </a:rPr>
              <a:t>Alan </a:t>
            </a:r>
            <a:r>
              <a:rPr lang="pt-BR" sz="2100" dirty="0" err="1">
                <a:solidFill>
                  <a:srgbClr val="333333"/>
                </a:solidFill>
                <a:latin typeface="Arial" panose="020B0604020202020204" pitchFamily="34" charset="0"/>
                <a:cs typeface="Arial" panose="020B0604020202020204" pitchFamily="34" charset="0"/>
              </a:rPr>
              <a:t>Debus</a:t>
            </a:r>
            <a:endParaRPr lang="pt-BR" sz="2100" b="0" i="0" dirty="0">
              <a:solidFill>
                <a:srgbClr val="333333"/>
              </a:solidFill>
              <a:effectLst/>
              <a:latin typeface="Arial" panose="020B0604020202020204" pitchFamily="34" charset="0"/>
              <a:cs typeface="Arial" panose="020B0604020202020204" pitchFamily="34" charset="0"/>
            </a:endParaRPr>
          </a:p>
        </p:txBody>
      </p:sp>
      <p:pic>
        <p:nvPicPr>
          <p:cNvPr id="3" name="Imagem 2">
            <a:extLst>
              <a:ext uri="{FF2B5EF4-FFF2-40B4-BE49-F238E27FC236}">
                <a16:creationId xmlns:a16="http://schemas.microsoft.com/office/drawing/2014/main" id="{257D9780-697F-383E-F934-36CA32EA4376}"/>
              </a:ext>
            </a:extLst>
          </p:cNvPr>
          <p:cNvPicPr>
            <a:picLocks noChangeAspect="1"/>
          </p:cNvPicPr>
          <p:nvPr/>
        </p:nvPicPr>
        <p:blipFill>
          <a:blip r:embed="rId2"/>
          <a:stretch>
            <a:fillRect/>
          </a:stretch>
        </p:blipFill>
        <p:spPr>
          <a:xfrm>
            <a:off x="4386103" y="4664149"/>
            <a:ext cx="2415194" cy="479351"/>
          </a:xfrm>
          <a:prstGeom prst="rect">
            <a:avLst/>
          </a:prstGeom>
        </p:spPr>
      </p:pic>
      <p:pic>
        <p:nvPicPr>
          <p:cNvPr id="5" name="Imagem 4">
            <a:extLst>
              <a:ext uri="{FF2B5EF4-FFF2-40B4-BE49-F238E27FC236}">
                <a16:creationId xmlns:a16="http://schemas.microsoft.com/office/drawing/2014/main" id="{5DF6C34B-8352-6BC8-987C-204DD835E827}"/>
              </a:ext>
            </a:extLst>
          </p:cNvPr>
          <p:cNvPicPr>
            <a:picLocks noChangeAspect="1"/>
          </p:cNvPicPr>
          <p:nvPr/>
        </p:nvPicPr>
        <p:blipFill>
          <a:blip r:embed="rId3"/>
          <a:stretch>
            <a:fillRect/>
          </a:stretch>
        </p:blipFill>
        <p:spPr>
          <a:xfrm>
            <a:off x="55021" y="77970"/>
            <a:ext cx="1812986" cy="506905"/>
          </a:xfrm>
          <a:prstGeom prst="rect">
            <a:avLst/>
          </a:prstGeom>
        </p:spPr>
      </p:pic>
      <p:pic>
        <p:nvPicPr>
          <p:cNvPr id="9" name="Imagem 8" descr="Interface gráfica do usuário, Texto">
            <a:extLst>
              <a:ext uri="{FF2B5EF4-FFF2-40B4-BE49-F238E27FC236}">
                <a16:creationId xmlns:a16="http://schemas.microsoft.com/office/drawing/2014/main" id="{724CA27F-4766-4670-2998-46FF53B00109}"/>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132" r="50000"/>
          <a:stretch/>
        </p:blipFill>
        <p:spPr>
          <a:xfrm>
            <a:off x="55021" y="25039"/>
            <a:ext cx="1921795" cy="575781"/>
          </a:xfrm>
          <a:prstGeom prst="rect">
            <a:avLst/>
          </a:prstGeom>
        </p:spPr>
      </p:pic>
    </p:spTree>
    <p:extLst>
      <p:ext uri="{BB962C8B-B14F-4D97-AF65-F5344CB8AC3E}">
        <p14:creationId xmlns:p14="http://schemas.microsoft.com/office/powerpoint/2010/main" val="26656626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34B94A-871B-6C15-4B8E-B4AC0032D1CB}"/>
            </a:ext>
          </a:extLst>
        </p:cNvPr>
        <p:cNvGrpSpPr/>
        <p:nvPr/>
      </p:nvGrpSpPr>
      <p:grpSpPr>
        <a:xfrm>
          <a:off x="0" y="0"/>
          <a:ext cx="0" cy="0"/>
          <a:chOff x="0" y="0"/>
          <a:chExt cx="0" cy="0"/>
        </a:xfrm>
      </p:grpSpPr>
      <p:cxnSp>
        <p:nvCxnSpPr>
          <p:cNvPr id="2" name="Conector reto 1">
            <a:extLst>
              <a:ext uri="{FF2B5EF4-FFF2-40B4-BE49-F238E27FC236}">
                <a16:creationId xmlns:a16="http://schemas.microsoft.com/office/drawing/2014/main" id="{A1351BB6-8030-2412-F3D5-FF3E2A99361B}"/>
              </a:ext>
            </a:extLst>
          </p:cNvPr>
          <p:cNvCxnSpPr/>
          <p:nvPr/>
        </p:nvCxnSpPr>
        <p:spPr>
          <a:xfrm flipV="1">
            <a:off x="0" y="689232"/>
            <a:ext cx="6858000" cy="9033"/>
          </a:xfrm>
          <a:prstGeom prst="line">
            <a:avLst/>
          </a:prstGeom>
          <a:ln w="34925"/>
        </p:spPr>
        <p:style>
          <a:lnRef idx="1">
            <a:schemeClr val="accent1"/>
          </a:lnRef>
          <a:fillRef idx="0">
            <a:schemeClr val="accent1"/>
          </a:fillRef>
          <a:effectRef idx="0">
            <a:schemeClr val="accent1"/>
          </a:effectRef>
          <a:fontRef idx="minor">
            <a:schemeClr val="tx1"/>
          </a:fontRef>
        </p:style>
      </p:cxnSp>
      <p:pic>
        <p:nvPicPr>
          <p:cNvPr id="5" name="Imagem 4">
            <a:extLst>
              <a:ext uri="{FF2B5EF4-FFF2-40B4-BE49-F238E27FC236}">
                <a16:creationId xmlns:a16="http://schemas.microsoft.com/office/drawing/2014/main" id="{C1642B4D-E7B9-AF94-F9F6-B21FBD5973B8}"/>
              </a:ext>
            </a:extLst>
          </p:cNvPr>
          <p:cNvPicPr>
            <a:picLocks noChangeAspect="1"/>
          </p:cNvPicPr>
          <p:nvPr/>
        </p:nvPicPr>
        <p:blipFill>
          <a:blip r:embed="rId2"/>
          <a:stretch>
            <a:fillRect/>
          </a:stretch>
        </p:blipFill>
        <p:spPr>
          <a:xfrm>
            <a:off x="4386103" y="4664149"/>
            <a:ext cx="2415194" cy="479351"/>
          </a:xfrm>
          <a:prstGeom prst="rect">
            <a:avLst/>
          </a:prstGeom>
        </p:spPr>
      </p:pic>
      <p:sp>
        <p:nvSpPr>
          <p:cNvPr id="3" name="Rectangle 7">
            <a:extLst>
              <a:ext uri="{FF2B5EF4-FFF2-40B4-BE49-F238E27FC236}">
                <a16:creationId xmlns:a16="http://schemas.microsoft.com/office/drawing/2014/main" id="{CF2696C4-842B-37DB-4E6B-DA57FF3EA18C}"/>
              </a:ext>
            </a:extLst>
          </p:cNvPr>
          <p:cNvSpPr>
            <a:spLocks noChangeArrowheads="1"/>
          </p:cNvSpPr>
          <p:nvPr/>
        </p:nvSpPr>
        <p:spPr bwMode="auto">
          <a:xfrm>
            <a:off x="2484493" y="135644"/>
            <a:ext cx="2399389" cy="37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457200" lvl="1" indent="0">
              <a:spcBef>
                <a:spcPct val="20000"/>
              </a:spcBef>
            </a:pPr>
            <a:r>
              <a:rPr lang="pt-BR" altLang="pt-BR" sz="2100" dirty="0"/>
              <a:t>Pauta</a:t>
            </a:r>
          </a:p>
        </p:txBody>
      </p:sp>
      <p:pic>
        <p:nvPicPr>
          <p:cNvPr id="6" name="Imagem 5">
            <a:extLst>
              <a:ext uri="{FF2B5EF4-FFF2-40B4-BE49-F238E27FC236}">
                <a16:creationId xmlns:a16="http://schemas.microsoft.com/office/drawing/2014/main" id="{C389E2F2-F0F1-6711-6431-EF432EBEA415}"/>
              </a:ext>
            </a:extLst>
          </p:cNvPr>
          <p:cNvPicPr>
            <a:picLocks noChangeAspect="1"/>
          </p:cNvPicPr>
          <p:nvPr/>
        </p:nvPicPr>
        <p:blipFill>
          <a:blip r:embed="rId3"/>
          <a:stretch>
            <a:fillRect/>
          </a:stretch>
        </p:blipFill>
        <p:spPr>
          <a:xfrm>
            <a:off x="55021" y="77970"/>
            <a:ext cx="1812986" cy="506905"/>
          </a:xfrm>
          <a:prstGeom prst="rect">
            <a:avLst/>
          </a:prstGeom>
        </p:spPr>
      </p:pic>
      <p:graphicFrame>
        <p:nvGraphicFramePr>
          <p:cNvPr id="4" name="Tabela 3">
            <a:extLst>
              <a:ext uri="{FF2B5EF4-FFF2-40B4-BE49-F238E27FC236}">
                <a16:creationId xmlns:a16="http://schemas.microsoft.com/office/drawing/2014/main" id="{E21FC0A2-2C31-78FD-CF7C-AA42CD9BEF09}"/>
              </a:ext>
            </a:extLst>
          </p:cNvPr>
          <p:cNvGraphicFramePr>
            <a:graphicFrameLocks noGrp="1"/>
          </p:cNvGraphicFramePr>
          <p:nvPr>
            <p:extLst>
              <p:ext uri="{D42A27DB-BD31-4B8C-83A1-F6EECF244321}">
                <p14:modId xmlns:p14="http://schemas.microsoft.com/office/powerpoint/2010/main" val="2235533205"/>
              </p:ext>
            </p:extLst>
          </p:nvPr>
        </p:nvGraphicFramePr>
        <p:xfrm>
          <a:off x="163034" y="1010797"/>
          <a:ext cx="6429153" cy="2936240"/>
        </p:xfrm>
        <a:graphic>
          <a:graphicData uri="http://schemas.openxmlformats.org/drawingml/2006/table">
            <a:tbl>
              <a:tblPr firstRow="1" bandRow="1">
                <a:tableStyleId>{5C22544A-7EE6-4342-B048-85BDC9FD1C3A}</a:tableStyleId>
              </a:tblPr>
              <a:tblGrid>
                <a:gridCol w="2062716">
                  <a:extLst>
                    <a:ext uri="{9D8B030D-6E8A-4147-A177-3AD203B41FA5}">
                      <a16:colId xmlns:a16="http://schemas.microsoft.com/office/drawing/2014/main" val="1909228377"/>
                    </a:ext>
                  </a:extLst>
                </a:gridCol>
                <a:gridCol w="2750289">
                  <a:extLst>
                    <a:ext uri="{9D8B030D-6E8A-4147-A177-3AD203B41FA5}">
                      <a16:colId xmlns:a16="http://schemas.microsoft.com/office/drawing/2014/main" val="3320245361"/>
                    </a:ext>
                  </a:extLst>
                </a:gridCol>
                <a:gridCol w="1616148">
                  <a:extLst>
                    <a:ext uri="{9D8B030D-6E8A-4147-A177-3AD203B41FA5}">
                      <a16:colId xmlns:a16="http://schemas.microsoft.com/office/drawing/2014/main" val="2378321799"/>
                    </a:ext>
                  </a:extLst>
                </a:gridCol>
              </a:tblGrid>
              <a:tr h="370840">
                <a:tc>
                  <a:txBody>
                    <a:bodyPr/>
                    <a:lstStyle/>
                    <a:p>
                      <a:pPr algn="ctr"/>
                      <a:r>
                        <a:rPr lang="pt-BR" b="1" dirty="0"/>
                        <a:t>HORÁRIO</a:t>
                      </a:r>
                    </a:p>
                  </a:txBody>
                  <a:tcPr anchor="ctr"/>
                </a:tc>
                <a:tc>
                  <a:txBody>
                    <a:bodyPr/>
                    <a:lstStyle/>
                    <a:p>
                      <a:pPr algn="ctr"/>
                      <a:r>
                        <a:rPr lang="pt-BR" b="1" dirty="0"/>
                        <a:t>ASSUNTO</a:t>
                      </a:r>
                    </a:p>
                  </a:txBody>
                  <a:tcPr anchor="ctr"/>
                </a:tc>
                <a:tc>
                  <a:txBody>
                    <a:bodyPr/>
                    <a:lstStyle/>
                    <a:p>
                      <a:pPr algn="ctr"/>
                      <a:r>
                        <a:rPr lang="pt-BR" b="1" dirty="0"/>
                        <a:t>RESPONSÁVEL</a:t>
                      </a:r>
                    </a:p>
                  </a:txBody>
                  <a:tcPr anchor="ctr"/>
                </a:tc>
                <a:extLst>
                  <a:ext uri="{0D108BD9-81ED-4DB2-BD59-A6C34878D82A}">
                    <a16:rowId xmlns:a16="http://schemas.microsoft.com/office/drawing/2014/main" val="823983171"/>
                  </a:ext>
                </a:extLst>
              </a:tr>
              <a:tr h="370840">
                <a:tc>
                  <a:txBody>
                    <a:bodyPr/>
                    <a:lstStyle/>
                    <a:p>
                      <a:r>
                        <a:rPr lang="pt-BR" sz="1800" b="1" dirty="0"/>
                        <a:t>Das 08h00 às 08h05</a:t>
                      </a:r>
                    </a:p>
                  </a:txBody>
                  <a:tcPr anchor="ctr"/>
                </a:tc>
                <a:tc>
                  <a:txBody>
                    <a:bodyPr/>
                    <a:lstStyle/>
                    <a:p>
                      <a:r>
                        <a:rPr lang="pt-BR" sz="1800" b="1" dirty="0"/>
                        <a:t>Secretaria Técnica</a:t>
                      </a:r>
                    </a:p>
                  </a:txBody>
                  <a:tcPr anchor="ctr"/>
                </a:tc>
                <a:tc>
                  <a:txBody>
                    <a:bodyPr/>
                    <a:lstStyle/>
                    <a:p>
                      <a:r>
                        <a:rPr lang="pt-BR" sz="1800" b="1" dirty="0"/>
                        <a:t>Silvana Pereira</a:t>
                      </a:r>
                    </a:p>
                  </a:txBody>
                  <a:tcPr anchor="ctr"/>
                </a:tc>
                <a:extLst>
                  <a:ext uri="{0D108BD9-81ED-4DB2-BD59-A6C34878D82A}">
                    <a16:rowId xmlns:a16="http://schemas.microsoft.com/office/drawing/2014/main" val="4003990416"/>
                  </a:ext>
                </a:extLst>
              </a:tr>
              <a:tr h="370840">
                <a:tc>
                  <a:txBody>
                    <a:bodyPr/>
                    <a:lstStyle/>
                    <a:p>
                      <a:r>
                        <a:rPr lang="pt-BR" sz="1800" b="1" dirty="0"/>
                        <a:t>Das 08h05 às 08h35</a:t>
                      </a:r>
                    </a:p>
                  </a:txBody>
                  <a:tcPr anchor="ctr"/>
                </a:tc>
                <a:tc>
                  <a:txBody>
                    <a:bodyPr/>
                    <a:lstStyle/>
                    <a:p>
                      <a:r>
                        <a:rPr lang="pt-BR" sz="1800" b="1" dirty="0"/>
                        <a:t>Situação das ações em andamento</a:t>
                      </a:r>
                    </a:p>
                  </a:txBody>
                  <a:tcPr anchor="ctr"/>
                </a:tc>
                <a:tc>
                  <a:txBody>
                    <a:bodyPr/>
                    <a:lstStyle/>
                    <a:p>
                      <a:r>
                        <a:rPr lang="pt-BR" sz="1800" b="1" dirty="0" smtClean="0"/>
                        <a:t>Marcelo e </a:t>
                      </a:r>
                      <a:r>
                        <a:rPr lang="pt-BR" sz="1800" b="1" dirty="0"/>
                        <a:t>Evaldo </a:t>
                      </a:r>
                      <a:r>
                        <a:rPr lang="pt-BR" sz="1800" b="1" dirty="0" err="1"/>
                        <a:t>Kosters</a:t>
                      </a:r>
                      <a:r>
                        <a:rPr lang="pt-BR" sz="1800" b="1" dirty="0"/>
                        <a:t> </a:t>
                      </a:r>
                    </a:p>
                  </a:txBody>
                  <a:tcPr anchor="ctr"/>
                </a:tc>
                <a:extLst>
                  <a:ext uri="{0D108BD9-81ED-4DB2-BD59-A6C34878D82A}">
                    <a16:rowId xmlns:a16="http://schemas.microsoft.com/office/drawing/2014/main" val="4136074263"/>
                  </a:ext>
                </a:extLst>
              </a:tr>
              <a:tr h="370840">
                <a:tc>
                  <a:txBody>
                    <a:bodyPr/>
                    <a:lstStyle/>
                    <a:p>
                      <a:r>
                        <a:rPr lang="pt-BR" sz="1800" b="1" dirty="0"/>
                        <a:t>Das 08h35 às 09h50</a:t>
                      </a:r>
                    </a:p>
                  </a:txBody>
                  <a:tcPr anchor="ctr"/>
                </a:tc>
                <a:tc>
                  <a:txBody>
                    <a:bodyPr/>
                    <a:lstStyle/>
                    <a:p>
                      <a:r>
                        <a:rPr lang="pt-BR" sz="1800" b="1" dirty="0"/>
                        <a:t>Ações de comunicação e de realizações na ponta, em benefício das MPEs</a:t>
                      </a:r>
                    </a:p>
                  </a:txBody>
                  <a:tcPr anchor="ctr"/>
                </a:tc>
                <a:tc>
                  <a:txBody>
                    <a:bodyPr/>
                    <a:lstStyle/>
                    <a:p>
                      <a:r>
                        <a:rPr lang="pt-BR" sz="1800" b="1" dirty="0"/>
                        <a:t>Silvana Pereira e Rubens Palma</a:t>
                      </a:r>
                    </a:p>
                  </a:txBody>
                  <a:tcPr anchor="ctr"/>
                </a:tc>
                <a:extLst>
                  <a:ext uri="{0D108BD9-81ED-4DB2-BD59-A6C34878D82A}">
                    <a16:rowId xmlns:a16="http://schemas.microsoft.com/office/drawing/2014/main" val="1161091541"/>
                  </a:ext>
                </a:extLst>
              </a:tr>
              <a:tr h="370840">
                <a:tc>
                  <a:txBody>
                    <a:bodyPr/>
                    <a:lstStyle/>
                    <a:p>
                      <a:r>
                        <a:rPr lang="pt-BR" sz="1800" b="1" dirty="0"/>
                        <a:t>Das 09h50 às 10h00</a:t>
                      </a:r>
                    </a:p>
                  </a:txBody>
                  <a:tcPr anchor="ctr"/>
                </a:tc>
                <a:tc>
                  <a:txBody>
                    <a:bodyPr/>
                    <a:lstStyle/>
                    <a:p>
                      <a:r>
                        <a:rPr lang="pt-BR" sz="1800" b="1" dirty="0"/>
                        <a:t>Encaminhamentos do CT e Encerramento</a:t>
                      </a:r>
                    </a:p>
                  </a:txBody>
                  <a:tcPr anchor="ctr"/>
                </a:tc>
                <a:tc>
                  <a:txBody>
                    <a:bodyPr/>
                    <a:lstStyle/>
                    <a:p>
                      <a:r>
                        <a:rPr lang="pt-BR" sz="1800" b="1" dirty="0" smtClean="0"/>
                        <a:t>Marcelo</a:t>
                      </a:r>
                      <a:endParaRPr lang="pt-BR" sz="1800" b="1" dirty="0"/>
                    </a:p>
                  </a:txBody>
                  <a:tcPr anchor="ctr"/>
                </a:tc>
                <a:extLst>
                  <a:ext uri="{0D108BD9-81ED-4DB2-BD59-A6C34878D82A}">
                    <a16:rowId xmlns:a16="http://schemas.microsoft.com/office/drawing/2014/main" val="2251076879"/>
                  </a:ext>
                </a:extLst>
              </a:tr>
            </a:tbl>
          </a:graphicData>
        </a:graphic>
      </p:graphicFrame>
      <p:pic>
        <p:nvPicPr>
          <p:cNvPr id="7" name="Imagem 6" descr="Interface gráfica do usuário, Texto">
            <a:extLst>
              <a:ext uri="{FF2B5EF4-FFF2-40B4-BE49-F238E27FC236}">
                <a16:creationId xmlns:a16="http://schemas.microsoft.com/office/drawing/2014/main" id="{724CA27F-4766-4670-2998-46FF53B00109}"/>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751" r="50000"/>
          <a:stretch/>
        </p:blipFill>
        <p:spPr>
          <a:xfrm>
            <a:off x="55021" y="43531"/>
            <a:ext cx="1896395" cy="575781"/>
          </a:xfrm>
          <a:prstGeom prst="rect">
            <a:avLst/>
          </a:prstGeom>
        </p:spPr>
      </p:pic>
    </p:spTree>
    <p:extLst>
      <p:ext uri="{BB962C8B-B14F-4D97-AF65-F5344CB8AC3E}">
        <p14:creationId xmlns:p14="http://schemas.microsoft.com/office/powerpoint/2010/main" val="16218812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B3429D-737B-6915-3C82-57527A23AE08}"/>
            </a:ext>
          </a:extLst>
        </p:cNvPr>
        <p:cNvGrpSpPr/>
        <p:nvPr/>
      </p:nvGrpSpPr>
      <p:grpSpPr>
        <a:xfrm>
          <a:off x="0" y="0"/>
          <a:ext cx="0" cy="0"/>
          <a:chOff x="0" y="0"/>
          <a:chExt cx="0" cy="0"/>
        </a:xfrm>
      </p:grpSpPr>
      <p:cxnSp>
        <p:nvCxnSpPr>
          <p:cNvPr id="7" name="Conector reto 6">
            <a:extLst>
              <a:ext uri="{FF2B5EF4-FFF2-40B4-BE49-F238E27FC236}">
                <a16:creationId xmlns:a16="http://schemas.microsoft.com/office/drawing/2014/main" id="{6A53262F-D675-06BF-33FF-598D0E17C27E}"/>
              </a:ext>
            </a:extLst>
          </p:cNvPr>
          <p:cNvCxnSpPr/>
          <p:nvPr/>
        </p:nvCxnSpPr>
        <p:spPr>
          <a:xfrm flipV="1">
            <a:off x="0" y="958587"/>
            <a:ext cx="6858000" cy="9033"/>
          </a:xfrm>
          <a:prstGeom prst="line">
            <a:avLst/>
          </a:prstGeom>
          <a:ln w="34925"/>
        </p:spPr>
        <p:style>
          <a:lnRef idx="1">
            <a:schemeClr val="accent1"/>
          </a:lnRef>
          <a:fillRef idx="0">
            <a:schemeClr val="accent1"/>
          </a:fillRef>
          <a:effectRef idx="0">
            <a:schemeClr val="accent1"/>
          </a:effectRef>
          <a:fontRef idx="minor">
            <a:schemeClr val="tx1"/>
          </a:fontRef>
        </p:style>
      </p:cxnSp>
      <p:pic>
        <p:nvPicPr>
          <p:cNvPr id="4" name="Imagem 3">
            <a:extLst>
              <a:ext uri="{FF2B5EF4-FFF2-40B4-BE49-F238E27FC236}">
                <a16:creationId xmlns:a16="http://schemas.microsoft.com/office/drawing/2014/main" id="{0790F3F5-0C48-1C93-2F60-1B90A9534C40}"/>
              </a:ext>
            </a:extLst>
          </p:cNvPr>
          <p:cNvPicPr>
            <a:picLocks noChangeAspect="1"/>
          </p:cNvPicPr>
          <p:nvPr/>
        </p:nvPicPr>
        <p:blipFill>
          <a:blip r:embed="rId2"/>
          <a:stretch>
            <a:fillRect/>
          </a:stretch>
        </p:blipFill>
        <p:spPr>
          <a:xfrm>
            <a:off x="5217041" y="4829068"/>
            <a:ext cx="1584255" cy="314432"/>
          </a:xfrm>
          <a:prstGeom prst="rect">
            <a:avLst/>
          </a:prstGeom>
        </p:spPr>
      </p:pic>
      <p:sp>
        <p:nvSpPr>
          <p:cNvPr id="5" name="CaixaDeTexto 4">
            <a:extLst>
              <a:ext uri="{FF2B5EF4-FFF2-40B4-BE49-F238E27FC236}">
                <a16:creationId xmlns:a16="http://schemas.microsoft.com/office/drawing/2014/main" id="{1ECF5C00-96EE-F3A9-3E25-04477AB62D89}"/>
              </a:ext>
            </a:extLst>
          </p:cNvPr>
          <p:cNvSpPr txBox="1"/>
          <p:nvPr/>
        </p:nvSpPr>
        <p:spPr>
          <a:xfrm>
            <a:off x="92148" y="1360316"/>
            <a:ext cx="6687884" cy="3785652"/>
          </a:xfrm>
          <a:prstGeom prst="rect">
            <a:avLst/>
          </a:prstGeom>
          <a:noFill/>
        </p:spPr>
        <p:txBody>
          <a:bodyPr wrap="square">
            <a:spAutoFit/>
          </a:bodyPr>
          <a:lstStyle/>
          <a:p>
            <a:r>
              <a:rPr lang="pt-BR" sz="2400" b="1" dirty="0">
                <a:latin typeface="Arial" panose="020B0604020202020204" pitchFamily="34" charset="0"/>
                <a:cs typeface="Arial" panose="020B0604020202020204" pitchFamily="34" charset="0"/>
              </a:rPr>
              <a:t>Formar profissionais especializados para atuarem juntos aos Núcleos de Inovação Tecnológica nas sedes da AGEUNI, por meio de Edital, concedendo 50 bolsas para formação de profissionais especializados nas Universidades Estaduais, com duração de 24 meses, cuja meta é ter 50 profissionais habilitados e atuando na AGEUNI em 2026 – </a:t>
            </a:r>
            <a:r>
              <a:rPr lang="pt-BR" sz="2400" b="1" dirty="0" smtClean="0">
                <a:latin typeface="Arial" panose="020B0604020202020204" pitchFamily="34" charset="0"/>
                <a:cs typeface="Arial" panose="020B0604020202020204" pitchFamily="34" charset="0"/>
              </a:rPr>
              <a:t>Marcelo – </a:t>
            </a:r>
            <a:r>
              <a:rPr lang="pt-BR" sz="2400" b="1" dirty="0">
                <a:latin typeface="Arial" panose="020B0604020202020204" pitchFamily="34" charset="0"/>
                <a:cs typeface="Arial" panose="020B0604020202020204" pitchFamily="34" charset="0"/>
              </a:rPr>
              <a:t>SETI.</a:t>
            </a:r>
          </a:p>
          <a:p>
            <a:endParaRPr lang="pt-BR" sz="2400" b="1" dirty="0">
              <a:latin typeface="Arial" panose="020B0604020202020204" pitchFamily="34" charset="0"/>
              <a:cs typeface="Arial" panose="020B0604020202020204" pitchFamily="34" charset="0"/>
            </a:endParaRPr>
          </a:p>
        </p:txBody>
      </p:sp>
      <p:sp>
        <p:nvSpPr>
          <p:cNvPr id="8" name="CaixaDeTexto 7">
            <a:extLst>
              <a:ext uri="{FF2B5EF4-FFF2-40B4-BE49-F238E27FC236}">
                <a16:creationId xmlns:a16="http://schemas.microsoft.com/office/drawing/2014/main" id="{798C228B-009E-DEA6-F87E-0F072BB02891}"/>
              </a:ext>
            </a:extLst>
          </p:cNvPr>
          <p:cNvSpPr txBox="1"/>
          <p:nvPr/>
        </p:nvSpPr>
        <p:spPr>
          <a:xfrm>
            <a:off x="124046" y="938551"/>
            <a:ext cx="6514210" cy="400110"/>
          </a:xfrm>
          <a:prstGeom prst="rect">
            <a:avLst/>
          </a:prstGeom>
          <a:noFill/>
        </p:spPr>
        <p:txBody>
          <a:bodyPr wrap="square">
            <a:spAutoFit/>
          </a:bodyPr>
          <a:lstStyle/>
          <a:p>
            <a:r>
              <a:rPr lang="pt-BR" sz="2000" b="1" dirty="0">
                <a:solidFill>
                  <a:schemeClr val="accent1">
                    <a:lumMod val="50000"/>
                  </a:schemeClr>
                </a:solidFill>
              </a:rPr>
              <a:t>Ação / Entrega / Responsável:</a:t>
            </a:r>
          </a:p>
        </p:txBody>
      </p:sp>
      <p:pic>
        <p:nvPicPr>
          <p:cNvPr id="2" name="Imagem 1">
            <a:extLst>
              <a:ext uri="{FF2B5EF4-FFF2-40B4-BE49-F238E27FC236}">
                <a16:creationId xmlns:a16="http://schemas.microsoft.com/office/drawing/2014/main" id="{B04B4E77-CE2F-D6B9-282C-34EBBDD27C0E}"/>
              </a:ext>
            </a:extLst>
          </p:cNvPr>
          <p:cNvPicPr>
            <a:picLocks noChangeAspect="1"/>
          </p:cNvPicPr>
          <p:nvPr/>
        </p:nvPicPr>
        <p:blipFill>
          <a:blip r:embed="rId3"/>
          <a:stretch>
            <a:fillRect/>
          </a:stretch>
        </p:blipFill>
        <p:spPr>
          <a:xfrm>
            <a:off x="0" y="28141"/>
            <a:ext cx="6858000" cy="887722"/>
          </a:xfrm>
          <a:prstGeom prst="rect">
            <a:avLst/>
          </a:prstGeom>
        </p:spPr>
      </p:pic>
    </p:spTree>
    <p:extLst>
      <p:ext uri="{BB962C8B-B14F-4D97-AF65-F5344CB8AC3E}">
        <p14:creationId xmlns:p14="http://schemas.microsoft.com/office/powerpoint/2010/main" val="34841315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B3429D-737B-6915-3C82-57527A23AE08}"/>
            </a:ext>
          </a:extLst>
        </p:cNvPr>
        <p:cNvGrpSpPr/>
        <p:nvPr/>
      </p:nvGrpSpPr>
      <p:grpSpPr>
        <a:xfrm>
          <a:off x="0" y="0"/>
          <a:ext cx="0" cy="0"/>
          <a:chOff x="0" y="0"/>
          <a:chExt cx="0" cy="0"/>
        </a:xfrm>
      </p:grpSpPr>
      <p:cxnSp>
        <p:nvCxnSpPr>
          <p:cNvPr id="7" name="Conector reto 6">
            <a:extLst>
              <a:ext uri="{FF2B5EF4-FFF2-40B4-BE49-F238E27FC236}">
                <a16:creationId xmlns:a16="http://schemas.microsoft.com/office/drawing/2014/main" id="{6A53262F-D675-06BF-33FF-598D0E17C27E}"/>
              </a:ext>
            </a:extLst>
          </p:cNvPr>
          <p:cNvCxnSpPr/>
          <p:nvPr/>
        </p:nvCxnSpPr>
        <p:spPr>
          <a:xfrm flipV="1">
            <a:off x="0" y="958587"/>
            <a:ext cx="6858000" cy="9033"/>
          </a:xfrm>
          <a:prstGeom prst="line">
            <a:avLst/>
          </a:prstGeom>
          <a:ln w="34925"/>
        </p:spPr>
        <p:style>
          <a:lnRef idx="1">
            <a:schemeClr val="accent1"/>
          </a:lnRef>
          <a:fillRef idx="0">
            <a:schemeClr val="accent1"/>
          </a:fillRef>
          <a:effectRef idx="0">
            <a:schemeClr val="accent1"/>
          </a:effectRef>
          <a:fontRef idx="minor">
            <a:schemeClr val="tx1"/>
          </a:fontRef>
        </p:style>
      </p:cxnSp>
      <p:pic>
        <p:nvPicPr>
          <p:cNvPr id="4" name="Imagem 3">
            <a:extLst>
              <a:ext uri="{FF2B5EF4-FFF2-40B4-BE49-F238E27FC236}">
                <a16:creationId xmlns:a16="http://schemas.microsoft.com/office/drawing/2014/main" id="{0790F3F5-0C48-1C93-2F60-1B90A9534C40}"/>
              </a:ext>
            </a:extLst>
          </p:cNvPr>
          <p:cNvPicPr>
            <a:picLocks noChangeAspect="1"/>
          </p:cNvPicPr>
          <p:nvPr/>
        </p:nvPicPr>
        <p:blipFill>
          <a:blip r:embed="rId2"/>
          <a:stretch>
            <a:fillRect/>
          </a:stretch>
        </p:blipFill>
        <p:spPr>
          <a:xfrm>
            <a:off x="5217041" y="4829068"/>
            <a:ext cx="1584255" cy="314432"/>
          </a:xfrm>
          <a:prstGeom prst="rect">
            <a:avLst/>
          </a:prstGeom>
        </p:spPr>
      </p:pic>
      <p:sp>
        <p:nvSpPr>
          <p:cNvPr id="5" name="CaixaDeTexto 4">
            <a:extLst>
              <a:ext uri="{FF2B5EF4-FFF2-40B4-BE49-F238E27FC236}">
                <a16:creationId xmlns:a16="http://schemas.microsoft.com/office/drawing/2014/main" id="{1ECF5C00-96EE-F3A9-3E25-04477AB62D89}"/>
              </a:ext>
            </a:extLst>
          </p:cNvPr>
          <p:cNvSpPr txBox="1"/>
          <p:nvPr/>
        </p:nvSpPr>
        <p:spPr>
          <a:xfrm>
            <a:off x="92148" y="1360316"/>
            <a:ext cx="6687884" cy="3785652"/>
          </a:xfrm>
          <a:prstGeom prst="rect">
            <a:avLst/>
          </a:prstGeom>
          <a:noFill/>
        </p:spPr>
        <p:txBody>
          <a:bodyPr wrap="square">
            <a:spAutoFit/>
          </a:bodyPr>
          <a:lstStyle/>
          <a:p>
            <a:r>
              <a:rPr lang="pt-BR" sz="2400" b="1" dirty="0">
                <a:latin typeface="Arial" panose="020B0604020202020204" pitchFamily="34" charset="0"/>
                <a:cs typeface="Arial" panose="020B0604020202020204" pitchFamily="34" charset="0"/>
              </a:rPr>
              <a:t>A Carreta da Inovação é uma iniciativa itinerante que visa disseminar e democratizar a inovação, ciência e tecnologia em todo o Paraná, através de ações e atividades de parceiros, startups paranaenses, universidades estaduais e programas de inovação das Secretarias de Estado. </a:t>
            </a:r>
          </a:p>
          <a:p>
            <a:r>
              <a:rPr lang="pt-BR" sz="2400" b="1" dirty="0">
                <a:latin typeface="Arial" panose="020B0604020202020204" pitchFamily="34" charset="0"/>
                <a:cs typeface="Arial" panose="020B0604020202020204" pitchFamily="34" charset="0"/>
              </a:rPr>
              <a:t>Marcela Milano – SEI </a:t>
            </a:r>
          </a:p>
          <a:p>
            <a:endParaRPr lang="pt-BR" sz="2400" b="1" dirty="0">
              <a:latin typeface="Arial" panose="020B0604020202020204" pitchFamily="34" charset="0"/>
              <a:cs typeface="Arial" panose="020B0604020202020204" pitchFamily="34" charset="0"/>
            </a:endParaRPr>
          </a:p>
        </p:txBody>
      </p:sp>
      <p:sp>
        <p:nvSpPr>
          <p:cNvPr id="8" name="CaixaDeTexto 7">
            <a:extLst>
              <a:ext uri="{FF2B5EF4-FFF2-40B4-BE49-F238E27FC236}">
                <a16:creationId xmlns:a16="http://schemas.microsoft.com/office/drawing/2014/main" id="{798C228B-009E-DEA6-F87E-0F072BB02891}"/>
              </a:ext>
            </a:extLst>
          </p:cNvPr>
          <p:cNvSpPr txBox="1"/>
          <p:nvPr/>
        </p:nvSpPr>
        <p:spPr>
          <a:xfrm>
            <a:off x="124046" y="938551"/>
            <a:ext cx="6514210" cy="400110"/>
          </a:xfrm>
          <a:prstGeom prst="rect">
            <a:avLst/>
          </a:prstGeom>
          <a:noFill/>
        </p:spPr>
        <p:txBody>
          <a:bodyPr wrap="square">
            <a:spAutoFit/>
          </a:bodyPr>
          <a:lstStyle/>
          <a:p>
            <a:r>
              <a:rPr lang="pt-BR" sz="2000" b="1" dirty="0">
                <a:solidFill>
                  <a:schemeClr val="accent1">
                    <a:lumMod val="50000"/>
                  </a:schemeClr>
                </a:solidFill>
              </a:rPr>
              <a:t>Ação / Entrega / Responsável:</a:t>
            </a:r>
          </a:p>
        </p:txBody>
      </p:sp>
      <p:pic>
        <p:nvPicPr>
          <p:cNvPr id="2" name="Imagem 1">
            <a:extLst>
              <a:ext uri="{FF2B5EF4-FFF2-40B4-BE49-F238E27FC236}">
                <a16:creationId xmlns:a16="http://schemas.microsoft.com/office/drawing/2014/main" id="{B04B4E77-CE2F-D6B9-282C-34EBBDD27C0E}"/>
              </a:ext>
            </a:extLst>
          </p:cNvPr>
          <p:cNvPicPr>
            <a:picLocks noChangeAspect="1"/>
          </p:cNvPicPr>
          <p:nvPr/>
        </p:nvPicPr>
        <p:blipFill>
          <a:blip r:embed="rId3"/>
          <a:stretch>
            <a:fillRect/>
          </a:stretch>
        </p:blipFill>
        <p:spPr>
          <a:xfrm>
            <a:off x="0" y="28141"/>
            <a:ext cx="6858000" cy="887722"/>
          </a:xfrm>
          <a:prstGeom prst="rect">
            <a:avLst/>
          </a:prstGeom>
        </p:spPr>
      </p:pic>
    </p:spTree>
    <p:extLst>
      <p:ext uri="{BB962C8B-B14F-4D97-AF65-F5344CB8AC3E}">
        <p14:creationId xmlns:p14="http://schemas.microsoft.com/office/powerpoint/2010/main" val="22787360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B3429D-737B-6915-3C82-57527A23AE08}"/>
            </a:ext>
          </a:extLst>
        </p:cNvPr>
        <p:cNvGrpSpPr/>
        <p:nvPr/>
      </p:nvGrpSpPr>
      <p:grpSpPr>
        <a:xfrm>
          <a:off x="0" y="0"/>
          <a:ext cx="0" cy="0"/>
          <a:chOff x="0" y="0"/>
          <a:chExt cx="0" cy="0"/>
        </a:xfrm>
      </p:grpSpPr>
      <p:cxnSp>
        <p:nvCxnSpPr>
          <p:cNvPr id="7" name="Conector reto 6">
            <a:extLst>
              <a:ext uri="{FF2B5EF4-FFF2-40B4-BE49-F238E27FC236}">
                <a16:creationId xmlns:a16="http://schemas.microsoft.com/office/drawing/2014/main" id="{6A53262F-D675-06BF-33FF-598D0E17C27E}"/>
              </a:ext>
            </a:extLst>
          </p:cNvPr>
          <p:cNvCxnSpPr/>
          <p:nvPr/>
        </p:nvCxnSpPr>
        <p:spPr>
          <a:xfrm flipV="1">
            <a:off x="0" y="958587"/>
            <a:ext cx="6858000" cy="9033"/>
          </a:xfrm>
          <a:prstGeom prst="line">
            <a:avLst/>
          </a:prstGeom>
          <a:ln w="34925"/>
        </p:spPr>
        <p:style>
          <a:lnRef idx="1">
            <a:schemeClr val="accent1"/>
          </a:lnRef>
          <a:fillRef idx="0">
            <a:schemeClr val="accent1"/>
          </a:fillRef>
          <a:effectRef idx="0">
            <a:schemeClr val="accent1"/>
          </a:effectRef>
          <a:fontRef idx="minor">
            <a:schemeClr val="tx1"/>
          </a:fontRef>
        </p:style>
      </p:cxnSp>
      <p:pic>
        <p:nvPicPr>
          <p:cNvPr id="4" name="Imagem 3">
            <a:extLst>
              <a:ext uri="{FF2B5EF4-FFF2-40B4-BE49-F238E27FC236}">
                <a16:creationId xmlns:a16="http://schemas.microsoft.com/office/drawing/2014/main" id="{0790F3F5-0C48-1C93-2F60-1B90A9534C40}"/>
              </a:ext>
            </a:extLst>
          </p:cNvPr>
          <p:cNvPicPr>
            <a:picLocks noChangeAspect="1"/>
          </p:cNvPicPr>
          <p:nvPr/>
        </p:nvPicPr>
        <p:blipFill>
          <a:blip r:embed="rId2"/>
          <a:stretch>
            <a:fillRect/>
          </a:stretch>
        </p:blipFill>
        <p:spPr>
          <a:xfrm>
            <a:off x="5217041" y="4829068"/>
            <a:ext cx="1584255" cy="314432"/>
          </a:xfrm>
          <a:prstGeom prst="rect">
            <a:avLst/>
          </a:prstGeom>
        </p:spPr>
      </p:pic>
      <p:sp>
        <p:nvSpPr>
          <p:cNvPr id="8" name="CaixaDeTexto 7">
            <a:extLst>
              <a:ext uri="{FF2B5EF4-FFF2-40B4-BE49-F238E27FC236}">
                <a16:creationId xmlns:a16="http://schemas.microsoft.com/office/drawing/2014/main" id="{798C228B-009E-DEA6-F87E-0F072BB02891}"/>
              </a:ext>
            </a:extLst>
          </p:cNvPr>
          <p:cNvSpPr txBox="1"/>
          <p:nvPr/>
        </p:nvSpPr>
        <p:spPr>
          <a:xfrm>
            <a:off x="124046" y="938551"/>
            <a:ext cx="6514210" cy="400110"/>
          </a:xfrm>
          <a:prstGeom prst="rect">
            <a:avLst/>
          </a:prstGeom>
          <a:noFill/>
        </p:spPr>
        <p:txBody>
          <a:bodyPr wrap="square">
            <a:spAutoFit/>
          </a:bodyPr>
          <a:lstStyle/>
          <a:p>
            <a:r>
              <a:rPr lang="pt-BR" sz="2000" b="1" dirty="0">
                <a:solidFill>
                  <a:schemeClr val="accent1">
                    <a:lumMod val="50000"/>
                  </a:schemeClr>
                </a:solidFill>
              </a:rPr>
              <a:t>Ação / Entrega / Responsável:</a:t>
            </a:r>
          </a:p>
        </p:txBody>
      </p:sp>
      <p:pic>
        <p:nvPicPr>
          <p:cNvPr id="2" name="Imagem 1">
            <a:extLst>
              <a:ext uri="{FF2B5EF4-FFF2-40B4-BE49-F238E27FC236}">
                <a16:creationId xmlns:a16="http://schemas.microsoft.com/office/drawing/2014/main" id="{B04B4E77-CE2F-D6B9-282C-34EBBDD27C0E}"/>
              </a:ext>
            </a:extLst>
          </p:cNvPr>
          <p:cNvPicPr>
            <a:picLocks noChangeAspect="1"/>
          </p:cNvPicPr>
          <p:nvPr/>
        </p:nvPicPr>
        <p:blipFill>
          <a:blip r:embed="rId3"/>
          <a:stretch>
            <a:fillRect/>
          </a:stretch>
        </p:blipFill>
        <p:spPr>
          <a:xfrm>
            <a:off x="0" y="28141"/>
            <a:ext cx="6858000" cy="887722"/>
          </a:xfrm>
          <a:prstGeom prst="rect">
            <a:avLst/>
          </a:prstGeom>
        </p:spPr>
      </p:pic>
      <p:sp>
        <p:nvSpPr>
          <p:cNvPr id="9" name="CaixaDeTexto 8">
            <a:extLst>
              <a:ext uri="{FF2B5EF4-FFF2-40B4-BE49-F238E27FC236}">
                <a16:creationId xmlns:a16="http://schemas.microsoft.com/office/drawing/2014/main" id="{26C88CCE-EA13-3241-A19B-9ABE48653293}"/>
              </a:ext>
            </a:extLst>
          </p:cNvPr>
          <p:cNvSpPr txBox="1"/>
          <p:nvPr/>
        </p:nvSpPr>
        <p:spPr>
          <a:xfrm>
            <a:off x="92148" y="1360316"/>
            <a:ext cx="6687884" cy="2308324"/>
          </a:xfrm>
          <a:prstGeom prst="rect">
            <a:avLst/>
          </a:prstGeom>
          <a:noFill/>
        </p:spPr>
        <p:txBody>
          <a:bodyPr wrap="square">
            <a:spAutoFit/>
          </a:bodyPr>
          <a:lstStyle/>
          <a:p>
            <a:endParaRPr lang="pt-BR" sz="2400" b="1" dirty="0">
              <a:latin typeface="Arial" panose="020B0604020202020204" pitchFamily="34" charset="0"/>
              <a:cs typeface="Arial" panose="020B0604020202020204" pitchFamily="34" charset="0"/>
            </a:endParaRPr>
          </a:p>
          <a:p>
            <a:r>
              <a:rPr lang="pt-BR" sz="2400" b="1" dirty="0">
                <a:latin typeface="Arial" panose="020B0604020202020204" pitchFamily="34" charset="0"/>
                <a:cs typeface="Arial" panose="020B0604020202020204" pitchFamily="34" charset="0"/>
              </a:rPr>
              <a:t>Atualização sobre Conectividade Rural</a:t>
            </a:r>
          </a:p>
          <a:p>
            <a:endParaRPr lang="pt-BR" sz="2400" b="1" dirty="0">
              <a:latin typeface="Arial" panose="020B0604020202020204" pitchFamily="34" charset="0"/>
              <a:cs typeface="Arial" panose="020B0604020202020204" pitchFamily="34" charset="0"/>
            </a:endParaRPr>
          </a:p>
          <a:p>
            <a:r>
              <a:rPr lang="pt-BR" sz="2400" b="1" dirty="0">
                <a:latin typeface="Arial" panose="020B0604020202020204" pitchFamily="34" charset="0"/>
                <a:cs typeface="Arial" panose="020B0604020202020204" pitchFamily="34" charset="0"/>
              </a:rPr>
              <a:t>Julio Cesar de Oliveria – Secretaria da Inovação e Inteligência Artificial</a:t>
            </a:r>
          </a:p>
          <a:p>
            <a:pPr marL="342900" indent="-342900">
              <a:buFontTx/>
              <a:buChar char="-"/>
            </a:pPr>
            <a:endParaRPr lang="pt-BR"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723022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A8E1A6-41A5-761F-852D-2F4C8BE5D205}"/>
            </a:ext>
          </a:extLst>
        </p:cNvPr>
        <p:cNvGrpSpPr/>
        <p:nvPr/>
      </p:nvGrpSpPr>
      <p:grpSpPr>
        <a:xfrm>
          <a:off x="0" y="0"/>
          <a:ext cx="0" cy="0"/>
          <a:chOff x="0" y="0"/>
          <a:chExt cx="0" cy="0"/>
        </a:xfrm>
      </p:grpSpPr>
      <p:cxnSp>
        <p:nvCxnSpPr>
          <p:cNvPr id="2" name="Conector reto 1">
            <a:extLst>
              <a:ext uri="{FF2B5EF4-FFF2-40B4-BE49-F238E27FC236}">
                <a16:creationId xmlns:a16="http://schemas.microsoft.com/office/drawing/2014/main" id="{A44C1E6D-6D0E-A1D9-77CD-3DF9B1FEAE37}"/>
              </a:ext>
            </a:extLst>
          </p:cNvPr>
          <p:cNvCxnSpPr/>
          <p:nvPr/>
        </p:nvCxnSpPr>
        <p:spPr>
          <a:xfrm flipV="1">
            <a:off x="0" y="689232"/>
            <a:ext cx="6858000" cy="9033"/>
          </a:xfrm>
          <a:prstGeom prst="line">
            <a:avLst/>
          </a:prstGeom>
          <a:ln w="34925"/>
        </p:spPr>
        <p:style>
          <a:lnRef idx="1">
            <a:schemeClr val="accent1"/>
          </a:lnRef>
          <a:fillRef idx="0">
            <a:schemeClr val="accent1"/>
          </a:fillRef>
          <a:effectRef idx="0">
            <a:schemeClr val="accent1"/>
          </a:effectRef>
          <a:fontRef idx="minor">
            <a:schemeClr val="tx1"/>
          </a:fontRef>
        </p:style>
      </p:cxnSp>
      <p:pic>
        <p:nvPicPr>
          <p:cNvPr id="5" name="Imagem 4">
            <a:extLst>
              <a:ext uri="{FF2B5EF4-FFF2-40B4-BE49-F238E27FC236}">
                <a16:creationId xmlns:a16="http://schemas.microsoft.com/office/drawing/2014/main" id="{F1B10094-DD55-AACA-FC94-15D2068D7AFA}"/>
              </a:ext>
            </a:extLst>
          </p:cNvPr>
          <p:cNvPicPr>
            <a:picLocks noChangeAspect="1"/>
          </p:cNvPicPr>
          <p:nvPr/>
        </p:nvPicPr>
        <p:blipFill>
          <a:blip r:embed="rId2"/>
          <a:stretch>
            <a:fillRect/>
          </a:stretch>
        </p:blipFill>
        <p:spPr>
          <a:xfrm>
            <a:off x="4386103" y="4664149"/>
            <a:ext cx="2415194" cy="479351"/>
          </a:xfrm>
          <a:prstGeom prst="rect">
            <a:avLst/>
          </a:prstGeom>
        </p:spPr>
      </p:pic>
      <p:sp>
        <p:nvSpPr>
          <p:cNvPr id="3" name="Rectangle 7">
            <a:extLst>
              <a:ext uri="{FF2B5EF4-FFF2-40B4-BE49-F238E27FC236}">
                <a16:creationId xmlns:a16="http://schemas.microsoft.com/office/drawing/2014/main" id="{99EDC730-CA21-5FE1-EAE9-02283714EEAB}"/>
              </a:ext>
            </a:extLst>
          </p:cNvPr>
          <p:cNvSpPr>
            <a:spLocks noChangeArrowheads="1"/>
          </p:cNvSpPr>
          <p:nvPr/>
        </p:nvSpPr>
        <p:spPr bwMode="auto">
          <a:xfrm>
            <a:off x="2484493" y="135644"/>
            <a:ext cx="2399389" cy="37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457200" lvl="1" indent="0">
              <a:spcBef>
                <a:spcPct val="20000"/>
              </a:spcBef>
            </a:pPr>
            <a:r>
              <a:rPr lang="pt-BR" altLang="pt-BR" sz="2100" dirty="0"/>
              <a:t>Pauta</a:t>
            </a:r>
          </a:p>
        </p:txBody>
      </p:sp>
      <p:pic>
        <p:nvPicPr>
          <p:cNvPr id="6" name="Imagem 5">
            <a:extLst>
              <a:ext uri="{FF2B5EF4-FFF2-40B4-BE49-F238E27FC236}">
                <a16:creationId xmlns:a16="http://schemas.microsoft.com/office/drawing/2014/main" id="{1F7FF3B2-EFA9-ED15-4CA4-D91F3E63923F}"/>
              </a:ext>
            </a:extLst>
          </p:cNvPr>
          <p:cNvPicPr>
            <a:picLocks noChangeAspect="1"/>
          </p:cNvPicPr>
          <p:nvPr/>
        </p:nvPicPr>
        <p:blipFill>
          <a:blip r:embed="rId3"/>
          <a:stretch>
            <a:fillRect/>
          </a:stretch>
        </p:blipFill>
        <p:spPr>
          <a:xfrm>
            <a:off x="55021" y="77970"/>
            <a:ext cx="1812986" cy="506905"/>
          </a:xfrm>
          <a:prstGeom prst="rect">
            <a:avLst/>
          </a:prstGeom>
        </p:spPr>
      </p:pic>
      <p:graphicFrame>
        <p:nvGraphicFramePr>
          <p:cNvPr id="4" name="Tabela 3">
            <a:extLst>
              <a:ext uri="{FF2B5EF4-FFF2-40B4-BE49-F238E27FC236}">
                <a16:creationId xmlns:a16="http://schemas.microsoft.com/office/drawing/2014/main" id="{5C8E1C8B-FE8E-5B9D-0B99-BA083C0B0041}"/>
              </a:ext>
            </a:extLst>
          </p:cNvPr>
          <p:cNvGraphicFramePr>
            <a:graphicFrameLocks noGrp="1"/>
          </p:cNvGraphicFramePr>
          <p:nvPr>
            <p:extLst>
              <p:ext uri="{D42A27DB-BD31-4B8C-83A1-F6EECF244321}">
                <p14:modId xmlns:p14="http://schemas.microsoft.com/office/powerpoint/2010/main" val="4054190680"/>
              </p:ext>
            </p:extLst>
          </p:nvPr>
        </p:nvGraphicFramePr>
        <p:xfrm>
          <a:off x="163034" y="1010797"/>
          <a:ext cx="6429153" cy="3210560"/>
        </p:xfrm>
        <a:graphic>
          <a:graphicData uri="http://schemas.openxmlformats.org/drawingml/2006/table">
            <a:tbl>
              <a:tblPr firstRow="1" bandRow="1">
                <a:tableStyleId>{5C22544A-7EE6-4342-B048-85BDC9FD1C3A}</a:tableStyleId>
              </a:tblPr>
              <a:tblGrid>
                <a:gridCol w="2062716">
                  <a:extLst>
                    <a:ext uri="{9D8B030D-6E8A-4147-A177-3AD203B41FA5}">
                      <a16:colId xmlns:a16="http://schemas.microsoft.com/office/drawing/2014/main" val="1909228377"/>
                    </a:ext>
                  </a:extLst>
                </a:gridCol>
                <a:gridCol w="2750289">
                  <a:extLst>
                    <a:ext uri="{9D8B030D-6E8A-4147-A177-3AD203B41FA5}">
                      <a16:colId xmlns:a16="http://schemas.microsoft.com/office/drawing/2014/main" val="3320245361"/>
                    </a:ext>
                  </a:extLst>
                </a:gridCol>
                <a:gridCol w="1616148">
                  <a:extLst>
                    <a:ext uri="{9D8B030D-6E8A-4147-A177-3AD203B41FA5}">
                      <a16:colId xmlns:a16="http://schemas.microsoft.com/office/drawing/2014/main" val="2378321799"/>
                    </a:ext>
                  </a:extLst>
                </a:gridCol>
              </a:tblGrid>
              <a:tr h="370840">
                <a:tc>
                  <a:txBody>
                    <a:bodyPr/>
                    <a:lstStyle/>
                    <a:p>
                      <a:pPr algn="ctr"/>
                      <a:r>
                        <a:rPr lang="pt-BR" b="1" dirty="0"/>
                        <a:t>HORÁRIO</a:t>
                      </a:r>
                    </a:p>
                  </a:txBody>
                  <a:tcPr anchor="ctr"/>
                </a:tc>
                <a:tc>
                  <a:txBody>
                    <a:bodyPr/>
                    <a:lstStyle/>
                    <a:p>
                      <a:pPr algn="ctr"/>
                      <a:r>
                        <a:rPr lang="pt-BR" b="1" dirty="0"/>
                        <a:t>ASSUNTO</a:t>
                      </a:r>
                    </a:p>
                  </a:txBody>
                  <a:tcPr anchor="ctr"/>
                </a:tc>
                <a:tc>
                  <a:txBody>
                    <a:bodyPr/>
                    <a:lstStyle/>
                    <a:p>
                      <a:pPr algn="ctr"/>
                      <a:r>
                        <a:rPr lang="pt-BR" b="1" dirty="0"/>
                        <a:t>RESPONSÁVEL</a:t>
                      </a:r>
                    </a:p>
                  </a:txBody>
                  <a:tcPr anchor="ctr"/>
                </a:tc>
                <a:extLst>
                  <a:ext uri="{0D108BD9-81ED-4DB2-BD59-A6C34878D82A}">
                    <a16:rowId xmlns:a16="http://schemas.microsoft.com/office/drawing/2014/main" val="823983171"/>
                  </a:ext>
                </a:extLst>
              </a:tr>
              <a:tr h="370840">
                <a:tc>
                  <a:txBody>
                    <a:bodyPr/>
                    <a:lstStyle/>
                    <a:p>
                      <a:r>
                        <a:rPr lang="pt-BR" sz="1800" b="1" dirty="0">
                          <a:solidFill>
                            <a:schemeClr val="bg1">
                              <a:lumMod val="75000"/>
                            </a:schemeClr>
                          </a:solidFill>
                        </a:rPr>
                        <a:t>Das 08h00 às 08h05</a:t>
                      </a:r>
                    </a:p>
                  </a:txBody>
                  <a:tcPr anchor="ctr"/>
                </a:tc>
                <a:tc>
                  <a:txBody>
                    <a:bodyPr/>
                    <a:lstStyle/>
                    <a:p>
                      <a:r>
                        <a:rPr lang="pt-BR" sz="1800" b="1" dirty="0">
                          <a:solidFill>
                            <a:schemeClr val="bg1">
                              <a:lumMod val="75000"/>
                            </a:schemeClr>
                          </a:solidFill>
                        </a:rPr>
                        <a:t>Secretaria Técnica</a:t>
                      </a:r>
                    </a:p>
                  </a:txBody>
                  <a:tcPr anchor="ctr"/>
                </a:tc>
                <a:tc>
                  <a:txBody>
                    <a:bodyPr/>
                    <a:lstStyle/>
                    <a:p>
                      <a:r>
                        <a:rPr lang="pt-BR" sz="1800" b="1" dirty="0">
                          <a:solidFill>
                            <a:schemeClr val="bg1">
                              <a:lumMod val="75000"/>
                            </a:schemeClr>
                          </a:solidFill>
                        </a:rPr>
                        <a:t>Silvana Pereira</a:t>
                      </a:r>
                    </a:p>
                  </a:txBody>
                  <a:tcPr anchor="ctr"/>
                </a:tc>
                <a:extLst>
                  <a:ext uri="{0D108BD9-81ED-4DB2-BD59-A6C34878D82A}">
                    <a16:rowId xmlns:a16="http://schemas.microsoft.com/office/drawing/2014/main" val="4003990416"/>
                  </a:ext>
                </a:extLst>
              </a:tr>
              <a:tr h="370840">
                <a:tc>
                  <a:txBody>
                    <a:bodyPr/>
                    <a:lstStyle/>
                    <a:p>
                      <a:r>
                        <a:rPr lang="pt-BR" sz="1800" b="1" dirty="0">
                          <a:solidFill>
                            <a:schemeClr val="bg1">
                              <a:lumMod val="75000"/>
                            </a:schemeClr>
                          </a:solidFill>
                        </a:rPr>
                        <a:t>Das 08h05 às 08h35</a:t>
                      </a:r>
                    </a:p>
                  </a:txBody>
                  <a:tcPr anchor="ctr"/>
                </a:tc>
                <a:tc>
                  <a:txBody>
                    <a:bodyPr/>
                    <a:lstStyle/>
                    <a:p>
                      <a:r>
                        <a:rPr lang="pt-BR" sz="1800" b="1" dirty="0">
                          <a:solidFill>
                            <a:schemeClr val="bg1">
                              <a:lumMod val="75000"/>
                            </a:schemeClr>
                          </a:solidFill>
                        </a:rPr>
                        <a:t>Situação das ações em andamento</a:t>
                      </a:r>
                    </a:p>
                  </a:txBody>
                  <a:tcPr anchor="ctr"/>
                </a:tc>
                <a:tc>
                  <a:txBody>
                    <a:bodyPr/>
                    <a:lstStyle/>
                    <a:p>
                      <a:r>
                        <a:rPr lang="pt-BR" sz="1800" b="1" dirty="0">
                          <a:solidFill>
                            <a:schemeClr val="bg1">
                              <a:lumMod val="75000"/>
                            </a:schemeClr>
                          </a:solidFill>
                        </a:rPr>
                        <a:t>Marcos Pelegrina e Evaldo </a:t>
                      </a:r>
                      <a:r>
                        <a:rPr lang="pt-BR" sz="1800" b="1" dirty="0" err="1">
                          <a:solidFill>
                            <a:schemeClr val="bg1">
                              <a:lumMod val="75000"/>
                            </a:schemeClr>
                          </a:solidFill>
                        </a:rPr>
                        <a:t>Kosters</a:t>
                      </a:r>
                      <a:r>
                        <a:rPr lang="pt-BR" sz="1800" b="1" dirty="0">
                          <a:solidFill>
                            <a:schemeClr val="bg1">
                              <a:lumMod val="75000"/>
                            </a:schemeClr>
                          </a:solidFill>
                        </a:rPr>
                        <a:t> </a:t>
                      </a:r>
                    </a:p>
                  </a:txBody>
                  <a:tcPr anchor="ctr"/>
                </a:tc>
                <a:extLst>
                  <a:ext uri="{0D108BD9-81ED-4DB2-BD59-A6C34878D82A}">
                    <a16:rowId xmlns:a16="http://schemas.microsoft.com/office/drawing/2014/main" val="4136074263"/>
                  </a:ext>
                </a:extLst>
              </a:tr>
              <a:tr h="370840">
                <a:tc>
                  <a:txBody>
                    <a:bodyPr/>
                    <a:lstStyle/>
                    <a:p>
                      <a:r>
                        <a:rPr lang="pt-BR" sz="1800" b="1" dirty="0"/>
                        <a:t>Das 08h35 às 09h50</a:t>
                      </a:r>
                    </a:p>
                  </a:txBody>
                  <a:tcPr anchor="ctr"/>
                </a:tc>
                <a:tc>
                  <a:txBody>
                    <a:bodyPr/>
                    <a:lstStyle/>
                    <a:p>
                      <a:r>
                        <a:rPr lang="pt-BR" sz="1800" b="1" dirty="0"/>
                        <a:t>Ações de comunicação e de realizações na ponta, em benefício das MPEs</a:t>
                      </a:r>
                    </a:p>
                  </a:txBody>
                  <a:tcPr anchor="ctr"/>
                </a:tc>
                <a:tc>
                  <a:txBody>
                    <a:bodyPr/>
                    <a:lstStyle/>
                    <a:p>
                      <a:r>
                        <a:rPr lang="pt-BR" sz="1800" b="1" dirty="0"/>
                        <a:t>Silvana Pereira e Rubens Palma</a:t>
                      </a:r>
                    </a:p>
                  </a:txBody>
                  <a:tcPr anchor="ctr"/>
                </a:tc>
                <a:extLst>
                  <a:ext uri="{0D108BD9-81ED-4DB2-BD59-A6C34878D82A}">
                    <a16:rowId xmlns:a16="http://schemas.microsoft.com/office/drawing/2014/main" val="1161091541"/>
                  </a:ext>
                </a:extLst>
              </a:tr>
              <a:tr h="370840">
                <a:tc>
                  <a:txBody>
                    <a:bodyPr/>
                    <a:lstStyle/>
                    <a:p>
                      <a:r>
                        <a:rPr lang="pt-BR" sz="1800" b="1" dirty="0"/>
                        <a:t>Das 09h50 às 10h00</a:t>
                      </a:r>
                    </a:p>
                  </a:txBody>
                  <a:tcPr anchor="ctr"/>
                </a:tc>
                <a:tc>
                  <a:txBody>
                    <a:bodyPr/>
                    <a:lstStyle/>
                    <a:p>
                      <a:r>
                        <a:rPr lang="pt-BR" sz="1800" b="1" dirty="0"/>
                        <a:t>Encaminhamentos do CT e Encerramento</a:t>
                      </a:r>
                    </a:p>
                  </a:txBody>
                  <a:tcPr anchor="ctr"/>
                </a:tc>
                <a:tc>
                  <a:txBody>
                    <a:bodyPr/>
                    <a:lstStyle/>
                    <a:p>
                      <a:r>
                        <a:rPr lang="pt-BR" sz="1800" b="1" dirty="0"/>
                        <a:t>Marcos Pelegrina</a:t>
                      </a:r>
                    </a:p>
                  </a:txBody>
                  <a:tcPr anchor="ctr"/>
                </a:tc>
                <a:extLst>
                  <a:ext uri="{0D108BD9-81ED-4DB2-BD59-A6C34878D82A}">
                    <a16:rowId xmlns:a16="http://schemas.microsoft.com/office/drawing/2014/main" val="2251076879"/>
                  </a:ext>
                </a:extLst>
              </a:tr>
            </a:tbl>
          </a:graphicData>
        </a:graphic>
      </p:graphicFrame>
      <p:pic>
        <p:nvPicPr>
          <p:cNvPr id="7" name="Imagem 6" descr="Interface gráfica do usuário, Texto">
            <a:extLst>
              <a:ext uri="{FF2B5EF4-FFF2-40B4-BE49-F238E27FC236}">
                <a16:creationId xmlns:a16="http://schemas.microsoft.com/office/drawing/2014/main" id="{724CA27F-4766-4670-2998-46FF53B00109}"/>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6715" r="50000"/>
          <a:stretch/>
        </p:blipFill>
        <p:spPr>
          <a:xfrm>
            <a:off x="82550" y="77970"/>
            <a:ext cx="1774867" cy="575781"/>
          </a:xfrm>
          <a:prstGeom prst="rect">
            <a:avLst/>
          </a:prstGeom>
        </p:spPr>
      </p:pic>
    </p:spTree>
    <p:extLst>
      <p:ext uri="{BB962C8B-B14F-4D97-AF65-F5344CB8AC3E}">
        <p14:creationId xmlns:p14="http://schemas.microsoft.com/office/powerpoint/2010/main" val="23119109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C61C92-4777-CBAC-7D48-0DA0F7F4A6D4}"/>
            </a:ext>
          </a:extLst>
        </p:cNvPr>
        <p:cNvGrpSpPr/>
        <p:nvPr/>
      </p:nvGrpSpPr>
      <p:grpSpPr>
        <a:xfrm>
          <a:off x="0" y="0"/>
          <a:ext cx="0" cy="0"/>
          <a:chOff x="0" y="0"/>
          <a:chExt cx="0" cy="0"/>
        </a:xfrm>
      </p:grpSpPr>
      <p:cxnSp>
        <p:nvCxnSpPr>
          <p:cNvPr id="7" name="Conector reto 6">
            <a:extLst>
              <a:ext uri="{FF2B5EF4-FFF2-40B4-BE49-F238E27FC236}">
                <a16:creationId xmlns:a16="http://schemas.microsoft.com/office/drawing/2014/main" id="{F0FEAE48-F29C-27F1-2E1E-56771238AA95}"/>
              </a:ext>
            </a:extLst>
          </p:cNvPr>
          <p:cNvCxnSpPr/>
          <p:nvPr/>
        </p:nvCxnSpPr>
        <p:spPr>
          <a:xfrm flipV="1">
            <a:off x="0" y="958587"/>
            <a:ext cx="6858000" cy="9033"/>
          </a:xfrm>
          <a:prstGeom prst="line">
            <a:avLst/>
          </a:prstGeom>
          <a:ln w="34925"/>
        </p:spPr>
        <p:style>
          <a:lnRef idx="1">
            <a:schemeClr val="accent1"/>
          </a:lnRef>
          <a:fillRef idx="0">
            <a:schemeClr val="accent1"/>
          </a:fillRef>
          <a:effectRef idx="0">
            <a:schemeClr val="accent1"/>
          </a:effectRef>
          <a:fontRef idx="minor">
            <a:schemeClr val="tx1"/>
          </a:fontRef>
        </p:style>
      </p:cxnSp>
      <p:pic>
        <p:nvPicPr>
          <p:cNvPr id="4" name="Imagem 3">
            <a:extLst>
              <a:ext uri="{FF2B5EF4-FFF2-40B4-BE49-F238E27FC236}">
                <a16:creationId xmlns:a16="http://schemas.microsoft.com/office/drawing/2014/main" id="{942E882F-9543-A6A5-BC3A-5E3B83AD7676}"/>
              </a:ext>
            </a:extLst>
          </p:cNvPr>
          <p:cNvPicPr>
            <a:picLocks noChangeAspect="1"/>
          </p:cNvPicPr>
          <p:nvPr/>
        </p:nvPicPr>
        <p:blipFill>
          <a:blip r:embed="rId2"/>
          <a:stretch>
            <a:fillRect/>
          </a:stretch>
        </p:blipFill>
        <p:spPr>
          <a:xfrm>
            <a:off x="5217041" y="4829068"/>
            <a:ext cx="1584255" cy="314432"/>
          </a:xfrm>
          <a:prstGeom prst="rect">
            <a:avLst/>
          </a:prstGeom>
        </p:spPr>
      </p:pic>
      <p:pic>
        <p:nvPicPr>
          <p:cNvPr id="3" name="Imagem 2">
            <a:extLst>
              <a:ext uri="{FF2B5EF4-FFF2-40B4-BE49-F238E27FC236}">
                <a16:creationId xmlns:a16="http://schemas.microsoft.com/office/drawing/2014/main" id="{AB4829EA-6E3D-2E5E-E3A6-CFDF4FB7D1D2}"/>
              </a:ext>
            </a:extLst>
          </p:cNvPr>
          <p:cNvPicPr>
            <a:picLocks noChangeAspect="1"/>
          </p:cNvPicPr>
          <p:nvPr/>
        </p:nvPicPr>
        <p:blipFill>
          <a:blip r:embed="rId3"/>
          <a:stretch>
            <a:fillRect/>
          </a:stretch>
        </p:blipFill>
        <p:spPr>
          <a:xfrm>
            <a:off x="0" y="29730"/>
            <a:ext cx="6858000" cy="887722"/>
          </a:xfrm>
          <a:prstGeom prst="rect">
            <a:avLst/>
          </a:prstGeom>
        </p:spPr>
      </p:pic>
      <p:pic>
        <p:nvPicPr>
          <p:cNvPr id="10" name="Imagem 9">
            <a:extLst>
              <a:ext uri="{FF2B5EF4-FFF2-40B4-BE49-F238E27FC236}">
                <a16:creationId xmlns:a16="http://schemas.microsoft.com/office/drawing/2014/main" id="{D10D6F0B-B6A3-8125-E64B-FA6E6AFC744D}"/>
              </a:ext>
            </a:extLst>
          </p:cNvPr>
          <p:cNvPicPr>
            <a:picLocks noChangeAspect="1"/>
          </p:cNvPicPr>
          <p:nvPr/>
        </p:nvPicPr>
        <p:blipFill>
          <a:blip r:embed="rId4"/>
          <a:stretch>
            <a:fillRect/>
          </a:stretch>
        </p:blipFill>
        <p:spPr>
          <a:xfrm>
            <a:off x="1694430" y="1008755"/>
            <a:ext cx="3086367" cy="1425063"/>
          </a:xfrm>
          <a:prstGeom prst="rect">
            <a:avLst/>
          </a:prstGeom>
        </p:spPr>
      </p:pic>
      <p:sp>
        <p:nvSpPr>
          <p:cNvPr id="12" name="CaixaDeTexto 11">
            <a:extLst>
              <a:ext uri="{FF2B5EF4-FFF2-40B4-BE49-F238E27FC236}">
                <a16:creationId xmlns:a16="http://schemas.microsoft.com/office/drawing/2014/main" id="{C83168B6-451E-F323-CDFD-2ECFC3AEDA11}"/>
              </a:ext>
            </a:extLst>
          </p:cNvPr>
          <p:cNvSpPr txBox="1"/>
          <p:nvPr/>
        </p:nvSpPr>
        <p:spPr>
          <a:xfrm>
            <a:off x="116962" y="2281178"/>
            <a:ext cx="6485859" cy="2862322"/>
          </a:xfrm>
          <a:prstGeom prst="rect">
            <a:avLst/>
          </a:prstGeom>
          <a:noFill/>
        </p:spPr>
        <p:txBody>
          <a:bodyPr wrap="square">
            <a:spAutoFit/>
          </a:bodyPr>
          <a:lstStyle/>
          <a:p>
            <a:pPr marL="285750" indent="-285750" algn="l">
              <a:buFont typeface="Arial" panose="020B0604020202020204" pitchFamily="34" charset="0"/>
              <a:buChar char="•"/>
            </a:pPr>
            <a:r>
              <a:rPr lang="pt-BR" sz="2000" b="0" i="0" u="none" strike="noStrike" baseline="0" dirty="0">
                <a:latin typeface="CIDFont+F3"/>
              </a:rPr>
              <a:t>Em grupos de 5 a 7 pessoas, discutir as ações de comunicação e de realizações na ponta, em benefício das MPEs (55 min)</a:t>
            </a:r>
          </a:p>
          <a:p>
            <a:pPr marL="285750" indent="-285750" algn="l">
              <a:buFont typeface="Arial" panose="020B0604020202020204" pitchFamily="34" charset="0"/>
              <a:buChar char="•"/>
            </a:pPr>
            <a:r>
              <a:rPr lang="pt-BR" sz="2000" b="0" i="0" u="none" strike="noStrike" baseline="0" dirty="0">
                <a:latin typeface="CIDFont+F3"/>
              </a:rPr>
              <a:t>Apresentação dos resultados e do plano de ação em instrumento disponibilizado por Leonice (formulário 5w2h) (20 min)</a:t>
            </a:r>
          </a:p>
          <a:p>
            <a:pPr marL="285750" indent="-285750" algn="l">
              <a:buFont typeface="Arial" panose="020B0604020202020204" pitchFamily="34" charset="0"/>
              <a:buChar char="•"/>
            </a:pPr>
            <a:r>
              <a:rPr lang="pt-BR" sz="2000" b="0" i="0" u="none" strike="noStrike" baseline="0" dirty="0">
                <a:latin typeface="CIDFont+F3"/>
              </a:rPr>
              <a:t>A ideia é que na próxima reunião, em agosto, que os responsáveis apresentem os resultados do planejamento acordado.</a:t>
            </a:r>
            <a:endParaRPr lang="pt-BR" sz="2000" dirty="0"/>
          </a:p>
        </p:txBody>
      </p:sp>
    </p:spTree>
    <p:extLst>
      <p:ext uri="{BB962C8B-B14F-4D97-AF65-F5344CB8AC3E}">
        <p14:creationId xmlns:p14="http://schemas.microsoft.com/office/powerpoint/2010/main" val="37836904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C1F963-1820-766B-9452-2F1C950BB86E}"/>
            </a:ext>
          </a:extLst>
        </p:cNvPr>
        <p:cNvGrpSpPr/>
        <p:nvPr/>
      </p:nvGrpSpPr>
      <p:grpSpPr>
        <a:xfrm>
          <a:off x="0" y="0"/>
          <a:ext cx="0" cy="0"/>
          <a:chOff x="0" y="0"/>
          <a:chExt cx="0" cy="0"/>
        </a:xfrm>
      </p:grpSpPr>
      <p:cxnSp>
        <p:nvCxnSpPr>
          <p:cNvPr id="2" name="Conector reto 1">
            <a:extLst>
              <a:ext uri="{FF2B5EF4-FFF2-40B4-BE49-F238E27FC236}">
                <a16:creationId xmlns:a16="http://schemas.microsoft.com/office/drawing/2014/main" id="{44BD079A-BEB1-5A8E-EF98-89A4B3F61414}"/>
              </a:ext>
            </a:extLst>
          </p:cNvPr>
          <p:cNvCxnSpPr/>
          <p:nvPr/>
        </p:nvCxnSpPr>
        <p:spPr>
          <a:xfrm flipV="1">
            <a:off x="0" y="689232"/>
            <a:ext cx="6858000" cy="9033"/>
          </a:xfrm>
          <a:prstGeom prst="line">
            <a:avLst/>
          </a:prstGeom>
          <a:ln w="34925"/>
        </p:spPr>
        <p:style>
          <a:lnRef idx="1">
            <a:schemeClr val="accent1"/>
          </a:lnRef>
          <a:fillRef idx="0">
            <a:schemeClr val="accent1"/>
          </a:fillRef>
          <a:effectRef idx="0">
            <a:schemeClr val="accent1"/>
          </a:effectRef>
          <a:fontRef idx="minor">
            <a:schemeClr val="tx1"/>
          </a:fontRef>
        </p:style>
      </p:cxnSp>
      <p:pic>
        <p:nvPicPr>
          <p:cNvPr id="5" name="Imagem 4">
            <a:extLst>
              <a:ext uri="{FF2B5EF4-FFF2-40B4-BE49-F238E27FC236}">
                <a16:creationId xmlns:a16="http://schemas.microsoft.com/office/drawing/2014/main" id="{D3EF366A-B6D6-099E-3FD6-E8B3F5A2CDBE}"/>
              </a:ext>
            </a:extLst>
          </p:cNvPr>
          <p:cNvPicPr>
            <a:picLocks noChangeAspect="1"/>
          </p:cNvPicPr>
          <p:nvPr/>
        </p:nvPicPr>
        <p:blipFill>
          <a:blip r:embed="rId2"/>
          <a:stretch>
            <a:fillRect/>
          </a:stretch>
        </p:blipFill>
        <p:spPr>
          <a:xfrm>
            <a:off x="4386103" y="4664149"/>
            <a:ext cx="2415194" cy="479351"/>
          </a:xfrm>
          <a:prstGeom prst="rect">
            <a:avLst/>
          </a:prstGeom>
        </p:spPr>
      </p:pic>
      <p:sp>
        <p:nvSpPr>
          <p:cNvPr id="3" name="Rectangle 7">
            <a:extLst>
              <a:ext uri="{FF2B5EF4-FFF2-40B4-BE49-F238E27FC236}">
                <a16:creationId xmlns:a16="http://schemas.microsoft.com/office/drawing/2014/main" id="{B39F44F2-ED8B-1571-B05E-805043A2BAE4}"/>
              </a:ext>
            </a:extLst>
          </p:cNvPr>
          <p:cNvSpPr>
            <a:spLocks noChangeArrowheads="1"/>
          </p:cNvSpPr>
          <p:nvPr/>
        </p:nvSpPr>
        <p:spPr bwMode="auto">
          <a:xfrm>
            <a:off x="2484493" y="135644"/>
            <a:ext cx="2399389" cy="37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457200" lvl="1" indent="0">
              <a:spcBef>
                <a:spcPct val="20000"/>
              </a:spcBef>
            </a:pPr>
            <a:r>
              <a:rPr lang="pt-BR" altLang="pt-BR" sz="2100" dirty="0"/>
              <a:t>Pauta</a:t>
            </a:r>
          </a:p>
        </p:txBody>
      </p:sp>
      <p:pic>
        <p:nvPicPr>
          <p:cNvPr id="6" name="Imagem 5">
            <a:extLst>
              <a:ext uri="{FF2B5EF4-FFF2-40B4-BE49-F238E27FC236}">
                <a16:creationId xmlns:a16="http://schemas.microsoft.com/office/drawing/2014/main" id="{99D6F010-940F-5B3E-F5D7-8FD3FBA1598E}"/>
              </a:ext>
            </a:extLst>
          </p:cNvPr>
          <p:cNvPicPr>
            <a:picLocks noChangeAspect="1"/>
          </p:cNvPicPr>
          <p:nvPr/>
        </p:nvPicPr>
        <p:blipFill>
          <a:blip r:embed="rId3"/>
          <a:stretch>
            <a:fillRect/>
          </a:stretch>
        </p:blipFill>
        <p:spPr>
          <a:xfrm>
            <a:off x="55021" y="77970"/>
            <a:ext cx="1812986" cy="506905"/>
          </a:xfrm>
          <a:prstGeom prst="rect">
            <a:avLst/>
          </a:prstGeom>
        </p:spPr>
      </p:pic>
      <p:graphicFrame>
        <p:nvGraphicFramePr>
          <p:cNvPr id="4" name="Tabela 3">
            <a:extLst>
              <a:ext uri="{FF2B5EF4-FFF2-40B4-BE49-F238E27FC236}">
                <a16:creationId xmlns:a16="http://schemas.microsoft.com/office/drawing/2014/main" id="{CC89DD54-AE56-B8C6-FC18-42F88048B828}"/>
              </a:ext>
            </a:extLst>
          </p:cNvPr>
          <p:cNvGraphicFramePr>
            <a:graphicFrameLocks noGrp="1"/>
          </p:cNvGraphicFramePr>
          <p:nvPr>
            <p:extLst>
              <p:ext uri="{D42A27DB-BD31-4B8C-83A1-F6EECF244321}">
                <p14:modId xmlns:p14="http://schemas.microsoft.com/office/powerpoint/2010/main" val="3799530540"/>
              </p:ext>
            </p:extLst>
          </p:nvPr>
        </p:nvGraphicFramePr>
        <p:xfrm>
          <a:off x="163034" y="1010797"/>
          <a:ext cx="6429153" cy="2936240"/>
        </p:xfrm>
        <a:graphic>
          <a:graphicData uri="http://schemas.openxmlformats.org/drawingml/2006/table">
            <a:tbl>
              <a:tblPr firstRow="1" bandRow="1">
                <a:tableStyleId>{5C22544A-7EE6-4342-B048-85BDC9FD1C3A}</a:tableStyleId>
              </a:tblPr>
              <a:tblGrid>
                <a:gridCol w="2062716">
                  <a:extLst>
                    <a:ext uri="{9D8B030D-6E8A-4147-A177-3AD203B41FA5}">
                      <a16:colId xmlns:a16="http://schemas.microsoft.com/office/drawing/2014/main" val="1909228377"/>
                    </a:ext>
                  </a:extLst>
                </a:gridCol>
                <a:gridCol w="2750289">
                  <a:extLst>
                    <a:ext uri="{9D8B030D-6E8A-4147-A177-3AD203B41FA5}">
                      <a16:colId xmlns:a16="http://schemas.microsoft.com/office/drawing/2014/main" val="3320245361"/>
                    </a:ext>
                  </a:extLst>
                </a:gridCol>
                <a:gridCol w="1616148">
                  <a:extLst>
                    <a:ext uri="{9D8B030D-6E8A-4147-A177-3AD203B41FA5}">
                      <a16:colId xmlns:a16="http://schemas.microsoft.com/office/drawing/2014/main" val="2378321799"/>
                    </a:ext>
                  </a:extLst>
                </a:gridCol>
              </a:tblGrid>
              <a:tr h="370840">
                <a:tc>
                  <a:txBody>
                    <a:bodyPr/>
                    <a:lstStyle/>
                    <a:p>
                      <a:pPr algn="ctr"/>
                      <a:r>
                        <a:rPr lang="pt-BR" b="1" dirty="0"/>
                        <a:t>HORÁRIO</a:t>
                      </a:r>
                    </a:p>
                  </a:txBody>
                  <a:tcPr anchor="ctr"/>
                </a:tc>
                <a:tc>
                  <a:txBody>
                    <a:bodyPr/>
                    <a:lstStyle/>
                    <a:p>
                      <a:pPr algn="ctr"/>
                      <a:r>
                        <a:rPr lang="pt-BR" b="1" dirty="0"/>
                        <a:t>ASSUNTO</a:t>
                      </a:r>
                    </a:p>
                  </a:txBody>
                  <a:tcPr anchor="ctr"/>
                </a:tc>
                <a:tc>
                  <a:txBody>
                    <a:bodyPr/>
                    <a:lstStyle/>
                    <a:p>
                      <a:pPr algn="ctr"/>
                      <a:r>
                        <a:rPr lang="pt-BR" b="1" dirty="0"/>
                        <a:t>RESPONSÁVEL</a:t>
                      </a:r>
                    </a:p>
                  </a:txBody>
                  <a:tcPr anchor="ctr"/>
                </a:tc>
                <a:extLst>
                  <a:ext uri="{0D108BD9-81ED-4DB2-BD59-A6C34878D82A}">
                    <a16:rowId xmlns:a16="http://schemas.microsoft.com/office/drawing/2014/main" val="823983171"/>
                  </a:ext>
                </a:extLst>
              </a:tr>
              <a:tr h="370840">
                <a:tc>
                  <a:txBody>
                    <a:bodyPr/>
                    <a:lstStyle/>
                    <a:p>
                      <a:r>
                        <a:rPr lang="pt-BR" sz="1800" b="1" dirty="0">
                          <a:solidFill>
                            <a:schemeClr val="bg1">
                              <a:lumMod val="75000"/>
                            </a:schemeClr>
                          </a:solidFill>
                        </a:rPr>
                        <a:t>Das 08h00 às 08h05</a:t>
                      </a:r>
                    </a:p>
                  </a:txBody>
                  <a:tcPr anchor="ctr"/>
                </a:tc>
                <a:tc>
                  <a:txBody>
                    <a:bodyPr/>
                    <a:lstStyle/>
                    <a:p>
                      <a:r>
                        <a:rPr lang="pt-BR" sz="1800" b="1" dirty="0">
                          <a:solidFill>
                            <a:schemeClr val="bg1">
                              <a:lumMod val="75000"/>
                            </a:schemeClr>
                          </a:solidFill>
                        </a:rPr>
                        <a:t>Secretaria Técnica</a:t>
                      </a:r>
                    </a:p>
                  </a:txBody>
                  <a:tcPr anchor="ctr"/>
                </a:tc>
                <a:tc>
                  <a:txBody>
                    <a:bodyPr/>
                    <a:lstStyle/>
                    <a:p>
                      <a:r>
                        <a:rPr lang="pt-BR" sz="1800" b="1" dirty="0">
                          <a:solidFill>
                            <a:schemeClr val="bg1">
                              <a:lumMod val="75000"/>
                            </a:schemeClr>
                          </a:solidFill>
                        </a:rPr>
                        <a:t>Silvana Pereira</a:t>
                      </a:r>
                    </a:p>
                  </a:txBody>
                  <a:tcPr anchor="ctr"/>
                </a:tc>
                <a:extLst>
                  <a:ext uri="{0D108BD9-81ED-4DB2-BD59-A6C34878D82A}">
                    <a16:rowId xmlns:a16="http://schemas.microsoft.com/office/drawing/2014/main" val="4003990416"/>
                  </a:ext>
                </a:extLst>
              </a:tr>
              <a:tr h="370840">
                <a:tc>
                  <a:txBody>
                    <a:bodyPr/>
                    <a:lstStyle/>
                    <a:p>
                      <a:r>
                        <a:rPr lang="pt-BR" sz="1800" b="1" dirty="0">
                          <a:solidFill>
                            <a:schemeClr val="bg1">
                              <a:lumMod val="75000"/>
                            </a:schemeClr>
                          </a:solidFill>
                        </a:rPr>
                        <a:t>Das 08h05 às 08h35</a:t>
                      </a:r>
                    </a:p>
                  </a:txBody>
                  <a:tcPr anchor="ctr"/>
                </a:tc>
                <a:tc>
                  <a:txBody>
                    <a:bodyPr/>
                    <a:lstStyle/>
                    <a:p>
                      <a:r>
                        <a:rPr lang="pt-BR" sz="1800" b="1" dirty="0">
                          <a:solidFill>
                            <a:schemeClr val="bg1">
                              <a:lumMod val="75000"/>
                            </a:schemeClr>
                          </a:solidFill>
                        </a:rPr>
                        <a:t>Situação das ações em andamento</a:t>
                      </a:r>
                    </a:p>
                  </a:txBody>
                  <a:tcPr anchor="ctr"/>
                </a:tc>
                <a:tc>
                  <a:txBody>
                    <a:bodyPr/>
                    <a:lstStyle/>
                    <a:p>
                      <a:r>
                        <a:rPr lang="pt-BR" sz="1800" b="1" dirty="0" smtClean="0">
                          <a:solidFill>
                            <a:schemeClr val="bg1">
                              <a:lumMod val="75000"/>
                            </a:schemeClr>
                          </a:solidFill>
                        </a:rPr>
                        <a:t>Marcelo  </a:t>
                      </a:r>
                      <a:r>
                        <a:rPr lang="pt-BR" sz="1800" b="1" dirty="0">
                          <a:solidFill>
                            <a:schemeClr val="bg1">
                              <a:lumMod val="75000"/>
                            </a:schemeClr>
                          </a:solidFill>
                        </a:rPr>
                        <a:t>e Evaldo </a:t>
                      </a:r>
                      <a:r>
                        <a:rPr lang="pt-BR" sz="1800" b="1" dirty="0" err="1">
                          <a:solidFill>
                            <a:schemeClr val="bg1">
                              <a:lumMod val="75000"/>
                            </a:schemeClr>
                          </a:solidFill>
                        </a:rPr>
                        <a:t>Kosters</a:t>
                      </a:r>
                      <a:r>
                        <a:rPr lang="pt-BR" sz="1800" b="1" dirty="0">
                          <a:solidFill>
                            <a:schemeClr val="bg1">
                              <a:lumMod val="75000"/>
                            </a:schemeClr>
                          </a:solidFill>
                        </a:rPr>
                        <a:t> </a:t>
                      </a:r>
                    </a:p>
                  </a:txBody>
                  <a:tcPr anchor="ctr"/>
                </a:tc>
                <a:extLst>
                  <a:ext uri="{0D108BD9-81ED-4DB2-BD59-A6C34878D82A}">
                    <a16:rowId xmlns:a16="http://schemas.microsoft.com/office/drawing/2014/main" val="4136074263"/>
                  </a:ext>
                </a:extLst>
              </a:tr>
              <a:tr h="370840">
                <a:tc>
                  <a:txBody>
                    <a:bodyPr/>
                    <a:lstStyle/>
                    <a:p>
                      <a:r>
                        <a:rPr lang="pt-BR" sz="1800" b="1" dirty="0">
                          <a:solidFill>
                            <a:schemeClr val="bg1">
                              <a:lumMod val="75000"/>
                            </a:schemeClr>
                          </a:solidFill>
                        </a:rPr>
                        <a:t>Das 08h35 às 09h50</a:t>
                      </a:r>
                    </a:p>
                  </a:txBody>
                  <a:tcPr anchor="ctr"/>
                </a:tc>
                <a:tc>
                  <a:txBody>
                    <a:bodyPr/>
                    <a:lstStyle/>
                    <a:p>
                      <a:r>
                        <a:rPr lang="pt-BR" sz="1800" b="1" dirty="0">
                          <a:solidFill>
                            <a:schemeClr val="bg1">
                              <a:lumMod val="75000"/>
                            </a:schemeClr>
                          </a:solidFill>
                        </a:rPr>
                        <a:t>Ações de comunicação e de realizações na ponta, em benefício das MPEs</a:t>
                      </a:r>
                    </a:p>
                  </a:txBody>
                  <a:tcPr anchor="ctr"/>
                </a:tc>
                <a:tc>
                  <a:txBody>
                    <a:bodyPr/>
                    <a:lstStyle/>
                    <a:p>
                      <a:r>
                        <a:rPr lang="pt-BR" sz="1800" b="1" dirty="0">
                          <a:solidFill>
                            <a:schemeClr val="bg1">
                              <a:lumMod val="75000"/>
                            </a:schemeClr>
                          </a:solidFill>
                        </a:rPr>
                        <a:t>Silvana Pereira e Rubens Palma</a:t>
                      </a:r>
                    </a:p>
                  </a:txBody>
                  <a:tcPr anchor="ctr"/>
                </a:tc>
                <a:extLst>
                  <a:ext uri="{0D108BD9-81ED-4DB2-BD59-A6C34878D82A}">
                    <a16:rowId xmlns:a16="http://schemas.microsoft.com/office/drawing/2014/main" val="1161091541"/>
                  </a:ext>
                </a:extLst>
              </a:tr>
              <a:tr h="370840">
                <a:tc>
                  <a:txBody>
                    <a:bodyPr/>
                    <a:lstStyle/>
                    <a:p>
                      <a:r>
                        <a:rPr lang="pt-BR" sz="1800" b="1" dirty="0"/>
                        <a:t>Das 09h50 às 10h00</a:t>
                      </a:r>
                    </a:p>
                  </a:txBody>
                  <a:tcPr anchor="ctr"/>
                </a:tc>
                <a:tc>
                  <a:txBody>
                    <a:bodyPr/>
                    <a:lstStyle/>
                    <a:p>
                      <a:r>
                        <a:rPr lang="pt-BR" sz="1800" b="1" dirty="0"/>
                        <a:t>Encaminhamentos do CT e Encerramento</a:t>
                      </a:r>
                    </a:p>
                  </a:txBody>
                  <a:tcPr anchor="ctr"/>
                </a:tc>
                <a:tc>
                  <a:txBody>
                    <a:bodyPr/>
                    <a:lstStyle/>
                    <a:p>
                      <a:r>
                        <a:rPr lang="pt-BR" sz="1800" b="1" dirty="0" smtClean="0"/>
                        <a:t>Marcelo</a:t>
                      </a:r>
                      <a:endParaRPr lang="pt-BR" sz="1800" b="1" dirty="0"/>
                    </a:p>
                  </a:txBody>
                  <a:tcPr anchor="ctr"/>
                </a:tc>
                <a:extLst>
                  <a:ext uri="{0D108BD9-81ED-4DB2-BD59-A6C34878D82A}">
                    <a16:rowId xmlns:a16="http://schemas.microsoft.com/office/drawing/2014/main" val="2251076879"/>
                  </a:ext>
                </a:extLst>
              </a:tr>
            </a:tbl>
          </a:graphicData>
        </a:graphic>
      </p:graphicFrame>
      <p:pic>
        <p:nvPicPr>
          <p:cNvPr id="7" name="Imagem 6" descr="Interface gráfica do usuário, Texto">
            <a:extLst>
              <a:ext uri="{FF2B5EF4-FFF2-40B4-BE49-F238E27FC236}">
                <a16:creationId xmlns:a16="http://schemas.microsoft.com/office/drawing/2014/main" id="{724CA27F-4766-4670-2998-46FF53B00109}"/>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5014" r="50000"/>
          <a:stretch/>
        </p:blipFill>
        <p:spPr>
          <a:xfrm>
            <a:off x="55021" y="55990"/>
            <a:ext cx="1844591" cy="575781"/>
          </a:xfrm>
          <a:prstGeom prst="rect">
            <a:avLst/>
          </a:prstGeom>
        </p:spPr>
      </p:pic>
    </p:spTree>
    <p:extLst>
      <p:ext uri="{BB962C8B-B14F-4D97-AF65-F5344CB8AC3E}">
        <p14:creationId xmlns:p14="http://schemas.microsoft.com/office/powerpoint/2010/main" val="2888005690"/>
      </p:ext>
    </p:extLst>
  </p:cSld>
  <p:clrMapOvr>
    <a:masterClrMapping/>
  </p:clrMapOvr>
</p:sld>
</file>

<file path=ppt/theme/theme1.xml><?xml version="1.0" encoding="utf-8"?>
<a:theme xmlns:a="http://schemas.openxmlformats.org/drawingml/2006/main" name="20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39971</TotalTime>
  <Words>530</Words>
  <Application>Microsoft Office PowerPoint</Application>
  <PresentationFormat>Personalizar</PresentationFormat>
  <Paragraphs>90</Paragraphs>
  <Slides>11</Slides>
  <Notes>0</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11</vt:i4>
      </vt:variant>
    </vt:vector>
  </HeadingPairs>
  <TitlesOfParts>
    <vt:vector size="17" baseType="lpstr">
      <vt:lpstr>Arial</vt:lpstr>
      <vt:lpstr>Calibri</vt:lpstr>
      <vt:lpstr>Calibri Light</vt:lpstr>
      <vt:lpstr>CIDFont+F3</vt:lpstr>
      <vt:lpstr>Segoe UI</vt:lpstr>
      <vt:lpstr>20_Office Theme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User8</dc:creator>
  <cp:lastModifiedBy>Leonardo Menoncin Pacheco</cp:lastModifiedBy>
  <cp:revision>2084</cp:revision>
  <cp:lastPrinted>2024-02-23T11:48:03Z</cp:lastPrinted>
  <dcterms:created xsi:type="dcterms:W3CDTF">2014-12-15T13:46:29Z</dcterms:created>
  <dcterms:modified xsi:type="dcterms:W3CDTF">2025-08-11T13:21:22Z</dcterms:modified>
</cp:coreProperties>
</file>