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512" r:id="rId9"/>
    <p:sldId id="263" r:id="rId10"/>
    <p:sldId id="264" r:id="rId11"/>
    <p:sldId id="265" r:id="rId12"/>
    <p:sldId id="508" r:id="rId13"/>
    <p:sldId id="267" r:id="rId14"/>
    <p:sldId id="268" r:id="rId15"/>
    <p:sldId id="509" r:id="rId16"/>
    <p:sldId id="506" r:id="rId17"/>
    <p:sldId id="510" r:id="rId18"/>
    <p:sldId id="511" r:id="rId19"/>
    <p:sldId id="270" r:id="rId20"/>
  </p:sldIdLst>
  <p:sldSz cx="6858000" cy="51435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17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Freitas" userId="7ed694069727a3fb" providerId="LiveId" clId="{D2F67B13-1129-4D5D-8AC2-D04A8B4FE187}"/>
    <pc:docChg chg="modSld">
      <pc:chgData name="Paulo Freitas" userId="7ed694069727a3fb" providerId="LiveId" clId="{D2F67B13-1129-4D5D-8AC2-D04A8B4FE187}" dt="2025-05-13T15:04:51.970" v="1" actId="20577"/>
      <pc:docMkLst>
        <pc:docMk/>
      </pc:docMkLst>
      <pc:sldChg chg="modSp mod">
        <pc:chgData name="Paulo Freitas" userId="7ed694069727a3fb" providerId="LiveId" clId="{D2F67B13-1129-4D5D-8AC2-D04A8B4FE187}" dt="2025-05-13T15:04:51.970" v="1" actId="20577"/>
        <pc:sldMkLst>
          <pc:docMk/>
          <pc:sldMk cId="0" sldId="256"/>
        </pc:sldMkLst>
        <pc:spChg chg="mod">
          <ac:chgData name="Paulo Freitas" userId="7ed694069727a3fb" providerId="LiveId" clId="{D2F67B13-1129-4D5D-8AC2-D04A8B4FE187}" dt="2025-05-13T15:04:51.970" v="1" actId="20577"/>
          <ac:spMkLst>
            <pc:docMk/>
            <pc:sldMk cId="0" sldId="256"/>
            <ac:spMk id="4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372B423-23B7-49D3-864C-E3AD0D617A74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71600" y="273960"/>
            <a:ext cx="591480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71600" y="1369080"/>
            <a:ext cx="59148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71600" y="3073680"/>
            <a:ext cx="59148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0063C99-687E-422B-BA43-2881C209B00F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71600" y="273960"/>
            <a:ext cx="591480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71600" y="1369080"/>
            <a:ext cx="28861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2440" y="1369080"/>
            <a:ext cx="28861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71600" y="3073680"/>
            <a:ext cx="28861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2440" y="3073680"/>
            <a:ext cx="28861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23A416D-D7B7-4220-B7E4-84327FE487A5}" type="slidenum">
              <a:t>‹nº›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71600" y="273960"/>
            <a:ext cx="591480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71600" y="1369080"/>
            <a:ext cx="1904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71760" y="1369080"/>
            <a:ext cx="1904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471560" y="1369080"/>
            <a:ext cx="1904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71600" y="3073680"/>
            <a:ext cx="1904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71760" y="3073680"/>
            <a:ext cx="1904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471560" y="3073680"/>
            <a:ext cx="19044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322A2F1-3093-465D-AD8D-0C27A46EDF6F}" type="slidenum">
              <a:t>‹nº›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5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71600" y="273960"/>
            <a:ext cx="591480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71600" y="1369080"/>
            <a:ext cx="5914800" cy="326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07215293-45C7-4EC5-A94A-F42E99C04095}" type="slidenum">
              <a:t>‹nº›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71600" y="273960"/>
            <a:ext cx="591480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71600" y="1369080"/>
            <a:ext cx="5914800" cy="326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7472FE0-8979-401D-9E57-1A7D54DE84DC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71600" y="273960"/>
            <a:ext cx="591480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71600" y="1369080"/>
            <a:ext cx="2886120" cy="326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2440" y="1369080"/>
            <a:ext cx="2886120" cy="326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00A53E4-34E8-417A-BB63-1AE506086BB7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71600" y="273960"/>
            <a:ext cx="591480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0AEEC5B-3A5E-450F-80D2-E7CBF5A96A86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71600" y="273960"/>
            <a:ext cx="5914800" cy="4608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6F96195-0FB8-4C18-A7C5-2265188BA1B1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71600" y="273960"/>
            <a:ext cx="591480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71600" y="1369080"/>
            <a:ext cx="28861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2440" y="1369080"/>
            <a:ext cx="2886120" cy="326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71600" y="3073680"/>
            <a:ext cx="28861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7E94A1C4-D293-4F13-AF70-05877C3BA309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71600" y="273960"/>
            <a:ext cx="591480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71600" y="1369080"/>
            <a:ext cx="2886120" cy="3263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2440" y="1369080"/>
            <a:ext cx="28861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2440" y="3073680"/>
            <a:ext cx="28861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7BAA2EE-1507-4CCB-955E-1BC44DA0E663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71600" y="273960"/>
            <a:ext cx="5914800" cy="993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pt-BR" sz="1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71600" y="1369080"/>
            <a:ext cx="28861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2440" y="1369080"/>
            <a:ext cx="288612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71600" y="3073680"/>
            <a:ext cx="5914800" cy="1556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022379F-3AB2-4AAD-9028-94A5F06FE0BF}" type="slidenum">
              <a:t>‹nº›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71600" y="273960"/>
            <a:ext cx="5914800" cy="9939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/>
          <a:p>
            <a:pPr indent="0">
              <a:lnSpc>
                <a:spcPct val="90000"/>
              </a:lnSpc>
              <a:buNone/>
            </a:pPr>
            <a:r>
              <a:rPr lang="en-US" sz="3300" b="0" strike="noStrike" spc="-1">
                <a:solidFill>
                  <a:srgbClr val="000000"/>
                </a:solidFill>
                <a:latin typeface="Calibri Light"/>
              </a:rPr>
              <a:t>Click to edit Master title style</a:t>
            </a:r>
            <a:endParaRPr lang="pt-BR" sz="33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71600" y="1369080"/>
            <a:ext cx="5914800" cy="32630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171360" indent="-171360">
              <a:lnSpc>
                <a:spcPct val="9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lang="pt-BR" sz="2100" b="0" strike="noStrike" spc="-1">
              <a:solidFill>
                <a:srgbClr val="000000"/>
              </a:solidFill>
              <a:latin typeface="Calibri"/>
            </a:endParaRPr>
          </a:p>
          <a:p>
            <a:pPr marL="514440" lvl="1" indent="-17136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Second level</a:t>
            </a:r>
            <a:endParaRPr lang="pt-BR" sz="1800" b="0" strike="noStrike" spc="-1">
              <a:solidFill>
                <a:srgbClr val="000000"/>
              </a:solidFill>
              <a:latin typeface="Calibri"/>
            </a:endParaRPr>
          </a:p>
          <a:p>
            <a:pPr marL="857160" lvl="2" indent="-17136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Calibri"/>
              </a:rPr>
              <a:t>Third level</a:t>
            </a:r>
            <a:endParaRPr lang="pt-BR" sz="1500" b="0" strike="noStrike" spc="-1">
              <a:solidFill>
                <a:srgbClr val="000000"/>
              </a:solidFill>
              <a:latin typeface="Calibri"/>
            </a:endParaRPr>
          </a:p>
          <a:p>
            <a:pPr marL="1200240" lvl="3" indent="-17136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en-US" sz="1350" b="0" strike="noStrike" spc="-1">
                <a:solidFill>
                  <a:srgbClr val="000000"/>
                </a:solidFill>
                <a:latin typeface="Calibri"/>
              </a:rPr>
              <a:t>Fourth level</a:t>
            </a:r>
            <a:endParaRPr lang="pt-BR" sz="1350" b="0" strike="noStrike" spc="-1">
              <a:solidFill>
                <a:srgbClr val="000000"/>
              </a:solidFill>
              <a:latin typeface="Calibri"/>
            </a:endParaRPr>
          </a:p>
          <a:p>
            <a:pPr marL="1542960" lvl="4" indent="-17136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Arial"/>
              <a:buChar char="•"/>
            </a:pPr>
            <a:r>
              <a:rPr lang="en-US" sz="1350" b="0" strike="noStrike" spc="-1">
                <a:solidFill>
                  <a:srgbClr val="000000"/>
                </a:solidFill>
                <a:latin typeface="Calibri"/>
              </a:rPr>
              <a:t>Fifth level</a:t>
            </a:r>
            <a:endParaRPr lang="pt-BR" sz="135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71600" y="4767120"/>
            <a:ext cx="1542600" cy="273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lang="pt-BR" sz="9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lang="pt-BR" sz="900" b="0" strike="noStrike" spc="-1">
                <a:solidFill>
                  <a:srgbClr val="8B8B8B"/>
                </a:solidFill>
                <a:latin typeface="Calibri"/>
              </a:rPr>
              <a:t>&lt;data/hora&gt;</a:t>
            </a:r>
            <a:endParaRPr lang="pt-BR" sz="9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271600" y="4767120"/>
            <a:ext cx="2314080" cy="273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lang="pt-BR" sz="1400" b="0" strike="noStrike" spc="-1"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pt-BR" sz="1400" b="0" strike="noStrike" spc="-1">
                <a:latin typeface="Times New Roman"/>
              </a:rPr>
              <a:t>&lt;rodapé&gt;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843440" y="4767120"/>
            <a:ext cx="1542600" cy="27360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lang="pt-BR" sz="900" b="0" strike="noStrike" spc="-1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69A5211-B9D7-416C-97A5-0FEAF3695C10}" type="slidenum">
              <a:rPr lang="pt-BR" sz="900" b="0" strike="noStrike" spc="-1">
                <a:solidFill>
                  <a:srgbClr val="8B8B8B"/>
                </a:solidFill>
                <a:latin typeface="Calibri"/>
              </a:rPr>
              <a:t>‹nº›</a:t>
            </a:fld>
            <a:endParaRPr lang="pt-BR" sz="9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/>
          </p:nvPr>
        </p:nvSpPr>
        <p:spPr>
          <a:xfrm>
            <a:off x="343080" y="1549440"/>
            <a:ext cx="6171840" cy="34333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pPr marL="171360" indent="0" algn="ctr">
              <a:lnSpc>
                <a:spcPct val="100000"/>
              </a:lnSpc>
              <a:spcBef>
                <a:spcPts val="306"/>
              </a:spcBef>
              <a:spcAft>
                <a:spcPts val="658"/>
              </a:spcAft>
              <a:buNone/>
              <a:tabLst>
                <a:tab pos="0" algn="l"/>
              </a:tabLst>
            </a:pPr>
            <a:r>
              <a:rPr lang="en-US" b="1" spc="-1" dirty="0" smtClean="0">
                <a:solidFill>
                  <a:srgbClr val="002060"/>
                </a:solidFill>
                <a:latin typeface="Calibri"/>
                <a:ea typeface="Calibri"/>
              </a:rPr>
              <a:t>10</a:t>
            </a:r>
            <a:r>
              <a:rPr lang="en-US" sz="2800" b="1" strike="noStrike" spc="-1" dirty="0" smtClean="0">
                <a:solidFill>
                  <a:srgbClr val="002060"/>
                </a:solidFill>
                <a:latin typeface="Calibri"/>
                <a:ea typeface="Calibri"/>
              </a:rPr>
              <a:t>º </a:t>
            </a:r>
            <a:r>
              <a:rPr lang="en-US" sz="2800" b="1" strike="noStrike" spc="-1" dirty="0">
                <a:solidFill>
                  <a:srgbClr val="002060"/>
                </a:solidFill>
                <a:latin typeface="Calibri"/>
                <a:ea typeface="Calibri"/>
              </a:rPr>
              <a:t>CICLO DE REUNIÕES COM OS COMITÊS TEMÁTICOS</a:t>
            </a:r>
            <a:endParaRPr lang="pt-BR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171360" indent="0" algn="ctr">
              <a:lnSpc>
                <a:spcPct val="100000"/>
              </a:lnSpc>
              <a:spcBef>
                <a:spcPts val="306"/>
              </a:spcBef>
              <a:spcAft>
                <a:spcPts val="658"/>
              </a:spcAft>
              <a:buNone/>
              <a:tabLst>
                <a:tab pos="0" algn="l"/>
              </a:tabLst>
            </a:pPr>
            <a:r>
              <a:rPr lang="en-US" sz="2800" b="1" strike="noStrike" spc="-1" dirty="0">
                <a:solidFill>
                  <a:srgbClr val="002060"/>
                </a:solidFill>
                <a:latin typeface="Calibri"/>
                <a:ea typeface="Calibri"/>
              </a:rPr>
              <a:t>CT4 – INVESTIMENTO FINANCIAMENTO E CRÉDITO</a:t>
            </a:r>
            <a:endParaRPr lang="pt-BR" sz="2800" b="0" strike="noStrike" spc="-1" dirty="0">
              <a:solidFill>
                <a:srgbClr val="000000"/>
              </a:solidFill>
              <a:latin typeface="Calibri"/>
            </a:endParaRPr>
          </a:p>
          <a:p>
            <a:pPr marL="171360" indent="0" algn="ctr">
              <a:lnSpc>
                <a:spcPct val="100000"/>
              </a:lnSpc>
              <a:spcBef>
                <a:spcPts val="306"/>
              </a:spcBef>
              <a:spcAft>
                <a:spcPts val="658"/>
              </a:spcAft>
              <a:buNone/>
              <a:tabLst>
                <a:tab pos="0" algn="l"/>
              </a:tabLst>
            </a:pPr>
            <a:endParaRPr lang="pt-BR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171360" indent="0" algn="ctr">
              <a:lnSpc>
                <a:spcPct val="75000"/>
              </a:lnSpc>
              <a:spcBef>
                <a:spcPts val="306"/>
              </a:spcBef>
              <a:spcAft>
                <a:spcPts val="658"/>
              </a:spcAft>
              <a:buNone/>
              <a:tabLst>
                <a:tab pos="0" algn="l"/>
              </a:tabLst>
            </a:pPr>
            <a:r>
              <a:rPr lang="pt-BR" sz="2000" b="1" spc="-1" dirty="0" smtClean="0">
                <a:solidFill>
                  <a:srgbClr val="002060"/>
                </a:solidFill>
                <a:latin typeface="Calibri"/>
                <a:ea typeface="Calibri"/>
              </a:rPr>
              <a:t>12/08</a:t>
            </a:r>
            <a:r>
              <a:rPr lang="pt-BR" sz="2000" b="1" strike="noStrike" spc="-1" dirty="0" smtClean="0">
                <a:solidFill>
                  <a:srgbClr val="002060"/>
                </a:solidFill>
                <a:latin typeface="Calibri"/>
                <a:ea typeface="Calibri"/>
              </a:rPr>
              <a:t>/2025</a:t>
            </a:r>
            <a:endParaRPr lang="pt-BR" sz="2000" b="0" strike="noStrike" spc="-1" dirty="0">
              <a:solidFill>
                <a:srgbClr val="000000"/>
              </a:solidFill>
              <a:latin typeface="Calibri"/>
            </a:endParaRPr>
          </a:p>
          <a:p>
            <a:pPr marL="171360" indent="0" algn="ctr">
              <a:lnSpc>
                <a:spcPct val="75000"/>
              </a:lnSpc>
              <a:spcBef>
                <a:spcPts val="306"/>
              </a:spcBef>
              <a:spcAft>
                <a:spcPts val="658"/>
              </a:spcAft>
              <a:buNone/>
              <a:tabLst>
                <a:tab pos="0" algn="l"/>
              </a:tabLst>
            </a:pPr>
            <a:r>
              <a:rPr lang="pt-BR" sz="2000" b="1" strike="noStrike" spc="-1" dirty="0">
                <a:solidFill>
                  <a:srgbClr val="002060"/>
                </a:solidFill>
                <a:latin typeface="Calibri"/>
                <a:ea typeface="Calibri"/>
              </a:rPr>
              <a:t>CURITIBA – PR</a:t>
            </a:r>
            <a:endParaRPr lang="pt-BR" sz="20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2" name="Imagem 1"/>
          <p:cNvPicPr/>
          <p:nvPr/>
        </p:nvPicPr>
        <p:blipFill>
          <a:blip r:embed="rId2"/>
          <a:stretch/>
        </p:blipFill>
        <p:spPr>
          <a:xfrm>
            <a:off x="4386240" y="4664160"/>
            <a:ext cx="2414880" cy="479160"/>
          </a:xfrm>
          <a:prstGeom prst="rect">
            <a:avLst/>
          </a:prstGeom>
          <a:ln w="0">
            <a:noFill/>
          </a:ln>
        </p:spPr>
      </p:pic>
      <p:pic>
        <p:nvPicPr>
          <p:cNvPr id="43" name="Imagem 6"/>
          <p:cNvPicPr/>
          <p:nvPr/>
        </p:nvPicPr>
        <p:blipFill>
          <a:blip r:embed="rId3"/>
          <a:stretch/>
        </p:blipFill>
        <p:spPr>
          <a:xfrm>
            <a:off x="0" y="16560"/>
            <a:ext cx="6857640" cy="1424520"/>
          </a:xfrm>
          <a:prstGeom prst="rect">
            <a:avLst/>
          </a:prstGeom>
          <a:ln w="0">
            <a:noFill/>
          </a:ln>
        </p:spPr>
      </p:pic>
      <p:pic>
        <p:nvPicPr>
          <p:cNvPr id="5" name="Imagem 4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52" r="50000"/>
          <a:stretch/>
        </p:blipFill>
        <p:spPr>
          <a:xfrm>
            <a:off x="1294843" y="573421"/>
            <a:ext cx="1406187" cy="61236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9" name="Conector reto 5"/>
          <p:cNvCxnSpPr/>
          <p:nvPr/>
        </p:nvCxnSpPr>
        <p:spPr>
          <a:xfrm flipV="1">
            <a:off x="0" y="95832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80" name="Imagem 13"/>
          <p:cNvPicPr/>
          <p:nvPr/>
        </p:nvPicPr>
        <p:blipFill>
          <a:blip r:embed="rId2"/>
          <a:stretch/>
        </p:blipFill>
        <p:spPr>
          <a:xfrm>
            <a:off x="5217120" y="4829040"/>
            <a:ext cx="1584000" cy="313920"/>
          </a:xfrm>
          <a:prstGeom prst="rect">
            <a:avLst/>
          </a:prstGeom>
          <a:ln w="0">
            <a:noFill/>
          </a:ln>
        </p:spPr>
      </p:pic>
      <p:sp>
        <p:nvSpPr>
          <p:cNvPr id="81" name="CaixaDeTexto 9"/>
          <p:cNvSpPr/>
          <p:nvPr/>
        </p:nvSpPr>
        <p:spPr>
          <a:xfrm>
            <a:off x="84960" y="1589760"/>
            <a:ext cx="6687360" cy="1919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000000"/>
                </a:solidFill>
                <a:latin typeface="Arial"/>
              </a:rPr>
              <a:t>A Fomento Paraná já disponibiliza uma plataforma para solicitação de microcrédito, permitindo que empreendedores acessem financiamento de forma digital ou por meio de agentes de crédito.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82" name="CaixaDeTexto 10"/>
          <p:cNvSpPr/>
          <p:nvPr/>
        </p:nvSpPr>
        <p:spPr>
          <a:xfrm>
            <a:off x="124200" y="938520"/>
            <a:ext cx="651384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000" b="1" strike="noStrike" spc="-1">
                <a:solidFill>
                  <a:schemeClr val="accent1">
                    <a:lumMod val="50000"/>
                  </a:schemeClr>
                </a:solidFill>
                <a:latin typeface="Calibri"/>
              </a:rPr>
              <a:t>Ação / Entrega / Responsável:</a:t>
            </a:r>
            <a:endParaRPr lang="pt-BR" sz="2000" b="0" strike="noStrike" spc="-1">
              <a:latin typeface="Arial"/>
            </a:endParaRPr>
          </a:p>
        </p:txBody>
      </p:sp>
      <p:pic>
        <p:nvPicPr>
          <p:cNvPr id="83" name="Imagem 14"/>
          <p:cNvPicPr/>
          <p:nvPr/>
        </p:nvPicPr>
        <p:blipFill>
          <a:blip r:embed="rId3"/>
          <a:stretch/>
        </p:blipFill>
        <p:spPr>
          <a:xfrm>
            <a:off x="0" y="29880"/>
            <a:ext cx="6857640" cy="887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Conector reto 7"/>
          <p:cNvCxnSpPr/>
          <p:nvPr/>
        </p:nvCxnSpPr>
        <p:spPr>
          <a:xfrm flipV="1">
            <a:off x="0" y="95832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85" name="Imagem 15"/>
          <p:cNvPicPr/>
          <p:nvPr/>
        </p:nvPicPr>
        <p:blipFill>
          <a:blip r:embed="rId2"/>
          <a:stretch/>
        </p:blipFill>
        <p:spPr>
          <a:xfrm>
            <a:off x="5217120" y="4829040"/>
            <a:ext cx="1584000" cy="313920"/>
          </a:xfrm>
          <a:prstGeom prst="rect">
            <a:avLst/>
          </a:prstGeom>
          <a:ln w="0">
            <a:noFill/>
          </a:ln>
        </p:spPr>
      </p:pic>
      <p:sp>
        <p:nvSpPr>
          <p:cNvPr id="86" name="CaixaDeTexto 11"/>
          <p:cNvSpPr/>
          <p:nvPr/>
        </p:nvSpPr>
        <p:spPr>
          <a:xfrm>
            <a:off x="84960" y="1445760"/>
            <a:ext cx="6687360" cy="267620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b="1" spc="-1" dirty="0">
                <a:solidFill>
                  <a:srgbClr val="000000"/>
                </a:solidFill>
              </a:rPr>
              <a:t>Melhorias a plataforma de microcrédito são constantes, e ampliação de fontes recursos visando a melhoria de condições de crédito, e ampliação da flexibilização de garantias, com o objetivo de fortalecer ainda mais o acesso ao crédito para micro e pequenas empresas. </a:t>
            </a:r>
            <a:endParaRPr lang="pt-BR" sz="2400" spc="-1" dirty="0"/>
          </a:p>
        </p:txBody>
      </p:sp>
      <p:sp>
        <p:nvSpPr>
          <p:cNvPr id="87" name="CaixaDeTexto 12"/>
          <p:cNvSpPr/>
          <p:nvPr/>
        </p:nvSpPr>
        <p:spPr>
          <a:xfrm>
            <a:off x="124200" y="938520"/>
            <a:ext cx="651384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000" b="1" strike="noStrike" spc="-1">
                <a:solidFill>
                  <a:schemeClr val="accent1">
                    <a:lumMod val="50000"/>
                  </a:schemeClr>
                </a:solidFill>
                <a:latin typeface="Calibri"/>
              </a:rPr>
              <a:t>Ação / Entrega / Responsável:</a:t>
            </a:r>
            <a:endParaRPr lang="pt-BR" sz="2000" b="0" strike="noStrike" spc="-1">
              <a:latin typeface="Arial"/>
            </a:endParaRPr>
          </a:p>
        </p:txBody>
      </p:sp>
      <p:pic>
        <p:nvPicPr>
          <p:cNvPr id="88" name="Imagem 16"/>
          <p:cNvPicPr/>
          <p:nvPr/>
        </p:nvPicPr>
        <p:blipFill>
          <a:blip r:embed="rId3"/>
          <a:stretch/>
        </p:blipFill>
        <p:spPr>
          <a:xfrm>
            <a:off x="0" y="29880"/>
            <a:ext cx="6857640" cy="887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65D552-7D25-DF01-97E2-41417E671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E20EA8F9-7215-602B-AB5B-612E6064CBBC}"/>
              </a:ext>
            </a:extLst>
          </p:cNvPr>
          <p:cNvCxnSpPr/>
          <p:nvPr/>
        </p:nvCxnSpPr>
        <p:spPr>
          <a:xfrm flipV="1">
            <a:off x="0" y="958587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B20C2765-79E2-225F-48DB-4FA04616B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041" y="4829068"/>
            <a:ext cx="1584255" cy="31443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10EE0CB-2733-7168-64AC-21E971BAD5B7}"/>
              </a:ext>
            </a:extLst>
          </p:cNvPr>
          <p:cNvSpPr txBox="1"/>
          <p:nvPr/>
        </p:nvSpPr>
        <p:spPr>
          <a:xfrm>
            <a:off x="124046" y="1259297"/>
            <a:ext cx="6687884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Ter uma plataforma de acesso a Crédito simplificado, para ampliar a contratação de financiamentos de micro e pequenas empresas de tickets inferiores com flexibilização de garantias, tendo como meta 50 contratos aprovados em 2025. Thais Grande – BRDE</a:t>
            </a:r>
          </a:p>
          <a:p>
            <a:endParaRPr lang="pt-B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A plataforma está na fase de piloto, recebemos 36 propostas com liberação e 5 projetos no valor total de R$ 573 mil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EA648B8-297F-A53D-7E43-37AC6991DE8E}"/>
              </a:ext>
            </a:extLst>
          </p:cNvPr>
          <p:cNvSpPr txBox="1"/>
          <p:nvPr/>
        </p:nvSpPr>
        <p:spPr>
          <a:xfrm>
            <a:off x="124046" y="938551"/>
            <a:ext cx="65142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Ação / Entrega / Responsável: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DDE89805-E53F-A43B-7CB7-0B33E831A7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730"/>
            <a:ext cx="6858000" cy="8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219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4" name="Conector reto 6"/>
          <p:cNvCxnSpPr/>
          <p:nvPr/>
        </p:nvCxnSpPr>
        <p:spPr>
          <a:xfrm flipV="1">
            <a:off x="0" y="95832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95" name="Imagem 3"/>
          <p:cNvPicPr/>
          <p:nvPr/>
        </p:nvPicPr>
        <p:blipFill>
          <a:blip r:embed="rId2"/>
          <a:stretch/>
        </p:blipFill>
        <p:spPr>
          <a:xfrm>
            <a:off x="5217120" y="4829040"/>
            <a:ext cx="1584000" cy="313920"/>
          </a:xfrm>
          <a:prstGeom prst="rect">
            <a:avLst/>
          </a:prstGeom>
          <a:ln w="0">
            <a:noFill/>
          </a:ln>
        </p:spPr>
      </p:pic>
      <p:sp>
        <p:nvSpPr>
          <p:cNvPr id="96" name="CaixaDeTexto 4"/>
          <p:cNvSpPr/>
          <p:nvPr/>
        </p:nvSpPr>
        <p:spPr>
          <a:xfrm>
            <a:off x="124200" y="1877760"/>
            <a:ext cx="6687360" cy="156820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0000"/>
                </a:solidFill>
                <a:latin typeface="Arial"/>
                <a:ea typeface="Microsoft YaHei"/>
              </a:rPr>
              <a:t>Criar linha de crédito voltada às empresas que participam de compras públicas, com estudo prévio aprovado aqui no Fórum. </a:t>
            </a:r>
            <a:r>
              <a:rPr lang="pt-BR" sz="2400" b="1" spc="-1" dirty="0">
                <a:solidFill>
                  <a:srgbClr val="000000"/>
                </a:solidFill>
                <a:latin typeface="Arial"/>
                <a:ea typeface="Microsoft YaHei"/>
              </a:rPr>
              <a:t>Luciano Martins</a:t>
            </a:r>
            <a:r>
              <a:rPr lang="pt-BR" sz="2400" b="1" strike="noStrike" spc="-1" dirty="0">
                <a:solidFill>
                  <a:srgbClr val="000000"/>
                </a:solidFill>
                <a:latin typeface="Arial"/>
              </a:rPr>
              <a:t> - FOMENTO </a:t>
            </a:r>
            <a:endParaRPr lang="pt-BR" sz="2400" b="0" strike="noStrike" spc="-1" dirty="0">
              <a:latin typeface="Arial"/>
            </a:endParaRPr>
          </a:p>
        </p:txBody>
      </p:sp>
      <p:sp>
        <p:nvSpPr>
          <p:cNvPr id="97" name="CaixaDeTexto 7"/>
          <p:cNvSpPr/>
          <p:nvPr/>
        </p:nvSpPr>
        <p:spPr>
          <a:xfrm>
            <a:off x="124200" y="938520"/>
            <a:ext cx="651384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000" b="1" strike="noStrike" spc="-1">
                <a:solidFill>
                  <a:schemeClr val="accent1">
                    <a:lumMod val="50000"/>
                  </a:schemeClr>
                </a:solidFill>
                <a:latin typeface="Calibri"/>
              </a:rPr>
              <a:t>Ação / Entrega / Responsável:</a:t>
            </a:r>
            <a:endParaRPr lang="pt-BR" sz="2000" b="0" strike="noStrike" spc="-1">
              <a:latin typeface="Arial"/>
            </a:endParaRPr>
          </a:p>
        </p:txBody>
      </p:sp>
      <p:pic>
        <p:nvPicPr>
          <p:cNvPr id="98" name="Imagem 1"/>
          <p:cNvPicPr/>
          <p:nvPr/>
        </p:nvPicPr>
        <p:blipFill>
          <a:blip r:embed="rId3"/>
          <a:stretch/>
        </p:blipFill>
        <p:spPr>
          <a:xfrm>
            <a:off x="0" y="29880"/>
            <a:ext cx="6857640" cy="887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Conector reto 8"/>
          <p:cNvCxnSpPr/>
          <p:nvPr/>
        </p:nvCxnSpPr>
        <p:spPr>
          <a:xfrm flipV="1">
            <a:off x="0" y="95832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100" name="Imagem 17"/>
          <p:cNvPicPr/>
          <p:nvPr/>
        </p:nvPicPr>
        <p:blipFill>
          <a:blip r:embed="rId2"/>
          <a:stretch/>
        </p:blipFill>
        <p:spPr>
          <a:xfrm>
            <a:off x="5217120" y="4829040"/>
            <a:ext cx="1584000" cy="313920"/>
          </a:xfrm>
          <a:prstGeom prst="rect">
            <a:avLst/>
          </a:prstGeom>
          <a:ln w="0">
            <a:noFill/>
          </a:ln>
        </p:spPr>
      </p:pic>
      <p:sp>
        <p:nvSpPr>
          <p:cNvPr id="101" name="CaixaDeTexto 13"/>
          <p:cNvSpPr/>
          <p:nvPr/>
        </p:nvSpPr>
        <p:spPr>
          <a:xfrm>
            <a:off x="124200" y="1445760"/>
            <a:ext cx="6687360" cy="341486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0000"/>
                </a:solidFill>
                <a:latin typeface="Arial"/>
              </a:rPr>
              <a:t>A Fomento Paraná está avaliando a criação de uma linha de crédito específica para empresas que participam de compras públicas, considerando aspectos técnicos e operacionais para sua implementação. Enquanto isso, a instituição já oferece diversas opções de financiamento para micro e pequenas empresas. </a:t>
            </a:r>
            <a:r>
              <a:rPr lang="pt-BR" sz="2400" b="1" spc="-1" dirty="0">
                <a:solidFill>
                  <a:srgbClr val="000000"/>
                </a:solidFill>
                <a:latin typeface="Arial"/>
              </a:rPr>
              <a:t>Luciano Martins</a:t>
            </a:r>
            <a:r>
              <a:rPr lang="pt-BR" sz="2400" b="1" strike="noStrike" spc="-1" dirty="0">
                <a:solidFill>
                  <a:srgbClr val="000000"/>
                </a:solidFill>
                <a:latin typeface="Arial"/>
              </a:rPr>
              <a:t> - FOMENTO</a:t>
            </a:r>
            <a:endParaRPr lang="pt-BR" sz="2400" b="0" strike="noStrike" spc="-1" dirty="0">
              <a:latin typeface="Arial"/>
            </a:endParaRPr>
          </a:p>
        </p:txBody>
      </p:sp>
      <p:sp>
        <p:nvSpPr>
          <p:cNvPr id="102" name="CaixaDeTexto 14"/>
          <p:cNvSpPr/>
          <p:nvPr/>
        </p:nvSpPr>
        <p:spPr>
          <a:xfrm>
            <a:off x="124200" y="974520"/>
            <a:ext cx="651384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000" b="1" strike="noStrike" spc="-1">
                <a:solidFill>
                  <a:schemeClr val="accent1">
                    <a:lumMod val="50000"/>
                  </a:schemeClr>
                </a:solidFill>
                <a:latin typeface="Calibri"/>
              </a:rPr>
              <a:t>Ação / Entrega / Responsável:</a:t>
            </a:r>
            <a:endParaRPr lang="pt-BR" sz="2000" b="0" strike="noStrike" spc="-1">
              <a:latin typeface="Arial"/>
            </a:endParaRPr>
          </a:p>
        </p:txBody>
      </p:sp>
      <p:pic>
        <p:nvPicPr>
          <p:cNvPr id="103" name="Imagem 18"/>
          <p:cNvPicPr/>
          <p:nvPr/>
        </p:nvPicPr>
        <p:blipFill>
          <a:blip r:embed="rId3"/>
          <a:stretch/>
        </p:blipFill>
        <p:spPr>
          <a:xfrm>
            <a:off x="0" y="29880"/>
            <a:ext cx="6857640" cy="887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48BF5-B88D-45C2-A50B-2B2AF7933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to 1">
            <a:extLst>
              <a:ext uri="{FF2B5EF4-FFF2-40B4-BE49-F238E27FC236}">
                <a16:creationId xmlns:a16="http://schemas.microsoft.com/office/drawing/2014/main" id="{E6ABB9F5-7A44-83E4-779E-8A105DEE3220}"/>
              </a:ext>
            </a:extLst>
          </p:cNvPr>
          <p:cNvCxnSpPr/>
          <p:nvPr/>
        </p:nvCxnSpPr>
        <p:spPr>
          <a:xfrm flipV="1">
            <a:off x="0" y="68904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50" name="Imagem 4">
            <a:extLst>
              <a:ext uri="{FF2B5EF4-FFF2-40B4-BE49-F238E27FC236}">
                <a16:creationId xmlns:a16="http://schemas.microsoft.com/office/drawing/2014/main" id="{ED692A21-E37E-1646-CF66-5F2454015419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386240" y="4664160"/>
            <a:ext cx="2414880" cy="479160"/>
          </a:xfrm>
          <a:prstGeom prst="rect">
            <a:avLst/>
          </a:prstGeom>
          <a:ln w="0">
            <a:noFill/>
          </a:ln>
        </p:spPr>
      </p:pic>
      <p:sp>
        <p:nvSpPr>
          <p:cNvPr id="51" name="Rectangle 7">
            <a:extLst>
              <a:ext uri="{FF2B5EF4-FFF2-40B4-BE49-F238E27FC236}">
                <a16:creationId xmlns:a16="http://schemas.microsoft.com/office/drawing/2014/main" id="{4470609A-28FD-5F97-8D80-E6B0358D457C}"/>
              </a:ext>
            </a:extLst>
          </p:cNvPr>
          <p:cNvSpPr/>
          <p:nvPr/>
        </p:nvSpPr>
        <p:spPr>
          <a:xfrm>
            <a:off x="2484360" y="135720"/>
            <a:ext cx="2399040" cy="37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457200">
              <a:lnSpc>
                <a:spcPct val="100000"/>
              </a:lnSpc>
              <a:spcBef>
                <a:spcPts val="420"/>
              </a:spcBef>
              <a:tabLst>
                <a:tab pos="0" algn="l"/>
              </a:tabLst>
            </a:pPr>
            <a:r>
              <a:rPr lang="pt-BR" sz="2100" b="0" strike="noStrike" spc="-1">
                <a:solidFill>
                  <a:srgbClr val="000000"/>
                </a:solidFill>
                <a:latin typeface="Arial"/>
              </a:rPr>
              <a:t>Pauta</a:t>
            </a:r>
            <a:endParaRPr lang="pt-BR" sz="2100" b="0" strike="noStrike" spc="-1">
              <a:latin typeface="Arial"/>
            </a:endParaRPr>
          </a:p>
        </p:txBody>
      </p:sp>
      <p:pic>
        <p:nvPicPr>
          <p:cNvPr id="52" name="Imagem 5">
            <a:extLst>
              <a:ext uri="{FF2B5EF4-FFF2-40B4-BE49-F238E27FC236}">
                <a16:creationId xmlns:a16="http://schemas.microsoft.com/office/drawing/2014/main" id="{AA177DAE-4B28-172D-8B50-01ECB817C0D4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55080" y="78120"/>
            <a:ext cx="1812600" cy="5065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3" name="Tabela 3">
            <a:extLst>
              <a:ext uri="{FF2B5EF4-FFF2-40B4-BE49-F238E27FC236}">
                <a16:creationId xmlns:a16="http://schemas.microsoft.com/office/drawing/2014/main" id="{34FE21A1-5324-15DF-29C4-94193B7137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770935"/>
              </p:ext>
            </p:extLst>
          </p:nvPr>
        </p:nvGraphicFramePr>
        <p:xfrm>
          <a:off x="138399" y="801720"/>
          <a:ext cx="6428880" cy="3759120"/>
        </p:xfrm>
        <a:graphic>
          <a:graphicData uri="http://schemas.openxmlformats.org/drawingml/2006/table">
            <a:tbl>
              <a:tblPr/>
              <a:tblGrid>
                <a:gridCol w="2125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1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2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35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HORÁRIO</a:t>
                      </a:r>
                      <a:endParaRPr lang="pt-BR" sz="1350" b="0" strike="noStrike" spc="-1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35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ASSUNTO</a:t>
                      </a:r>
                      <a:endParaRPr lang="pt-BR" sz="1350" b="0" strike="noStrike" spc="-1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35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RESPONSÁVEL</a:t>
                      </a:r>
                      <a:endParaRPr lang="pt-BR" sz="1350" b="0" strike="noStrike" spc="-1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/>
                        </a:rPr>
                        <a:t>Das 15h30 às 15h35</a:t>
                      </a:r>
                      <a:endParaRPr lang="pt-BR" sz="1800" b="0" strike="noStrike" spc="-1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/>
                        </a:rPr>
                        <a:t>Secretaria Técnica</a:t>
                      </a:r>
                      <a:endParaRPr lang="pt-BR" sz="1800" b="0" strike="noStrike" spc="-1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/>
                        </a:rPr>
                        <a:t>Silvana Pereira</a:t>
                      </a:r>
                      <a:endParaRPr lang="pt-BR" sz="1800" b="0" strike="noStrike" spc="-1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/>
                        </a:rPr>
                        <a:t>Das 15h35 às 16h05</a:t>
                      </a:r>
                      <a:endParaRPr lang="pt-BR" sz="1800" b="0" strike="noStrike" spc="-1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/>
                        </a:rPr>
                        <a:t>Situação das ações em andamento</a:t>
                      </a:r>
                      <a:endParaRPr lang="pt-BR" sz="1800" b="0" strike="noStrike" spc="-1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/>
                        </a:rPr>
                        <a:t>Luciano Martins e  Marco Rocha</a:t>
                      </a:r>
                      <a:endParaRPr lang="pt-BR" sz="1800" b="0" strike="noStrike" spc="-1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r>
                        <a:rPr lang="pt-BR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Das 16h05 às 17h20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Ações de comunicação e de realizações na ponta, em benefício das MPEs</a:t>
                      </a:r>
                    </a:p>
                  </a:txBody>
                  <a:tcPr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Silvana Pereira e Rubens Palma</a:t>
                      </a:r>
                    </a:p>
                  </a:txBody>
                  <a:tcPr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02961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Das 17h20 às 17h30</a:t>
                      </a:r>
                      <a:endParaRPr lang="pt-BR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Encaminhamentos do CT e Encerramento</a:t>
                      </a:r>
                      <a:endParaRPr lang="pt-BR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Luciano Martins e  Marco Rocha</a:t>
                      </a:r>
                      <a:endParaRPr lang="pt-BR" sz="1800" b="0" strike="noStrike" spc="-1" dirty="0"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Imagem 6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37" r="50000"/>
          <a:stretch/>
        </p:blipFill>
        <p:spPr>
          <a:xfrm>
            <a:off x="74739" y="18538"/>
            <a:ext cx="1773281" cy="612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5790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61C92-4777-CBAC-7D48-0DA0F7F4A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F0FEAE48-F29C-27F1-2E1E-56771238AA95}"/>
              </a:ext>
            </a:extLst>
          </p:cNvPr>
          <p:cNvCxnSpPr/>
          <p:nvPr/>
        </p:nvCxnSpPr>
        <p:spPr>
          <a:xfrm flipV="1">
            <a:off x="0" y="958587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942E882F-9543-A6A5-BC3A-5E3B83AD7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041" y="4829068"/>
            <a:ext cx="1584255" cy="31443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B4829EA-6E3D-2E5E-E3A6-CFDF4FB7D1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730"/>
            <a:ext cx="6858000" cy="887722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10D6F0B-B6A3-8125-E64B-FA6E6AFC74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4430" y="1008755"/>
            <a:ext cx="3086367" cy="1425063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C83168B6-451E-F323-CDFD-2ECFC3AEDA11}"/>
              </a:ext>
            </a:extLst>
          </p:cNvPr>
          <p:cNvSpPr txBox="1"/>
          <p:nvPr/>
        </p:nvSpPr>
        <p:spPr>
          <a:xfrm>
            <a:off x="116962" y="2281178"/>
            <a:ext cx="648585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2000" b="0" i="0" u="none" strike="noStrike" baseline="0" dirty="0">
                <a:latin typeface="CIDFont+F3"/>
              </a:rPr>
              <a:t>Em grupos de 5 a 7 pessoas, discutir as ações de comunicação e de realizações na ponta, em benefício das MPEs (55 min)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2000" b="0" i="0" u="none" strike="noStrike" baseline="0" dirty="0">
                <a:latin typeface="CIDFont+F3"/>
              </a:rPr>
              <a:t>Apresentação dos resultados e do plano de ação em instrumento disponibilizado por Leonice (formulário 5w2h) (20 min)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2000" b="0" i="0" u="none" strike="noStrike" baseline="0" dirty="0">
                <a:latin typeface="CIDFont+F3"/>
              </a:rPr>
              <a:t>A ideia é que na próxima reunião, em agosto, que os responsáveis apresentem os resultados do planejamento acordado.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836904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2F415-1BA7-BA48-F184-04139A9B9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to 1">
            <a:extLst>
              <a:ext uri="{FF2B5EF4-FFF2-40B4-BE49-F238E27FC236}">
                <a16:creationId xmlns:a16="http://schemas.microsoft.com/office/drawing/2014/main" id="{19D1556F-2454-98FB-26C8-0B79A7E0FA7D}"/>
              </a:ext>
            </a:extLst>
          </p:cNvPr>
          <p:cNvCxnSpPr/>
          <p:nvPr/>
        </p:nvCxnSpPr>
        <p:spPr>
          <a:xfrm flipV="1">
            <a:off x="0" y="68904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50" name="Imagem 4">
            <a:extLst>
              <a:ext uri="{FF2B5EF4-FFF2-40B4-BE49-F238E27FC236}">
                <a16:creationId xmlns:a16="http://schemas.microsoft.com/office/drawing/2014/main" id="{9D4B67FD-ABDD-7713-4606-C44C204E4345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386240" y="4664160"/>
            <a:ext cx="2414880" cy="479160"/>
          </a:xfrm>
          <a:prstGeom prst="rect">
            <a:avLst/>
          </a:prstGeom>
          <a:ln w="0">
            <a:noFill/>
          </a:ln>
        </p:spPr>
      </p:pic>
      <p:sp>
        <p:nvSpPr>
          <p:cNvPr id="51" name="Rectangle 7">
            <a:extLst>
              <a:ext uri="{FF2B5EF4-FFF2-40B4-BE49-F238E27FC236}">
                <a16:creationId xmlns:a16="http://schemas.microsoft.com/office/drawing/2014/main" id="{6C4649D2-DBE4-179F-A84E-952BF90B1CD7}"/>
              </a:ext>
            </a:extLst>
          </p:cNvPr>
          <p:cNvSpPr/>
          <p:nvPr/>
        </p:nvSpPr>
        <p:spPr>
          <a:xfrm>
            <a:off x="2484360" y="135720"/>
            <a:ext cx="2399040" cy="37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457200">
              <a:lnSpc>
                <a:spcPct val="100000"/>
              </a:lnSpc>
              <a:spcBef>
                <a:spcPts val="420"/>
              </a:spcBef>
              <a:tabLst>
                <a:tab pos="0" algn="l"/>
              </a:tabLst>
            </a:pPr>
            <a:r>
              <a:rPr lang="pt-BR" sz="2100" b="0" strike="noStrike" spc="-1">
                <a:solidFill>
                  <a:srgbClr val="000000"/>
                </a:solidFill>
                <a:latin typeface="Arial"/>
              </a:rPr>
              <a:t>Pauta</a:t>
            </a:r>
            <a:endParaRPr lang="pt-BR" sz="2100" b="0" strike="noStrike" spc="-1">
              <a:latin typeface="Arial"/>
            </a:endParaRPr>
          </a:p>
        </p:txBody>
      </p:sp>
      <p:pic>
        <p:nvPicPr>
          <p:cNvPr id="52" name="Imagem 5">
            <a:extLst>
              <a:ext uri="{FF2B5EF4-FFF2-40B4-BE49-F238E27FC236}">
                <a16:creationId xmlns:a16="http://schemas.microsoft.com/office/drawing/2014/main" id="{E970168B-83E3-5621-835A-329DFEEF149A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55080" y="78120"/>
            <a:ext cx="1812600" cy="5065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3" name="Tabela 3">
            <a:extLst>
              <a:ext uri="{FF2B5EF4-FFF2-40B4-BE49-F238E27FC236}">
                <a16:creationId xmlns:a16="http://schemas.microsoft.com/office/drawing/2014/main" id="{04C9A938-018A-6279-9FA3-47D0A09DA3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8865734"/>
              </p:ext>
            </p:extLst>
          </p:nvPr>
        </p:nvGraphicFramePr>
        <p:xfrm>
          <a:off x="138399" y="801720"/>
          <a:ext cx="6428880" cy="3759120"/>
        </p:xfrm>
        <a:graphic>
          <a:graphicData uri="http://schemas.openxmlformats.org/drawingml/2006/table">
            <a:tbl>
              <a:tblPr/>
              <a:tblGrid>
                <a:gridCol w="2125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1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2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35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HORÁRIO</a:t>
                      </a:r>
                      <a:endParaRPr lang="pt-BR" sz="1350" b="0" strike="noStrike" spc="-1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35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ASSUNTO</a:t>
                      </a:r>
                      <a:endParaRPr lang="pt-BR" sz="1350" b="0" strike="noStrike" spc="-1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35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RESPONSÁVEL</a:t>
                      </a:r>
                      <a:endParaRPr lang="pt-BR" sz="1350" b="0" strike="noStrike" spc="-1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/>
                        </a:rPr>
                        <a:t>Das 15h30 às 15h35</a:t>
                      </a:r>
                      <a:endParaRPr lang="pt-BR" sz="1800" b="0" strike="noStrike" spc="-1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/>
                        </a:rPr>
                        <a:t>Secretaria Técnica</a:t>
                      </a:r>
                      <a:endParaRPr lang="pt-BR" sz="1800" b="0" strike="noStrike" spc="-1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/>
                        </a:rPr>
                        <a:t>Silvana Pereira</a:t>
                      </a:r>
                      <a:endParaRPr lang="pt-BR" sz="1800" b="0" strike="noStrike" spc="-1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/>
                        </a:rPr>
                        <a:t>Das 15h35 às 16h05</a:t>
                      </a:r>
                      <a:endParaRPr lang="pt-BR" sz="1800" b="0" strike="noStrike" spc="-1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/>
                        </a:rPr>
                        <a:t>Situação das ações em andamento</a:t>
                      </a:r>
                      <a:endParaRPr lang="pt-BR" sz="1800" b="0" strike="noStrike" spc="-1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/>
                        </a:rPr>
                        <a:t>Luciano Martins e  Marco Rocha</a:t>
                      </a:r>
                      <a:endParaRPr lang="pt-BR" sz="1800" b="0" strike="noStrike" spc="-1" dirty="0">
                        <a:solidFill>
                          <a:schemeClr val="bg1">
                            <a:lumMod val="75000"/>
                          </a:schemeClr>
                        </a:solidFill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Das 16h05 às 17h20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Ações de comunicação e de realizações na ponta, em benefício das MPEs</a:t>
                      </a:r>
                    </a:p>
                  </a:txBody>
                  <a:tcPr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Silvana Pereira e Rubens Palma</a:t>
                      </a:r>
                    </a:p>
                  </a:txBody>
                  <a:tcPr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02961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Das 17h20 às 17h30</a:t>
                      </a:r>
                      <a:endParaRPr lang="pt-BR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Encaminhamentos do CT e Encerramento</a:t>
                      </a:r>
                      <a:endParaRPr lang="pt-BR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Luciano Martins e  Marco Rocha</a:t>
                      </a:r>
                      <a:endParaRPr lang="pt-BR" sz="1800" b="0" strike="noStrike" spc="-1" dirty="0"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Imagem 6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>
          <a:xfrm>
            <a:off x="0" y="0"/>
            <a:ext cx="2194845" cy="61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109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91FFCC4C-3D01-D0CC-FB15-F89DC2B72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953" y="4602609"/>
            <a:ext cx="2344159" cy="465252"/>
          </a:xfrm>
          <a:prstGeom prst="rect">
            <a:avLst/>
          </a:prstGeom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C503595A-7CCA-77FB-6716-BB60F06C1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5095" y="1547074"/>
            <a:ext cx="4387753" cy="367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43787" lvl="1" indent="0">
              <a:spcBef>
                <a:spcPct val="20000"/>
              </a:spcBef>
            </a:pPr>
            <a:r>
              <a:rPr lang="pt-BR" altLang="pt-BR" sz="2038" dirty="0"/>
              <a:t>Próximas Reuniões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8021004-E553-4193-B682-1DB5687E9A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414"/>
            <a:ext cx="6858000" cy="1424726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E79C5B0-34F7-AA9D-459B-28A1A918A236}"/>
              </a:ext>
            </a:extLst>
          </p:cNvPr>
          <p:cNvSpPr txBox="1"/>
          <p:nvPr/>
        </p:nvSpPr>
        <p:spPr>
          <a:xfrm>
            <a:off x="195208" y="2071030"/>
            <a:ext cx="6589454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pt-BR" sz="1600" b="1" dirty="0"/>
              <a:t>20 e 21 de agosto – 2ª Reunião Ordinária do Fórum Permanente Nacional em Vitória – ES </a:t>
            </a:r>
            <a:endParaRPr lang="pt-BR" sz="1600" b="1" dirty="0" smtClean="0"/>
          </a:p>
          <a:p>
            <a:pPr marL="177800" indent="-177800">
              <a:buFont typeface="Arial" panose="020B0604020202020204" pitchFamily="34" charset="0"/>
              <a:buChar char="•"/>
            </a:pPr>
            <a:endParaRPr lang="pt-BR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pt-BR" sz="1600" b="1" smtClean="0"/>
              <a:t>09</a:t>
            </a:r>
            <a:r>
              <a:rPr lang="pt-BR" sz="1600" b="1" smtClean="0"/>
              <a:t> </a:t>
            </a:r>
            <a:r>
              <a:rPr lang="pt-BR" sz="1600" b="1" dirty="0"/>
              <a:t>de setembro - 62ª Reunião Ordinária do FOPEME </a:t>
            </a:r>
            <a:endParaRPr lang="pt-BR" sz="1600" b="1" dirty="0" smtClean="0"/>
          </a:p>
          <a:p>
            <a:endParaRPr lang="pt-BR" sz="1600" b="1" dirty="0" smtClean="0"/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pt-BR" sz="1600" b="1" dirty="0" smtClean="0"/>
              <a:t> </a:t>
            </a:r>
            <a:r>
              <a:rPr lang="pt-BR" sz="1600" b="1" dirty="0"/>
              <a:t>11 a 14 de setembro – Feira do Empreendedor Sebrae/PR 2025, no </a:t>
            </a:r>
            <a:r>
              <a:rPr lang="pt-BR" sz="1600" b="1" dirty="0" err="1"/>
              <a:t>Viasoft</a:t>
            </a:r>
            <a:r>
              <a:rPr lang="pt-BR" sz="1600" b="1" dirty="0"/>
              <a:t> Experience, no Campus da Universidade Positivo em Curitiba </a:t>
            </a:r>
            <a:endParaRPr lang="pt-BR" sz="1600" b="1" dirty="0" smtClean="0"/>
          </a:p>
          <a:p>
            <a:endParaRPr lang="pt-BR" sz="1600" b="1" dirty="0" smtClean="0"/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pt-BR" sz="1600" b="1" dirty="0" smtClean="0"/>
              <a:t> </a:t>
            </a:r>
            <a:r>
              <a:rPr lang="pt-BR" sz="1600" b="1" dirty="0"/>
              <a:t>1 a 3 de outubro – Encontro Estadual de Políticas Públicas </a:t>
            </a:r>
            <a:endParaRPr lang="pt-BR" sz="1600" b="1" dirty="0" smtClean="0"/>
          </a:p>
          <a:p>
            <a:endParaRPr lang="pt-BR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m 6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52" r="50000"/>
          <a:stretch/>
        </p:blipFill>
        <p:spPr>
          <a:xfrm>
            <a:off x="1294843" y="573421"/>
            <a:ext cx="1406187" cy="612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32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8" name="Conector reto 13"/>
          <p:cNvCxnSpPr/>
          <p:nvPr/>
        </p:nvCxnSpPr>
        <p:spPr>
          <a:xfrm flipV="1">
            <a:off x="0" y="62532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sp>
        <p:nvSpPr>
          <p:cNvPr id="109" name="Espaço Reservado para Conteúdo 4"/>
          <p:cNvSpPr/>
          <p:nvPr/>
        </p:nvSpPr>
        <p:spPr>
          <a:xfrm>
            <a:off x="-21240" y="1665360"/>
            <a:ext cx="6857640" cy="25660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t">
            <a:normAutofit/>
          </a:bodyPr>
          <a:lstStyle/>
          <a:p>
            <a:pPr marL="343080" indent="-343080" algn="ctr">
              <a:lnSpc>
                <a:spcPct val="104000"/>
              </a:lnSpc>
              <a:spcBef>
                <a:spcPts val="561"/>
              </a:spcBef>
              <a:tabLst>
                <a:tab pos="0" algn="l"/>
              </a:tabLst>
            </a:pPr>
            <a:r>
              <a:rPr lang="pt-BR" sz="2800" b="1" strike="noStrike" spc="-1" dirty="0">
                <a:solidFill>
                  <a:srgbClr val="000000"/>
                </a:solidFill>
                <a:latin typeface="Calibri"/>
              </a:rPr>
              <a:t>OBRIGADO!</a:t>
            </a:r>
            <a:endParaRPr lang="pt-BR" sz="2800" b="0" strike="noStrike" spc="-1" dirty="0">
              <a:latin typeface="Arial"/>
            </a:endParaRPr>
          </a:p>
          <a:p>
            <a:pPr marL="343080" indent="-343080" algn="ctr">
              <a:lnSpc>
                <a:spcPct val="104000"/>
              </a:lnSpc>
              <a:spcBef>
                <a:spcPts val="320"/>
              </a:spcBef>
              <a:tabLst>
                <a:tab pos="0" algn="l"/>
              </a:tabLst>
            </a:pPr>
            <a:endParaRPr lang="pt-BR" sz="1600" b="0" strike="noStrike" spc="-1" dirty="0">
              <a:latin typeface="Arial"/>
            </a:endParaRPr>
          </a:p>
          <a:p>
            <a:pPr marL="343080" indent="-343080" algn="ctr">
              <a:lnSpc>
                <a:spcPct val="104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pt-BR" sz="2400" b="1" strike="noStrike" spc="-1" dirty="0">
                <a:solidFill>
                  <a:srgbClr val="000000"/>
                </a:solidFill>
                <a:latin typeface="Calibri"/>
              </a:rPr>
              <a:t>Fórum Permanente das Microempresas e Empresas de Pequeno Porte do Estado do Paraná – FOPEME</a:t>
            </a:r>
            <a:endParaRPr lang="pt-BR" sz="2400" b="0" strike="noStrike" spc="-1" dirty="0">
              <a:latin typeface="Arial"/>
            </a:endParaRPr>
          </a:p>
          <a:p>
            <a:pPr marL="343080" indent="-343080" algn="r">
              <a:lnSpc>
                <a:spcPct val="104000"/>
              </a:lnSpc>
              <a:spcBef>
                <a:spcPts val="479"/>
              </a:spcBef>
              <a:tabLst>
                <a:tab pos="0" algn="l"/>
              </a:tabLst>
            </a:pPr>
            <a:r>
              <a:rPr lang="pt-BR" sz="2400" b="1" strike="noStrike" spc="-1" dirty="0">
                <a:solidFill>
                  <a:srgbClr val="000000"/>
                </a:solidFill>
                <a:latin typeface="Calibri"/>
              </a:rPr>
              <a:t>                                      www.mpeparanaense.pr.gov.br/fopeme</a:t>
            </a:r>
            <a:endParaRPr lang="pt-BR" sz="2400" b="0" strike="noStrike" spc="-1" dirty="0">
              <a:latin typeface="Arial"/>
            </a:endParaRPr>
          </a:p>
        </p:txBody>
      </p:sp>
      <p:pic>
        <p:nvPicPr>
          <p:cNvPr id="110" name="Imagem 3"/>
          <p:cNvPicPr/>
          <p:nvPr/>
        </p:nvPicPr>
        <p:blipFill>
          <a:blip r:embed="rId2"/>
          <a:stretch/>
        </p:blipFill>
        <p:spPr>
          <a:xfrm>
            <a:off x="4386240" y="4664160"/>
            <a:ext cx="2414880" cy="479160"/>
          </a:xfrm>
          <a:prstGeom prst="rect">
            <a:avLst/>
          </a:prstGeom>
          <a:ln w="0">
            <a:noFill/>
          </a:ln>
        </p:spPr>
      </p:pic>
      <p:pic>
        <p:nvPicPr>
          <p:cNvPr id="111" name="Imagem 2"/>
          <p:cNvPicPr/>
          <p:nvPr/>
        </p:nvPicPr>
        <p:blipFill>
          <a:blip r:embed="rId3"/>
          <a:stretch/>
        </p:blipFill>
        <p:spPr>
          <a:xfrm>
            <a:off x="0" y="16560"/>
            <a:ext cx="6857640" cy="1424520"/>
          </a:xfrm>
          <a:prstGeom prst="rect">
            <a:avLst/>
          </a:prstGeom>
          <a:ln w="0">
            <a:noFill/>
          </a:ln>
        </p:spPr>
      </p:pic>
      <p:pic>
        <p:nvPicPr>
          <p:cNvPr id="7" name="Imagem 6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52" t="8115" r="50000"/>
          <a:stretch/>
        </p:blipFill>
        <p:spPr>
          <a:xfrm>
            <a:off x="1314867" y="587352"/>
            <a:ext cx="1406187" cy="5626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Conector reto 6"/>
          <p:cNvCxnSpPr/>
          <p:nvPr/>
        </p:nvCxnSpPr>
        <p:spPr>
          <a:xfrm flipV="1">
            <a:off x="0" y="62532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sp>
        <p:nvSpPr>
          <p:cNvPr id="45" name="Retângulo 7"/>
          <p:cNvSpPr/>
          <p:nvPr/>
        </p:nvSpPr>
        <p:spPr>
          <a:xfrm>
            <a:off x="0" y="627840"/>
            <a:ext cx="6642360" cy="821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685800" algn="ctr"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Arial"/>
              </a:rPr>
              <a:t>Comitê Temático 4</a:t>
            </a:r>
            <a:endParaRPr lang="pt-BR" sz="2400" b="0" strike="noStrike" spc="-1" dirty="0">
              <a:latin typeface="Arial"/>
            </a:endParaRPr>
          </a:p>
          <a:p>
            <a:pPr marL="685800" algn="ctr">
              <a:lnSpc>
                <a:spcPct val="100000"/>
              </a:lnSpc>
            </a:pPr>
            <a:r>
              <a:rPr lang="pt-BR" sz="2400" b="1" strike="noStrike" spc="-1" dirty="0">
                <a:solidFill>
                  <a:srgbClr val="0070C0"/>
                </a:solidFill>
                <a:latin typeface="Arial"/>
              </a:rPr>
              <a:t>Investimento, Financiamento e Crédito</a:t>
            </a:r>
            <a:endParaRPr lang="pt-BR" sz="2400" b="0" strike="noStrike" spc="-1" dirty="0">
              <a:latin typeface="Arial"/>
            </a:endParaRPr>
          </a:p>
        </p:txBody>
      </p:sp>
      <p:sp>
        <p:nvSpPr>
          <p:cNvPr id="46" name="Retângulo 1"/>
          <p:cNvSpPr/>
          <p:nvPr/>
        </p:nvSpPr>
        <p:spPr>
          <a:xfrm>
            <a:off x="-7200" y="1430280"/>
            <a:ext cx="6967440" cy="35995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1900" b="1" spc="-1" dirty="0">
                <a:solidFill>
                  <a:srgbClr val="333333"/>
                </a:solidFill>
              </a:rPr>
              <a:t>Coordenadores de Governo:</a:t>
            </a:r>
            <a:endParaRPr lang="pt-BR" sz="1900" spc="-1" dirty="0"/>
          </a:p>
          <a:p>
            <a:pPr>
              <a:lnSpc>
                <a:spcPct val="100000"/>
              </a:lnSpc>
            </a:pPr>
            <a:r>
              <a:rPr lang="pt-BR" sz="1900" spc="-1" dirty="0">
                <a:solidFill>
                  <a:srgbClr val="333333"/>
                </a:solidFill>
              </a:rPr>
              <a:t>Titular: Gustavo </a:t>
            </a:r>
            <a:r>
              <a:rPr lang="pt-BR" sz="1900" spc="-1" dirty="0" err="1">
                <a:solidFill>
                  <a:srgbClr val="333333"/>
                </a:solidFill>
              </a:rPr>
              <a:t>Mattana</a:t>
            </a:r>
            <a:r>
              <a:rPr lang="pt-BR" sz="1900" spc="-1" dirty="0">
                <a:solidFill>
                  <a:srgbClr val="333333"/>
                </a:solidFill>
              </a:rPr>
              <a:t> e Luciano Martins de Oliveira – FOMENTO PARANÁ</a:t>
            </a:r>
            <a:endParaRPr lang="pt-BR" sz="1900" spc="-1" dirty="0"/>
          </a:p>
          <a:p>
            <a:pPr>
              <a:lnSpc>
                <a:spcPct val="100000"/>
              </a:lnSpc>
            </a:pPr>
            <a:r>
              <a:rPr lang="pt-BR" sz="1900" spc="-1" dirty="0">
                <a:solidFill>
                  <a:srgbClr val="333333"/>
                </a:solidFill>
              </a:rPr>
              <a:t>Suplente: Paulo Cesar </a:t>
            </a:r>
            <a:r>
              <a:rPr lang="pt-BR" sz="1900" spc="-1" dirty="0" err="1">
                <a:solidFill>
                  <a:srgbClr val="333333"/>
                </a:solidFill>
              </a:rPr>
              <a:t>Starke</a:t>
            </a:r>
            <a:r>
              <a:rPr lang="pt-BR" sz="1900" spc="-1" dirty="0">
                <a:solidFill>
                  <a:srgbClr val="333333"/>
                </a:solidFill>
              </a:rPr>
              <a:t> Junior e Thais Paola </a:t>
            </a:r>
            <a:r>
              <a:rPr lang="pt-BR" sz="1900" spc="-1" dirty="0" err="1">
                <a:solidFill>
                  <a:srgbClr val="333333"/>
                </a:solidFill>
              </a:rPr>
              <a:t>Grandi</a:t>
            </a:r>
            <a:r>
              <a:rPr lang="pt-BR" sz="1900" spc="-1" dirty="0">
                <a:solidFill>
                  <a:srgbClr val="333333"/>
                </a:solidFill>
              </a:rPr>
              <a:t> – BRDE</a:t>
            </a:r>
            <a:endParaRPr lang="pt-BR" sz="1900" spc="-1" dirty="0"/>
          </a:p>
          <a:p>
            <a:pPr>
              <a:lnSpc>
                <a:spcPct val="100000"/>
              </a:lnSpc>
            </a:pPr>
            <a:endParaRPr lang="pt-BR" sz="1900" spc="-1" dirty="0"/>
          </a:p>
          <a:p>
            <a:pPr>
              <a:lnSpc>
                <a:spcPct val="100000"/>
              </a:lnSpc>
            </a:pPr>
            <a:r>
              <a:rPr lang="pt-BR" sz="1900" b="1" spc="-1" dirty="0">
                <a:solidFill>
                  <a:srgbClr val="333333"/>
                </a:solidFill>
              </a:rPr>
              <a:t>Coordenadores da Iniciativa Privada:</a:t>
            </a:r>
            <a:endParaRPr lang="pt-BR" sz="1900" spc="-1" dirty="0"/>
          </a:p>
          <a:p>
            <a:pPr>
              <a:lnSpc>
                <a:spcPct val="100000"/>
              </a:lnSpc>
            </a:pPr>
            <a:r>
              <a:rPr lang="pt-BR" sz="1900" spc="-1" dirty="0">
                <a:solidFill>
                  <a:srgbClr val="333333"/>
                </a:solidFill>
              </a:rPr>
              <a:t>Titular: Marco Rocha - FAMPEPAR</a:t>
            </a:r>
            <a:endParaRPr lang="pt-BR" sz="1900" spc="-1" dirty="0"/>
          </a:p>
          <a:p>
            <a:pPr>
              <a:lnSpc>
                <a:spcPct val="100000"/>
              </a:lnSpc>
            </a:pPr>
            <a:r>
              <a:rPr lang="pt-BR" sz="1900" spc="-1" dirty="0">
                <a:solidFill>
                  <a:srgbClr val="333333"/>
                </a:solidFill>
              </a:rPr>
              <a:t>Suplente: Claudia dos Santos – FAMPEPAR</a:t>
            </a:r>
            <a:endParaRPr lang="pt-BR" sz="1900" spc="-1" dirty="0"/>
          </a:p>
          <a:p>
            <a:pPr>
              <a:lnSpc>
                <a:spcPct val="100000"/>
              </a:lnSpc>
            </a:pPr>
            <a:endParaRPr lang="pt-BR" sz="1900" spc="-1" dirty="0"/>
          </a:p>
          <a:p>
            <a:pPr>
              <a:lnSpc>
                <a:spcPct val="100000"/>
              </a:lnSpc>
            </a:pPr>
            <a:r>
              <a:rPr lang="pt-BR" sz="1900" b="1" spc="-1" dirty="0">
                <a:solidFill>
                  <a:srgbClr val="333333"/>
                </a:solidFill>
              </a:rPr>
              <a:t>Consultor do SEBRAE/PR:</a:t>
            </a:r>
            <a:endParaRPr lang="pt-BR" sz="1900" spc="-1" dirty="0"/>
          </a:p>
          <a:p>
            <a:pPr>
              <a:lnSpc>
                <a:spcPct val="100000"/>
              </a:lnSpc>
            </a:pPr>
            <a:r>
              <a:rPr lang="pt-BR" sz="1900" spc="-1" dirty="0" err="1">
                <a:solidFill>
                  <a:srgbClr val="333333"/>
                </a:solidFill>
              </a:rPr>
              <a:t>Amberson</a:t>
            </a:r>
            <a:r>
              <a:rPr lang="pt-BR" sz="1900" spc="-1" dirty="0">
                <a:solidFill>
                  <a:srgbClr val="333333"/>
                </a:solidFill>
              </a:rPr>
              <a:t> Bezerra da Silva </a:t>
            </a:r>
            <a:endParaRPr lang="pt-BR" sz="1900" spc="-1" dirty="0"/>
          </a:p>
        </p:txBody>
      </p:sp>
      <p:pic>
        <p:nvPicPr>
          <p:cNvPr id="47" name="Imagem 2"/>
          <p:cNvPicPr/>
          <p:nvPr/>
        </p:nvPicPr>
        <p:blipFill>
          <a:blip r:embed="rId2"/>
          <a:stretch/>
        </p:blipFill>
        <p:spPr>
          <a:xfrm>
            <a:off x="4386240" y="4664160"/>
            <a:ext cx="2414880" cy="479160"/>
          </a:xfrm>
          <a:prstGeom prst="rect">
            <a:avLst/>
          </a:prstGeom>
          <a:ln w="0">
            <a:noFill/>
          </a:ln>
        </p:spPr>
      </p:pic>
      <p:pic>
        <p:nvPicPr>
          <p:cNvPr id="48" name="Imagem 4"/>
          <p:cNvPicPr/>
          <p:nvPr/>
        </p:nvPicPr>
        <p:blipFill>
          <a:blip r:embed="rId3"/>
          <a:stretch/>
        </p:blipFill>
        <p:spPr>
          <a:xfrm>
            <a:off x="55080" y="78120"/>
            <a:ext cx="1812600" cy="506520"/>
          </a:xfrm>
          <a:prstGeom prst="rect">
            <a:avLst/>
          </a:prstGeom>
          <a:ln w="0">
            <a:noFill/>
          </a:ln>
        </p:spPr>
      </p:pic>
      <p:pic>
        <p:nvPicPr>
          <p:cNvPr id="7" name="Imagem 6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2" r="50000"/>
          <a:stretch/>
        </p:blipFill>
        <p:spPr>
          <a:xfrm>
            <a:off x="55080" y="0"/>
            <a:ext cx="1812600" cy="5989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9" name="Conector reto 1"/>
          <p:cNvCxnSpPr/>
          <p:nvPr/>
        </p:nvCxnSpPr>
        <p:spPr>
          <a:xfrm flipV="1">
            <a:off x="0" y="68904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50" name="Imagem 4"/>
          <p:cNvPicPr/>
          <p:nvPr/>
        </p:nvPicPr>
        <p:blipFill>
          <a:blip r:embed="rId2"/>
          <a:stretch/>
        </p:blipFill>
        <p:spPr>
          <a:xfrm>
            <a:off x="4386240" y="4664160"/>
            <a:ext cx="2414880" cy="479160"/>
          </a:xfrm>
          <a:prstGeom prst="rect">
            <a:avLst/>
          </a:prstGeom>
          <a:ln w="0">
            <a:noFill/>
          </a:ln>
        </p:spPr>
      </p:pic>
      <p:sp>
        <p:nvSpPr>
          <p:cNvPr id="51" name="Rectangle 7"/>
          <p:cNvSpPr/>
          <p:nvPr/>
        </p:nvSpPr>
        <p:spPr>
          <a:xfrm>
            <a:off x="2484360" y="135720"/>
            <a:ext cx="2399040" cy="378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marL="457200">
              <a:lnSpc>
                <a:spcPct val="100000"/>
              </a:lnSpc>
              <a:spcBef>
                <a:spcPts val="420"/>
              </a:spcBef>
              <a:tabLst>
                <a:tab pos="0" algn="l"/>
              </a:tabLst>
            </a:pPr>
            <a:r>
              <a:rPr lang="pt-BR" sz="2100" b="0" strike="noStrike" spc="-1">
                <a:solidFill>
                  <a:srgbClr val="000000"/>
                </a:solidFill>
                <a:latin typeface="Arial"/>
              </a:rPr>
              <a:t>Pauta</a:t>
            </a:r>
            <a:endParaRPr lang="pt-BR" sz="2100" b="0" strike="noStrike" spc="-1">
              <a:latin typeface="Arial"/>
            </a:endParaRPr>
          </a:p>
        </p:txBody>
      </p:sp>
      <p:pic>
        <p:nvPicPr>
          <p:cNvPr id="52" name="Imagem 5"/>
          <p:cNvPicPr/>
          <p:nvPr/>
        </p:nvPicPr>
        <p:blipFill>
          <a:blip r:embed="rId3"/>
          <a:stretch/>
        </p:blipFill>
        <p:spPr>
          <a:xfrm>
            <a:off x="55080" y="78120"/>
            <a:ext cx="1812600" cy="5065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3" name="Tabela 3"/>
          <p:cNvGraphicFramePr/>
          <p:nvPr>
            <p:extLst>
              <p:ext uri="{D42A27DB-BD31-4B8C-83A1-F6EECF244321}">
                <p14:modId xmlns:p14="http://schemas.microsoft.com/office/powerpoint/2010/main" val="2280598876"/>
              </p:ext>
            </p:extLst>
          </p:nvPr>
        </p:nvGraphicFramePr>
        <p:xfrm>
          <a:off x="138399" y="801720"/>
          <a:ext cx="6428880" cy="3759120"/>
        </p:xfrm>
        <a:graphic>
          <a:graphicData uri="http://schemas.openxmlformats.org/drawingml/2006/table">
            <a:tbl>
              <a:tblPr/>
              <a:tblGrid>
                <a:gridCol w="2125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10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2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35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HORÁRIO</a:t>
                      </a:r>
                      <a:endParaRPr lang="pt-BR" sz="1350" b="0" strike="noStrike" spc="-1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35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ASSUNTO</a:t>
                      </a:r>
                      <a:endParaRPr lang="pt-BR" sz="1350" b="0" strike="noStrike" spc="-1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pt-BR" sz="1350" b="1" strike="noStrike" spc="-1">
                          <a:solidFill>
                            <a:schemeClr val="lt1"/>
                          </a:solidFill>
                          <a:latin typeface="Calibri"/>
                        </a:rPr>
                        <a:t>RESPONSÁVEL</a:t>
                      </a:r>
                      <a:endParaRPr lang="pt-BR" sz="1350" b="0" strike="noStrike" spc="-1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Das 15h30 às 15h35</a:t>
                      </a:r>
                      <a:endParaRPr lang="pt-BR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Secretaria Técnica</a:t>
                      </a:r>
                      <a:endParaRPr lang="pt-BR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Silvana Pereira</a:t>
                      </a:r>
                      <a:endParaRPr lang="pt-BR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Das 15h35 às 16h05</a:t>
                      </a:r>
                      <a:endParaRPr lang="pt-BR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Situação das ações em andamento</a:t>
                      </a:r>
                      <a:endParaRPr lang="pt-BR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Luciano Martins e  </a:t>
                      </a:r>
                      <a:r>
                        <a:rPr lang="pt-BR" sz="1800" b="1" strike="noStrike" kern="1200" spc="-1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Gustavo </a:t>
                      </a:r>
                      <a:r>
                        <a:rPr lang="pt-BR" sz="1800" b="1" strike="noStrike" kern="1200" spc="-1" dirty="0" err="1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Mattana</a:t>
                      </a:r>
                      <a:r>
                        <a:rPr lang="pt-BR" sz="1800" b="1" strike="noStrike" kern="1200" spc="-1" dirty="0" smtClean="0">
                          <a:solidFill>
                            <a:schemeClr val="dk1"/>
                          </a:solidFill>
                          <a:latin typeface="Calibri"/>
                          <a:ea typeface="+mn-ea"/>
                          <a:cs typeface="+mn-cs"/>
                        </a:rPr>
                        <a:t> </a:t>
                      </a:r>
                      <a:endParaRPr lang="pt-BR" sz="1800" b="1" strike="noStrike" kern="1200" spc="-1" dirty="0">
                        <a:solidFill>
                          <a:schemeClr val="dk1"/>
                        </a:solidFill>
                        <a:latin typeface="Calibri"/>
                        <a:ea typeface="+mn-ea"/>
                        <a:cs typeface="+mn-cs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r>
                        <a:rPr lang="pt-BR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Das 16h05 às 17h20</a:t>
                      </a: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Ações de comunicação e de realizações na ponta, em benefício das MPEs</a:t>
                      </a:r>
                    </a:p>
                  </a:txBody>
                  <a:tcPr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Silvana Pereira e Rubens Palma</a:t>
                      </a:r>
                    </a:p>
                  </a:txBody>
                  <a:tcPr anchor="ctr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029614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Das 17h20 às 17h30</a:t>
                      </a:r>
                      <a:endParaRPr lang="pt-BR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Encaminhamentos do CT e Encerramento</a:t>
                      </a:r>
                      <a:endParaRPr lang="pt-BR" sz="1800" b="0" strike="noStrike" spc="-1" dirty="0">
                        <a:latin typeface="Arial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pt-BR" sz="1800" b="1" strike="noStrike" spc="-1" dirty="0">
                          <a:solidFill>
                            <a:schemeClr val="dk1"/>
                          </a:solidFill>
                          <a:latin typeface="Calibri"/>
                        </a:rPr>
                        <a:t>Luciano Martins e  </a:t>
                      </a:r>
                      <a:r>
                        <a:rPr lang="pt-BR" sz="1800" b="1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Gustavo </a:t>
                      </a:r>
                      <a:r>
                        <a:rPr lang="pt-BR" sz="1800" b="1" strike="noStrike" spc="-1" dirty="0" err="1" smtClean="0">
                          <a:solidFill>
                            <a:schemeClr val="dk1"/>
                          </a:solidFill>
                          <a:latin typeface="Calibri"/>
                        </a:rPr>
                        <a:t>Mattana</a:t>
                      </a:r>
                      <a:r>
                        <a:rPr lang="pt-BR" sz="1800" b="1" strike="noStrike" spc="-1" dirty="0" smtClean="0">
                          <a:solidFill>
                            <a:schemeClr val="dk1"/>
                          </a:solidFill>
                          <a:latin typeface="Calibri"/>
                        </a:rPr>
                        <a:t> </a:t>
                      </a:r>
                      <a:endParaRPr lang="pt-BR" sz="1800" b="0" strike="noStrike" spc="-1" dirty="0">
                        <a:latin typeface="+mn-lt"/>
                      </a:endParaRPr>
                    </a:p>
                  </a:txBody>
                  <a:tcPr anchor="ctr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7" name="Imagem 6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62" r="50000"/>
          <a:stretch/>
        </p:blipFill>
        <p:spPr>
          <a:xfrm>
            <a:off x="55080" y="25016"/>
            <a:ext cx="1786266" cy="61236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Conector reto 6"/>
          <p:cNvCxnSpPr/>
          <p:nvPr/>
        </p:nvCxnSpPr>
        <p:spPr>
          <a:xfrm flipV="1">
            <a:off x="0" y="95832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55" name="Imagem 3"/>
          <p:cNvPicPr/>
          <p:nvPr/>
        </p:nvPicPr>
        <p:blipFill>
          <a:blip r:embed="rId2"/>
          <a:stretch/>
        </p:blipFill>
        <p:spPr>
          <a:xfrm>
            <a:off x="5217120" y="4829040"/>
            <a:ext cx="1584000" cy="313920"/>
          </a:xfrm>
          <a:prstGeom prst="rect">
            <a:avLst/>
          </a:prstGeom>
          <a:ln w="0">
            <a:noFill/>
          </a:ln>
        </p:spPr>
      </p:pic>
      <p:sp>
        <p:nvSpPr>
          <p:cNvPr id="56" name="CaixaDeTexto 4"/>
          <p:cNvSpPr/>
          <p:nvPr/>
        </p:nvSpPr>
        <p:spPr>
          <a:xfrm>
            <a:off x="84960" y="1694160"/>
            <a:ext cx="6687360" cy="2306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b="1" u="sng" spc="-1" dirty="0">
                <a:solidFill>
                  <a:srgbClr val="000000"/>
                </a:solidFill>
              </a:rPr>
              <a:t>Manter o volume de microcrédito, melhorando a performance da concessão por meio da rede de agentes de crédito, cuja meta é ter o volume de recursos de microcrédito liberados, igual a 2024. </a:t>
            </a:r>
          </a:p>
          <a:p>
            <a:pPr>
              <a:lnSpc>
                <a:spcPct val="100000"/>
              </a:lnSpc>
            </a:pPr>
            <a:r>
              <a:rPr lang="pt-BR" sz="2400" b="1" u="sng" spc="-1" dirty="0">
                <a:solidFill>
                  <a:srgbClr val="000000"/>
                </a:solidFill>
              </a:rPr>
              <a:t>FOMENTO PARANÁ</a:t>
            </a:r>
            <a:endParaRPr lang="pt-BR" sz="2400" u="sng" spc="-1" dirty="0"/>
          </a:p>
        </p:txBody>
      </p:sp>
      <p:sp>
        <p:nvSpPr>
          <p:cNvPr id="57" name="CaixaDeTexto 7"/>
          <p:cNvSpPr/>
          <p:nvPr/>
        </p:nvSpPr>
        <p:spPr>
          <a:xfrm>
            <a:off x="124200" y="938520"/>
            <a:ext cx="651384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000" b="1" strike="noStrike" spc="-1">
                <a:solidFill>
                  <a:schemeClr val="accent1">
                    <a:lumMod val="50000"/>
                  </a:schemeClr>
                </a:solidFill>
                <a:latin typeface="Calibri"/>
              </a:rPr>
              <a:t>Ação / Entrega / Responsável:</a:t>
            </a:r>
            <a:endParaRPr lang="pt-BR" sz="2000" b="0" strike="noStrike" spc="-1">
              <a:latin typeface="Arial"/>
            </a:endParaRPr>
          </a:p>
        </p:txBody>
      </p:sp>
      <p:pic>
        <p:nvPicPr>
          <p:cNvPr id="58" name="Imagem 1"/>
          <p:cNvPicPr/>
          <p:nvPr/>
        </p:nvPicPr>
        <p:blipFill>
          <a:blip r:embed="rId3"/>
          <a:stretch/>
        </p:blipFill>
        <p:spPr>
          <a:xfrm>
            <a:off x="0" y="29880"/>
            <a:ext cx="6857640" cy="887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Conector reto 2"/>
          <p:cNvCxnSpPr/>
          <p:nvPr/>
        </p:nvCxnSpPr>
        <p:spPr>
          <a:xfrm flipV="1">
            <a:off x="0" y="95832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60" name="Imagem 7"/>
          <p:cNvPicPr/>
          <p:nvPr/>
        </p:nvPicPr>
        <p:blipFill>
          <a:blip r:embed="rId2"/>
          <a:stretch/>
        </p:blipFill>
        <p:spPr>
          <a:xfrm>
            <a:off x="5217120" y="4829040"/>
            <a:ext cx="1584000" cy="313920"/>
          </a:xfrm>
          <a:prstGeom prst="rect">
            <a:avLst/>
          </a:prstGeom>
          <a:ln w="0">
            <a:noFill/>
          </a:ln>
        </p:spPr>
      </p:pic>
      <p:sp>
        <p:nvSpPr>
          <p:cNvPr id="61" name="CaixaDeTexto 1"/>
          <p:cNvSpPr/>
          <p:nvPr/>
        </p:nvSpPr>
        <p:spPr>
          <a:xfrm>
            <a:off x="84960" y="1694160"/>
            <a:ext cx="6687360" cy="265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000000"/>
                </a:solidFill>
                <a:latin typeface="Arial"/>
              </a:rPr>
              <a:t>Em relação às ações para manutenção do volume de microcrédito e aprimoramento da performance da rede de agentes, informamos que estamos garantindo a continuidade das contratações dentro das condições operacionais do Programa Microcrédito Fácil.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62" name="CaixaDeTexto 2"/>
          <p:cNvSpPr/>
          <p:nvPr/>
        </p:nvSpPr>
        <p:spPr>
          <a:xfrm>
            <a:off x="124200" y="938520"/>
            <a:ext cx="651384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000" b="1" strike="noStrike" spc="-1">
                <a:solidFill>
                  <a:schemeClr val="accent1">
                    <a:lumMod val="50000"/>
                  </a:schemeClr>
                </a:solidFill>
                <a:latin typeface="Calibri"/>
              </a:rPr>
              <a:t>Ação / Entrega / Responsável:</a:t>
            </a:r>
            <a:endParaRPr lang="pt-BR" sz="2000" b="0" strike="noStrike" spc="-1">
              <a:latin typeface="Arial"/>
            </a:endParaRPr>
          </a:p>
        </p:txBody>
      </p:sp>
      <p:pic>
        <p:nvPicPr>
          <p:cNvPr id="63" name="Imagem 8"/>
          <p:cNvPicPr/>
          <p:nvPr/>
        </p:nvPicPr>
        <p:blipFill>
          <a:blip r:embed="rId3"/>
          <a:stretch/>
        </p:blipFill>
        <p:spPr>
          <a:xfrm>
            <a:off x="0" y="29880"/>
            <a:ext cx="6857640" cy="887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Conector reto 3"/>
          <p:cNvCxnSpPr/>
          <p:nvPr/>
        </p:nvCxnSpPr>
        <p:spPr>
          <a:xfrm flipV="1">
            <a:off x="0" y="95832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65" name="Imagem 9"/>
          <p:cNvPicPr/>
          <p:nvPr/>
        </p:nvPicPr>
        <p:blipFill>
          <a:blip r:embed="rId2"/>
          <a:stretch/>
        </p:blipFill>
        <p:spPr>
          <a:xfrm>
            <a:off x="5217120" y="4829040"/>
            <a:ext cx="1584000" cy="313920"/>
          </a:xfrm>
          <a:prstGeom prst="rect">
            <a:avLst/>
          </a:prstGeom>
          <a:ln w="0">
            <a:noFill/>
          </a:ln>
        </p:spPr>
      </p:pic>
      <p:sp>
        <p:nvSpPr>
          <p:cNvPr id="66" name="CaixaDeTexto 3"/>
          <p:cNvSpPr/>
          <p:nvPr/>
        </p:nvSpPr>
        <p:spPr>
          <a:xfrm>
            <a:off x="84960" y="1694160"/>
            <a:ext cx="6687360" cy="3016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400" b="1" strike="noStrike" spc="-1">
                <a:solidFill>
                  <a:srgbClr val="000000"/>
                </a:solidFill>
                <a:latin typeface="Arial"/>
              </a:rPr>
              <a:t>No entanto, conforme era esperado, as mudanças nas administrações municipais, decorrentes da troca de prefeitos, impactaram temporariamente o desempenho da rede de agentes, resultando em um volume de liberações ligeiramente inferior ao registrado no mesmo período do ano passado.</a:t>
            </a:r>
            <a:endParaRPr lang="pt-BR" sz="2400" b="0" strike="noStrike" spc="-1">
              <a:latin typeface="Arial"/>
            </a:endParaRPr>
          </a:p>
        </p:txBody>
      </p:sp>
      <p:sp>
        <p:nvSpPr>
          <p:cNvPr id="67" name="CaixaDeTexto 5"/>
          <p:cNvSpPr/>
          <p:nvPr/>
        </p:nvSpPr>
        <p:spPr>
          <a:xfrm>
            <a:off x="124200" y="938520"/>
            <a:ext cx="651384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000" b="1" strike="noStrike" spc="-1">
                <a:solidFill>
                  <a:schemeClr val="accent1">
                    <a:lumMod val="50000"/>
                  </a:schemeClr>
                </a:solidFill>
                <a:latin typeface="Calibri"/>
              </a:rPr>
              <a:t>Ação / Entrega / Responsável:</a:t>
            </a:r>
            <a:endParaRPr lang="pt-BR" sz="2000" b="0" strike="noStrike" spc="-1">
              <a:latin typeface="Arial"/>
            </a:endParaRPr>
          </a:p>
        </p:txBody>
      </p:sp>
      <p:pic>
        <p:nvPicPr>
          <p:cNvPr id="68" name="Imagem 10"/>
          <p:cNvPicPr/>
          <p:nvPr/>
        </p:nvPicPr>
        <p:blipFill>
          <a:blip r:embed="rId3"/>
          <a:stretch/>
        </p:blipFill>
        <p:spPr>
          <a:xfrm>
            <a:off x="0" y="29880"/>
            <a:ext cx="6857640" cy="887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Conector reto 4"/>
          <p:cNvCxnSpPr/>
          <p:nvPr/>
        </p:nvCxnSpPr>
        <p:spPr>
          <a:xfrm flipV="1">
            <a:off x="0" y="95832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70" name="Imagem 11"/>
          <p:cNvPicPr/>
          <p:nvPr/>
        </p:nvPicPr>
        <p:blipFill>
          <a:blip r:embed="rId2"/>
          <a:stretch/>
        </p:blipFill>
        <p:spPr>
          <a:xfrm>
            <a:off x="5217120" y="4829040"/>
            <a:ext cx="1584000" cy="313920"/>
          </a:xfrm>
          <a:prstGeom prst="rect">
            <a:avLst/>
          </a:prstGeom>
          <a:ln w="0">
            <a:noFill/>
          </a:ln>
        </p:spPr>
      </p:pic>
      <p:sp>
        <p:nvSpPr>
          <p:cNvPr id="72" name="CaixaDeTexto 8"/>
          <p:cNvSpPr/>
          <p:nvPr/>
        </p:nvSpPr>
        <p:spPr>
          <a:xfrm>
            <a:off x="124200" y="938520"/>
            <a:ext cx="651384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000" b="1" strike="noStrike" spc="-1">
                <a:solidFill>
                  <a:schemeClr val="accent1">
                    <a:lumMod val="50000"/>
                  </a:schemeClr>
                </a:solidFill>
                <a:latin typeface="Calibri"/>
              </a:rPr>
              <a:t>Ação / Entrega / Responsável:</a:t>
            </a:r>
            <a:endParaRPr lang="pt-BR" sz="2000" b="0" strike="noStrike" spc="-1">
              <a:latin typeface="Arial"/>
            </a:endParaRPr>
          </a:p>
        </p:txBody>
      </p:sp>
      <p:pic>
        <p:nvPicPr>
          <p:cNvPr id="73" name="Imagem 12"/>
          <p:cNvPicPr/>
          <p:nvPr/>
        </p:nvPicPr>
        <p:blipFill>
          <a:blip r:embed="rId3"/>
          <a:stretch/>
        </p:blipFill>
        <p:spPr>
          <a:xfrm>
            <a:off x="0" y="29880"/>
            <a:ext cx="6857640" cy="887400"/>
          </a:xfrm>
          <a:prstGeom prst="rect">
            <a:avLst/>
          </a:prstGeom>
          <a:ln w="0">
            <a:noFill/>
          </a:ln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44312872-1F71-4EAD-862F-63292DA836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" y="1856665"/>
            <a:ext cx="6800760" cy="3256955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1792859" y="1440865"/>
            <a:ext cx="32719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b="1" spc="-1" dirty="0"/>
              <a:t>Produção Microcrédito </a:t>
            </a:r>
            <a:r>
              <a:rPr lang="pt-BR" b="1" spc="-1" dirty="0" smtClean="0"/>
              <a:t>2024</a:t>
            </a:r>
            <a:endParaRPr lang="pt-BR" b="1" spc="-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Conector reto 4"/>
          <p:cNvCxnSpPr/>
          <p:nvPr/>
        </p:nvCxnSpPr>
        <p:spPr>
          <a:xfrm flipV="1">
            <a:off x="0" y="95832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70" name="Imagem 11"/>
          <p:cNvPicPr/>
          <p:nvPr/>
        </p:nvPicPr>
        <p:blipFill>
          <a:blip r:embed="rId2"/>
          <a:stretch/>
        </p:blipFill>
        <p:spPr>
          <a:xfrm>
            <a:off x="5217120" y="4829040"/>
            <a:ext cx="1584000" cy="313920"/>
          </a:xfrm>
          <a:prstGeom prst="rect">
            <a:avLst/>
          </a:prstGeom>
          <a:ln w="0">
            <a:noFill/>
          </a:ln>
        </p:spPr>
      </p:pic>
      <p:sp>
        <p:nvSpPr>
          <p:cNvPr id="72" name="CaixaDeTexto 8"/>
          <p:cNvSpPr/>
          <p:nvPr/>
        </p:nvSpPr>
        <p:spPr>
          <a:xfrm>
            <a:off x="124200" y="938520"/>
            <a:ext cx="651384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000" b="1" strike="noStrike" spc="-1">
                <a:solidFill>
                  <a:schemeClr val="accent1">
                    <a:lumMod val="50000"/>
                  </a:schemeClr>
                </a:solidFill>
                <a:latin typeface="Calibri"/>
              </a:rPr>
              <a:t>Ação / Entrega / Responsável:</a:t>
            </a:r>
            <a:endParaRPr lang="pt-BR" sz="2000" b="0" strike="noStrike" spc="-1">
              <a:latin typeface="Arial"/>
            </a:endParaRPr>
          </a:p>
        </p:txBody>
      </p:sp>
      <p:pic>
        <p:nvPicPr>
          <p:cNvPr id="73" name="Imagem 12"/>
          <p:cNvPicPr/>
          <p:nvPr/>
        </p:nvPicPr>
        <p:blipFill>
          <a:blip r:embed="rId3"/>
          <a:stretch/>
        </p:blipFill>
        <p:spPr>
          <a:xfrm>
            <a:off x="0" y="29880"/>
            <a:ext cx="6857640" cy="887400"/>
          </a:xfrm>
          <a:prstGeom prst="rect">
            <a:avLst/>
          </a:prstGeom>
          <a:ln w="0">
            <a:noFill/>
          </a:ln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9DB95505-A0F0-863C-56FF-7265CE9FB5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360" y="1986075"/>
            <a:ext cx="6858000" cy="3157425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1792679" y="1474911"/>
            <a:ext cx="32719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b="1" spc="-1" dirty="0"/>
              <a:t>Produção Microcrédito 2025</a:t>
            </a:r>
          </a:p>
        </p:txBody>
      </p:sp>
    </p:spTree>
    <p:extLst>
      <p:ext uri="{BB962C8B-B14F-4D97-AF65-F5344CB8AC3E}">
        <p14:creationId xmlns:p14="http://schemas.microsoft.com/office/powerpoint/2010/main" val="1476769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4" name="Conector reto 6"/>
          <p:cNvCxnSpPr/>
          <p:nvPr/>
        </p:nvCxnSpPr>
        <p:spPr>
          <a:xfrm flipV="1">
            <a:off x="0" y="958320"/>
            <a:ext cx="6858360" cy="9360"/>
          </a:xfrm>
          <a:prstGeom prst="straightConnector1">
            <a:avLst/>
          </a:prstGeom>
          <a:ln w="34925">
            <a:solidFill>
              <a:srgbClr val="5B9BD5"/>
            </a:solidFill>
          </a:ln>
        </p:spPr>
      </p:cxnSp>
      <p:pic>
        <p:nvPicPr>
          <p:cNvPr id="75" name="Imagem 3"/>
          <p:cNvPicPr/>
          <p:nvPr/>
        </p:nvPicPr>
        <p:blipFill>
          <a:blip r:embed="rId2"/>
          <a:stretch/>
        </p:blipFill>
        <p:spPr>
          <a:xfrm>
            <a:off x="5217120" y="4829040"/>
            <a:ext cx="1584000" cy="313920"/>
          </a:xfrm>
          <a:prstGeom prst="rect">
            <a:avLst/>
          </a:prstGeom>
          <a:ln w="0">
            <a:noFill/>
          </a:ln>
        </p:spPr>
      </p:pic>
      <p:sp>
        <p:nvSpPr>
          <p:cNvPr id="76" name="CaixaDeTexto 4"/>
          <p:cNvSpPr/>
          <p:nvPr/>
        </p:nvSpPr>
        <p:spPr>
          <a:xfrm>
            <a:off x="84960" y="1877760"/>
            <a:ext cx="6687360" cy="1568206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pt-BR" sz="2400" b="1" u="sng" spc="-1" dirty="0">
                <a:solidFill>
                  <a:srgbClr val="000000"/>
                </a:solidFill>
              </a:rPr>
              <a:t>Disponibilizar um programa municipal de incentivo ao crédito chamado Programa Impulsiona. </a:t>
            </a:r>
          </a:p>
          <a:p>
            <a:pPr algn="just">
              <a:lnSpc>
                <a:spcPct val="100000"/>
              </a:lnSpc>
            </a:pPr>
            <a:r>
              <a:rPr lang="pt-BR" sz="2400" b="1" u="sng" spc="-1" dirty="0">
                <a:solidFill>
                  <a:srgbClr val="000000"/>
                </a:solidFill>
              </a:rPr>
              <a:t>FOMENTO PARANÁ e SEBRAE/PR</a:t>
            </a:r>
            <a:endParaRPr lang="pt-BR" sz="2400" u="sng" spc="-1" dirty="0"/>
          </a:p>
        </p:txBody>
      </p:sp>
      <p:sp>
        <p:nvSpPr>
          <p:cNvPr id="77" name="CaixaDeTexto 7"/>
          <p:cNvSpPr/>
          <p:nvPr/>
        </p:nvSpPr>
        <p:spPr>
          <a:xfrm>
            <a:off x="124200" y="938520"/>
            <a:ext cx="6513840" cy="394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pt-BR" sz="2000" b="1" strike="noStrike" spc="-1">
                <a:solidFill>
                  <a:schemeClr val="accent1">
                    <a:lumMod val="50000"/>
                  </a:schemeClr>
                </a:solidFill>
                <a:latin typeface="Calibri"/>
              </a:rPr>
              <a:t>Ação / Entrega / Responsável:</a:t>
            </a:r>
            <a:endParaRPr lang="pt-BR" sz="2000" b="0" strike="noStrike" spc="-1">
              <a:latin typeface="Arial"/>
            </a:endParaRPr>
          </a:p>
        </p:txBody>
      </p:sp>
      <p:pic>
        <p:nvPicPr>
          <p:cNvPr id="78" name="Imagem 1"/>
          <p:cNvPicPr/>
          <p:nvPr/>
        </p:nvPicPr>
        <p:blipFill>
          <a:blip r:embed="rId3"/>
          <a:stretch/>
        </p:blipFill>
        <p:spPr>
          <a:xfrm>
            <a:off x="0" y="29880"/>
            <a:ext cx="6857640" cy="88740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20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39958</TotalTime>
  <Words>843</Words>
  <Application>Microsoft Office PowerPoint</Application>
  <PresentationFormat>Personalizar</PresentationFormat>
  <Paragraphs>106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7" baseType="lpstr">
      <vt:lpstr>Microsoft YaHei</vt:lpstr>
      <vt:lpstr>Arial</vt:lpstr>
      <vt:lpstr>Calibri</vt:lpstr>
      <vt:lpstr>Calibri Light</vt:lpstr>
      <vt:lpstr>CIDFont+F3</vt:lpstr>
      <vt:lpstr>DejaVu Sans</vt:lpstr>
      <vt:lpstr>Times New Roman</vt:lpstr>
      <vt:lpstr>20_Office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User8</dc:creator>
  <dc:description/>
  <cp:lastModifiedBy>Leonardo Menoncin Pacheco</cp:lastModifiedBy>
  <cp:revision>2086</cp:revision>
  <cp:lastPrinted>2024-02-23T11:48:03Z</cp:lastPrinted>
  <dcterms:created xsi:type="dcterms:W3CDTF">2014-12-15T13:46:29Z</dcterms:created>
  <dcterms:modified xsi:type="dcterms:W3CDTF">2025-08-11T13:21:32Z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i4>9</vt:i4>
  </property>
</Properties>
</file>