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1" r:id="rId12"/>
  </p:sldMasterIdLst>
  <p:sldIdLst>
    <p:sldId id="256" r:id="rId13"/>
    <p:sldId id="257" r:id="rId14"/>
    <p:sldId id="536" r:id="rId15"/>
    <p:sldId id="539" r:id="rId16"/>
    <p:sldId id="540" r:id="rId17"/>
    <p:sldId id="541" r:id="rId18"/>
    <p:sldId id="542" r:id="rId19"/>
    <p:sldId id="543" r:id="rId20"/>
    <p:sldId id="544" r:id="rId21"/>
    <p:sldId id="545" r:id="rId22"/>
    <p:sldId id="546" r:id="rId23"/>
    <p:sldId id="547" r:id="rId24"/>
    <p:sldId id="548" r:id="rId25"/>
    <p:sldId id="549" r:id="rId26"/>
    <p:sldId id="537" r:id="rId27"/>
    <p:sldId id="504" r:id="rId28"/>
    <p:sldId id="538" r:id="rId29"/>
    <p:sldId id="489" r:id="rId30"/>
    <p:sldId id="268" r:id="rId31"/>
  </p:sldIdLst>
  <p:sldSz cx="6858000" cy="51435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71600" y="145800"/>
            <a:ext cx="5914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71600" y="1369080"/>
            <a:ext cx="5914440" cy="32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2E26DA5-52F6-4C1B-8CBE-767A701590C6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C22B8DBB-DC57-44F1-A345-610A471C02C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68B349AB-D107-46FA-9B66-6FFD2B59D5A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D4110B86-05DE-40D8-87FE-74406FC4D79D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4D45951-4530-4C63-93B2-16B451955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8036" y="4717418"/>
            <a:ext cx="2466109" cy="4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7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35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7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2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23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6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5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3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396E6AB-F32F-441C-80BF-EE75CC750BC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740572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74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740572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30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81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6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6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34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1600" y="145800"/>
            <a:ext cx="5914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71600" y="1369080"/>
            <a:ext cx="5914440" cy="32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BBBC325-B7B4-4DE8-AD5C-214D4ED75819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98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FAB25DE-0BEE-43FF-B07A-1BEE118765E0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1600" y="145800"/>
            <a:ext cx="5914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71600" y="1369080"/>
            <a:ext cx="5914440" cy="32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BBBC325-B7B4-4DE8-AD5C-214D4ED75819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5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32A2111-6BF0-49F2-906A-00CA66AD5EB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71600" y="145800"/>
            <a:ext cx="5914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71600" y="1369080"/>
            <a:ext cx="2886120" cy="32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502440" y="1369080"/>
            <a:ext cx="2886120" cy="32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1F37AAC-D155-40D4-954B-18F3C0726FD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01D2A006-5395-464D-8C1F-9AFB40F1E58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71600" y="145800"/>
            <a:ext cx="5914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527239C8-9555-4FCF-AF84-1C39E30DF44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/>
          <p:cNvPicPr/>
          <p:nvPr/>
        </p:nvPicPr>
        <p:blipFill>
          <a:blip r:embed="rId3"/>
          <a:stretch/>
        </p:blipFill>
        <p:spPr>
          <a:xfrm>
            <a:off x="4377960" y="4717440"/>
            <a:ext cx="2465280" cy="42552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71600" y="273960"/>
            <a:ext cx="5914440" cy="9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150503C0-DEE1-4E43-BC91-746CD631C66B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12882F11-36E9-40C2-BAC4-E86E948C19AE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5D9EA577-2892-4BBB-8059-7D89D7FA9348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11/08/2025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9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C628CCBF-AF4A-4754-9CF4-7BCB4F513B64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165781F5-3A37-4EAF-893F-FEF3F636779C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71600" y="273960"/>
            <a:ext cx="5914440" cy="9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71600" y="1369080"/>
            <a:ext cx="5914440" cy="32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F7B83D1F-09EF-4D0E-833E-301CBE74905B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FE44403D-7B9F-4208-8F98-3ABAD523D85A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71600" y="273960"/>
            <a:ext cx="5914440" cy="9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71600" y="1369080"/>
            <a:ext cx="2885760" cy="32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502440" y="1369080"/>
            <a:ext cx="2885760" cy="32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B6423575-9489-4591-B52B-94954DEC98FA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6F2D021B-002F-447B-A932-5E5849B6E541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71600" y="273960"/>
            <a:ext cx="5914440" cy="9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D0B7F6FA-1F1E-498E-8F55-E3448D6CF740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2271600" y="4767120"/>
            <a:ext cx="231372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484344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pos="0" algn="l"/>
              </a:tabLst>
              <a:defRPr lang="pt-BR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pos="0" algn="l"/>
              </a:tabLst>
            </a:pPr>
            <a:fld id="{7CEB19C1-301E-42D6-9F20-148A0C1F7EC4}" type="slidenum">
              <a:rPr lang="pt-BR" sz="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471600" y="4767120"/>
            <a:ext cx="154224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343080" y="1549440"/>
            <a:ext cx="6171480" cy="343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algn="ctr" defTabSz="685800">
              <a:lnSpc>
                <a:spcPct val="100000"/>
              </a:lnSpc>
              <a:spcBef>
                <a:spcPts val="306"/>
              </a:spcBef>
              <a:spcAft>
                <a:spcPts val="658"/>
              </a:spcAft>
              <a:buNone/>
              <a:tabLst>
                <a:tab pos="0" algn="l"/>
              </a:tabLst>
            </a:pPr>
            <a:r>
              <a:rPr lang="en-US" sz="2800" b="1" spc="-1" dirty="0">
                <a:solidFill>
                  <a:srgbClr val="002060"/>
                </a:solidFill>
                <a:latin typeface="Calibri"/>
                <a:ea typeface="Calibri"/>
              </a:rPr>
              <a:t>10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º CICLO DE REUNIÕES COM OS COMITÊS TEMÁTICOS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 algn="ctr" defTabSz="685800">
              <a:lnSpc>
                <a:spcPct val="100000"/>
              </a:lnSpc>
              <a:spcBef>
                <a:spcPts val="306"/>
              </a:spcBef>
              <a:spcAft>
                <a:spcPts val="658"/>
              </a:spcAft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CT5 – EDUCAÇÃO, FORMAÇÃO E CAPACITAÇÃO EMPREENDEDORA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 algn="ctr" defTabSz="685800">
              <a:lnSpc>
                <a:spcPct val="100000"/>
              </a:lnSpc>
              <a:spcBef>
                <a:spcPts val="306"/>
              </a:spcBef>
              <a:spcAft>
                <a:spcPts val="658"/>
              </a:spcAft>
              <a:buNone/>
              <a:tabLst>
                <a:tab pos="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 algn="ctr" defTabSz="685800">
              <a:lnSpc>
                <a:spcPct val="75000"/>
              </a:lnSpc>
              <a:spcBef>
                <a:spcPts val="306"/>
              </a:spcBef>
              <a:spcAft>
                <a:spcPts val="658"/>
              </a:spcAft>
              <a:buNone/>
              <a:tabLst>
                <a:tab pos="0" algn="l"/>
              </a:tabLst>
            </a:pPr>
            <a:r>
              <a:rPr lang="pt-BR" sz="2000" b="1" spc="-1" dirty="0">
                <a:solidFill>
                  <a:srgbClr val="002060"/>
                </a:solidFill>
                <a:latin typeface="Calibri"/>
                <a:ea typeface="Calibri"/>
              </a:rPr>
              <a:t>13</a:t>
            </a:r>
            <a:r>
              <a:rPr lang="pt-BR" sz="20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/08/2025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 algn="ctr" defTabSz="685800">
              <a:lnSpc>
                <a:spcPct val="75000"/>
              </a:lnSpc>
              <a:spcBef>
                <a:spcPts val="306"/>
              </a:spcBef>
              <a:spcAft>
                <a:spcPts val="658"/>
              </a:spcAft>
              <a:buNone/>
              <a:tabLst>
                <a:tab pos="0" algn="l"/>
              </a:tabLst>
            </a:pPr>
            <a:r>
              <a:rPr lang="pt-BR" sz="20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CURITIBA – PR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Imagem 1"/>
          <p:cNvPicPr/>
          <p:nvPr/>
        </p:nvPicPr>
        <p:blipFill>
          <a:blip r:embed="rId2"/>
          <a:stretch/>
        </p:blipFill>
        <p:spPr>
          <a:xfrm>
            <a:off x="4386240" y="4664160"/>
            <a:ext cx="2414520" cy="478800"/>
          </a:xfrm>
          <a:prstGeom prst="rect">
            <a:avLst/>
          </a:prstGeom>
          <a:ln w="0">
            <a:noFill/>
          </a:ln>
        </p:spPr>
      </p:pic>
      <p:pic>
        <p:nvPicPr>
          <p:cNvPr id="51" name="Imagem 6"/>
          <p:cNvPicPr/>
          <p:nvPr/>
        </p:nvPicPr>
        <p:blipFill>
          <a:blip r:embed="rId3"/>
          <a:stretch/>
        </p:blipFill>
        <p:spPr>
          <a:xfrm>
            <a:off x="0" y="16560"/>
            <a:ext cx="6857280" cy="1424160"/>
          </a:xfrm>
          <a:prstGeom prst="rect">
            <a:avLst/>
          </a:prstGeom>
          <a:ln w="0">
            <a:noFill/>
          </a:ln>
        </p:spPr>
      </p:pic>
      <p:pic>
        <p:nvPicPr>
          <p:cNvPr id="5" name="Imagem 4" descr="Interface gráfica do usuário, Texto">
            <a:extLst>
              <a:ext uri="{FF2B5EF4-FFF2-40B4-BE49-F238E27FC236}">
                <a16:creationId xmlns:a16="http://schemas.microsoft.com/office/drawing/2014/main" id="{724CA27F-4766-4670-2998-46FF53B00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r="50000"/>
          <a:stretch/>
        </p:blipFill>
        <p:spPr>
          <a:xfrm>
            <a:off x="1241673" y="576268"/>
            <a:ext cx="1493326" cy="6184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D460E-7133-E25D-0018-4808A8870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6">
            <a:extLst>
              <a:ext uri="{FF2B5EF4-FFF2-40B4-BE49-F238E27FC236}">
                <a16:creationId xmlns:a16="http://schemas.microsoft.com/office/drawing/2014/main" id="{E71039DA-8716-4512-5FC0-9C475BCA7C06}"/>
              </a:ext>
            </a:extLst>
          </p:cNvPr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87" name="Imagem 3">
            <a:extLst>
              <a:ext uri="{FF2B5EF4-FFF2-40B4-BE49-F238E27FC236}">
                <a16:creationId xmlns:a16="http://schemas.microsoft.com/office/drawing/2014/main" id="{07684973-3BDD-62F3-836E-E60E259139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20000" y="4830120"/>
            <a:ext cx="1583640" cy="313560"/>
          </a:xfrm>
          <a:prstGeom prst="rect">
            <a:avLst/>
          </a:prstGeom>
          <a:ln w="0">
            <a:noFill/>
          </a:ln>
        </p:spPr>
      </p:pic>
      <p:pic>
        <p:nvPicPr>
          <p:cNvPr id="90" name="Imagem 2">
            <a:extLst>
              <a:ext uri="{FF2B5EF4-FFF2-40B4-BE49-F238E27FC236}">
                <a16:creationId xmlns:a16="http://schemas.microsoft.com/office/drawing/2014/main" id="{E3B4CDFF-60C9-CB0C-4960-148CF3808FD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E40799-4AF4-BEA8-05B4-E3B045E79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56" y="1068769"/>
            <a:ext cx="3930055" cy="40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7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Conector reto 7"/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92" name="Imagem 15"/>
          <p:cNvPicPr/>
          <p:nvPr/>
        </p:nvPicPr>
        <p:blipFill>
          <a:blip r:embed="rId2"/>
          <a:stretch/>
        </p:blipFill>
        <p:spPr>
          <a:xfrm>
            <a:off x="5220000" y="4726080"/>
            <a:ext cx="1583640" cy="313560"/>
          </a:xfrm>
          <a:prstGeom prst="rect">
            <a:avLst/>
          </a:prstGeom>
          <a:ln w="0">
            <a:noFill/>
          </a:ln>
        </p:spPr>
      </p:pic>
      <p:sp>
        <p:nvSpPr>
          <p:cNvPr id="93" name="CaixaDeTexto 11"/>
          <p:cNvSpPr/>
          <p:nvPr/>
        </p:nvSpPr>
        <p:spPr>
          <a:xfrm>
            <a:off x="146160" y="1467720"/>
            <a:ext cx="6513480" cy="51691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– EMPREENDEDORISMO NAS ESCOLAS: disponibilizar aos estudantes do ensino básico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cursos voltados ao empreendedorismo e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propriedade industrial.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Parceria entre: SETR, SEED e INPI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Meta: Divulgar material de empreendedorismo nas Escolas do PR, no âmbito do Aluno de Sucesso (2025/2026)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2"/>
          <p:cNvSpPr/>
          <p:nvPr/>
        </p:nvSpPr>
        <p:spPr>
          <a:xfrm>
            <a:off x="124200" y="981000"/>
            <a:ext cx="6513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Ação / Entrega / Responsável:</a:t>
            </a:r>
            <a:endParaRPr kumimoji="0" lang="pt-BR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5" name="Imagem 16"/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582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D299E-F6FD-248B-77BE-F7F6CF2DC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6">
            <a:extLst>
              <a:ext uri="{FF2B5EF4-FFF2-40B4-BE49-F238E27FC236}">
                <a16:creationId xmlns:a16="http://schemas.microsoft.com/office/drawing/2014/main" id="{70C0591E-FD5E-9C94-25E8-3C8A4D61C6EC}"/>
              </a:ext>
            </a:extLst>
          </p:cNvPr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87" name="Imagem 3">
            <a:extLst>
              <a:ext uri="{FF2B5EF4-FFF2-40B4-BE49-F238E27FC236}">
                <a16:creationId xmlns:a16="http://schemas.microsoft.com/office/drawing/2014/main" id="{BC15DDA2-3FA3-6968-F630-63511A8D6FB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20000" y="4830120"/>
            <a:ext cx="1583640" cy="313560"/>
          </a:xfrm>
          <a:prstGeom prst="rect">
            <a:avLst/>
          </a:prstGeom>
          <a:ln w="0">
            <a:noFill/>
          </a:ln>
        </p:spPr>
      </p:pic>
      <p:pic>
        <p:nvPicPr>
          <p:cNvPr id="90" name="Imagem 2">
            <a:extLst>
              <a:ext uri="{FF2B5EF4-FFF2-40B4-BE49-F238E27FC236}">
                <a16:creationId xmlns:a16="http://schemas.microsoft.com/office/drawing/2014/main" id="{D761BFE3-9108-9A60-9E6D-224D9F8FFDA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1231879-D3B1-0620-62A6-DCF4C6CE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00" y="1100878"/>
            <a:ext cx="3630605" cy="39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Conector reto 8"/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97" name="Imagem 17"/>
          <p:cNvPicPr/>
          <p:nvPr/>
        </p:nvPicPr>
        <p:blipFill>
          <a:blip r:embed="rId2"/>
          <a:stretch/>
        </p:blipFill>
        <p:spPr>
          <a:xfrm>
            <a:off x="5220000" y="4726080"/>
            <a:ext cx="1583640" cy="313560"/>
          </a:xfrm>
          <a:prstGeom prst="rect">
            <a:avLst/>
          </a:prstGeom>
          <a:ln w="0">
            <a:noFill/>
          </a:ln>
        </p:spPr>
      </p:pic>
      <p:sp>
        <p:nvSpPr>
          <p:cNvPr id="98" name="CaixaDeTexto 13"/>
          <p:cNvSpPr/>
          <p:nvPr/>
        </p:nvSpPr>
        <p:spPr>
          <a:xfrm>
            <a:off x="146160" y="1467720"/>
            <a:ext cx="651348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– CADERNO DE BOAS PRÁTICAS: caderno de boas práticas das ações realizadas nos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territórios pelas </a:t>
            </a:r>
            <a:r>
              <a:rPr kumimoji="0" lang="pt-BR" sz="2200" b="1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AMPEC’s</a:t>
            </a: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Parceria entre: SETR, SEIC e AMPEC’S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Meta: Divulgar boas práticas das </a:t>
            </a:r>
            <a:r>
              <a:rPr kumimoji="0" lang="pt-BR" sz="2200" b="1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Ampec’s</a:t>
            </a: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nas reuniões e na página da Fopeme, em formato de caderno, bimestralmente em 2025/2026.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CaixaDeTexto 14"/>
          <p:cNvSpPr/>
          <p:nvPr/>
        </p:nvSpPr>
        <p:spPr>
          <a:xfrm>
            <a:off x="124200" y="981000"/>
            <a:ext cx="6513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Ação / Entrega / Responsável:</a:t>
            </a:r>
            <a:endParaRPr kumimoji="0" lang="pt-BR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Imagem 18"/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493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A70D-FBAF-36D8-67C6-AC63768E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6">
            <a:extLst>
              <a:ext uri="{FF2B5EF4-FFF2-40B4-BE49-F238E27FC236}">
                <a16:creationId xmlns:a16="http://schemas.microsoft.com/office/drawing/2014/main" id="{28CD0D3D-05BC-CC04-0BC9-D8E673059168}"/>
              </a:ext>
            </a:extLst>
          </p:cNvPr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87" name="Imagem 3">
            <a:extLst>
              <a:ext uri="{FF2B5EF4-FFF2-40B4-BE49-F238E27FC236}">
                <a16:creationId xmlns:a16="http://schemas.microsoft.com/office/drawing/2014/main" id="{DEA3475E-CEAA-CAA4-A968-B08AA84E9E8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20000" y="4830120"/>
            <a:ext cx="1583640" cy="313560"/>
          </a:xfrm>
          <a:prstGeom prst="rect">
            <a:avLst/>
          </a:prstGeom>
          <a:ln w="0">
            <a:noFill/>
          </a:ln>
        </p:spPr>
      </p:pic>
      <p:pic>
        <p:nvPicPr>
          <p:cNvPr id="90" name="Imagem 2">
            <a:extLst>
              <a:ext uri="{FF2B5EF4-FFF2-40B4-BE49-F238E27FC236}">
                <a16:creationId xmlns:a16="http://schemas.microsoft.com/office/drawing/2014/main" id="{783651CB-6292-BAF1-3724-7D8B662506A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A80994-DD0A-2A83-18C1-61643B7AF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72" y="1307360"/>
            <a:ext cx="5862191" cy="29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F01EB-D235-83B9-30D7-8712E0AFD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EE385BF-468F-C1F1-FA99-15760CE33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84319"/>
              </p:ext>
            </p:extLst>
          </p:nvPr>
        </p:nvGraphicFramePr>
        <p:xfrm>
          <a:off x="127416" y="803520"/>
          <a:ext cx="6603168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109">
                  <a:extLst>
                    <a:ext uri="{9D8B030D-6E8A-4147-A177-3AD203B41FA5}">
                      <a16:colId xmlns:a16="http://schemas.microsoft.com/office/drawing/2014/main" val="1210530706"/>
                    </a:ext>
                  </a:extLst>
                </a:gridCol>
                <a:gridCol w="2128603">
                  <a:extLst>
                    <a:ext uri="{9D8B030D-6E8A-4147-A177-3AD203B41FA5}">
                      <a16:colId xmlns:a16="http://schemas.microsoft.com/office/drawing/2014/main" val="1779736505"/>
                    </a:ext>
                  </a:extLst>
                </a:gridCol>
                <a:gridCol w="2353456">
                  <a:extLst>
                    <a:ext uri="{9D8B030D-6E8A-4147-A177-3AD203B41FA5}">
                      <a16:colId xmlns:a16="http://schemas.microsoft.com/office/drawing/2014/main" val="38597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lang="pt-BR" sz="135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HORÁRIO</a:t>
                      </a:r>
                      <a:endParaRPr lang="pt-BR" sz="135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lang="pt-BR" sz="135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ASSUNTO</a:t>
                      </a:r>
                      <a:endParaRPr lang="pt-BR" sz="135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lang="pt-BR" sz="135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RESPONSÁVEL</a:t>
                      </a:r>
                      <a:endParaRPr lang="pt-BR" sz="135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4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Das 10h00 às 10h05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Secretaria Técnica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Silvana Pereira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86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Das 10h05 às 10h35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Situação das ações em andamento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Suelen </a:t>
                      </a:r>
                      <a:r>
                        <a:rPr lang="pt-BR" sz="1800" b="1" strike="noStrike" spc="-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Glinski</a:t>
                      </a: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e Denny Enzo </a:t>
                      </a:r>
                      <a:r>
                        <a:rPr lang="pt-BR" sz="1800" b="1" strike="noStrike" spc="-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Yamaschita</a:t>
                      </a: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 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4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Das 10h35 às 11h50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Ações de comunicação e de realizações na ponta, em benefício das MPEs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Silvana Pereira e Rubens Palma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06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Das 11h50 às 12h00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Encaminhamentos do CT e Encerramento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Suelen </a:t>
                      </a:r>
                      <a:r>
                        <a:rPr lang="pt-BR" sz="1800" b="1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Glinski</a:t>
                      </a: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e Denny Enzo </a:t>
                      </a:r>
                      <a:r>
                        <a:rPr lang="pt-BR" sz="1800" b="1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Yamaschita</a:t>
                      </a: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784113"/>
                  </a:ext>
                </a:extLst>
              </a:tr>
            </a:tbl>
          </a:graphicData>
        </a:graphic>
      </p:graphicFrame>
      <p:cxnSp>
        <p:nvCxnSpPr>
          <p:cNvPr id="5" name="Conector reto 1">
            <a:extLst>
              <a:ext uri="{FF2B5EF4-FFF2-40B4-BE49-F238E27FC236}">
                <a16:creationId xmlns:a16="http://schemas.microsoft.com/office/drawing/2014/main" id="{293AB399-9BF7-878E-1720-7FA97993B9F1}"/>
              </a:ext>
            </a:extLst>
          </p:cNvPr>
          <p:cNvCxnSpPr/>
          <p:nvPr/>
        </p:nvCxnSpPr>
        <p:spPr>
          <a:xfrm flipV="1">
            <a:off x="0" y="68904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6" name="Imagem 4">
            <a:extLst>
              <a:ext uri="{FF2B5EF4-FFF2-40B4-BE49-F238E27FC236}">
                <a16:creationId xmlns:a16="http://schemas.microsoft.com/office/drawing/2014/main" id="{5FF8D7D4-2500-6EC7-EA00-A832666F1C5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86240" y="4664160"/>
            <a:ext cx="2414520" cy="478800"/>
          </a:xfrm>
          <a:prstGeom prst="rect">
            <a:avLst/>
          </a:prstGeom>
          <a:ln w="0">
            <a:noFill/>
          </a:ln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7C5CB9CC-D332-25C2-4611-C3E649DB1371}"/>
              </a:ext>
            </a:extLst>
          </p:cNvPr>
          <p:cNvSpPr/>
          <p:nvPr/>
        </p:nvSpPr>
        <p:spPr>
          <a:xfrm>
            <a:off x="2484360" y="135720"/>
            <a:ext cx="2398680" cy="3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defTabSz="685800">
              <a:lnSpc>
                <a:spcPct val="10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pt-BR" sz="2100" b="0" strike="noStrike" spc="-1">
                <a:solidFill>
                  <a:schemeClr val="dk1"/>
                </a:solidFill>
                <a:latin typeface="Arial"/>
              </a:rPr>
              <a:t>Pauta</a:t>
            </a:r>
            <a:endParaRPr lang="pt-BR" sz="2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1F0027B5-5888-07BE-5107-97C3EA8E2E9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080" y="78120"/>
            <a:ext cx="1812240" cy="506160"/>
          </a:xfrm>
          <a:prstGeom prst="rect">
            <a:avLst/>
          </a:prstGeom>
          <a:ln w="0">
            <a:noFill/>
          </a:ln>
        </p:spPr>
      </p:pic>
      <p:pic>
        <p:nvPicPr>
          <p:cNvPr id="10" name="Imagem 9" descr="Interface gráfica do usuário, Texto">
            <a:extLst>
              <a:ext uri="{FF2B5EF4-FFF2-40B4-BE49-F238E27FC236}">
                <a16:creationId xmlns:a16="http://schemas.microsoft.com/office/drawing/2014/main" id="{724CA27F-4766-4670-2998-46FF53B00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r="50000"/>
          <a:stretch/>
        </p:blipFill>
        <p:spPr>
          <a:xfrm>
            <a:off x="60150" y="62336"/>
            <a:ext cx="1807170" cy="5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9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61C92-4777-CBAC-7D48-0DA0F7F4A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0FEAE48-F29C-27F1-2E1E-56771238AA95}"/>
              </a:ext>
            </a:extLst>
          </p:cNvPr>
          <p:cNvCxnSpPr/>
          <p:nvPr/>
        </p:nvCxnSpPr>
        <p:spPr>
          <a:xfrm flipV="1">
            <a:off x="0" y="95858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942E882F-9543-A6A5-BC3A-5E3B83AD7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041" y="4829068"/>
            <a:ext cx="1584255" cy="3144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B4829EA-6E3D-2E5E-E3A6-CFDF4FB7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30"/>
            <a:ext cx="6858000" cy="88772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10D6F0B-B6A3-8125-E64B-FA6E6AFC7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0" y="1008755"/>
            <a:ext cx="3086367" cy="142506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3168B6-451E-F323-CDFD-2ECFC3AEDA11}"/>
              </a:ext>
            </a:extLst>
          </p:cNvPr>
          <p:cNvSpPr txBox="1"/>
          <p:nvPr/>
        </p:nvSpPr>
        <p:spPr>
          <a:xfrm>
            <a:off x="116962" y="2281178"/>
            <a:ext cx="64858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000" b="0" i="0" u="none" strike="noStrike" baseline="0" dirty="0">
                <a:latin typeface="CIDFont+F3"/>
              </a:rPr>
              <a:t>Em grupos de 5 a 7 pessoas, discutir as ações de comunicação e de realizações na ponta, em benefício das MPEs (55 min)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000" b="0" i="0" u="none" strike="noStrike" baseline="0" dirty="0">
                <a:latin typeface="CIDFont+F3"/>
              </a:rPr>
              <a:t>Apresentação dos resultados e do plano de ação em instrumento disponibilizado por Leonice (formulário 5w2h) (20 min)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000" b="0" i="0" u="none" strike="noStrike" baseline="0" dirty="0">
                <a:latin typeface="CIDFont+F3"/>
              </a:rPr>
              <a:t>A ideia é que na próxima reunião, em agosto, que os responsáveis apresentem os resultados do planejamento acordado.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8369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E021E-CD11-3E9E-F6AC-AE8D9E57C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8FC368-DC67-919E-41FD-CFDD05AE2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08346"/>
              </p:ext>
            </p:extLst>
          </p:nvPr>
        </p:nvGraphicFramePr>
        <p:xfrm>
          <a:off x="127416" y="803520"/>
          <a:ext cx="6603168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109">
                  <a:extLst>
                    <a:ext uri="{9D8B030D-6E8A-4147-A177-3AD203B41FA5}">
                      <a16:colId xmlns:a16="http://schemas.microsoft.com/office/drawing/2014/main" val="1210530706"/>
                    </a:ext>
                  </a:extLst>
                </a:gridCol>
                <a:gridCol w="2128603">
                  <a:extLst>
                    <a:ext uri="{9D8B030D-6E8A-4147-A177-3AD203B41FA5}">
                      <a16:colId xmlns:a16="http://schemas.microsoft.com/office/drawing/2014/main" val="1779736505"/>
                    </a:ext>
                  </a:extLst>
                </a:gridCol>
                <a:gridCol w="2353456">
                  <a:extLst>
                    <a:ext uri="{9D8B030D-6E8A-4147-A177-3AD203B41FA5}">
                      <a16:colId xmlns:a16="http://schemas.microsoft.com/office/drawing/2014/main" val="38597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lang="pt-BR" sz="135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HORÁRIO</a:t>
                      </a:r>
                      <a:endParaRPr lang="pt-BR" sz="135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lang="pt-BR" sz="135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ASSUNTO</a:t>
                      </a:r>
                      <a:endParaRPr lang="pt-BR" sz="135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lang="pt-BR" sz="135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RESPONSÁVEL</a:t>
                      </a:r>
                      <a:endParaRPr lang="pt-BR" sz="135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4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Das 10h00 às 10h05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Secretaria Técnica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Silvana Pereira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86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Das 10h05 às 10h35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Situação das ações em andamento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Suelen </a:t>
                      </a:r>
                      <a:r>
                        <a:rPr lang="pt-BR" sz="1800" b="1" strike="noStrike" spc="-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Glinski</a:t>
                      </a: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e Denny Enzo </a:t>
                      </a:r>
                      <a:r>
                        <a:rPr lang="pt-BR" sz="1800" b="1" strike="noStrike" spc="-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Yamaschita</a:t>
                      </a:r>
                      <a:r>
                        <a:rPr lang="pt-BR" sz="1800" b="1" strike="noStrike" spc="-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 </a:t>
                      </a:r>
                      <a:endParaRPr lang="pt-BR" sz="1800" b="0" strike="noStrike" spc="-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4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Das 10h35 às 11h50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Ações de comunicação e de realizações na ponta, em benefício das MPEs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Silvana Pereira e Rubens Palma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06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Das 11h50 às 12h00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Encaminhamentos do CT e Encerramento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Suelen </a:t>
                      </a:r>
                      <a:r>
                        <a:rPr lang="pt-BR" sz="1800" b="1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Glinski</a:t>
                      </a: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e Denny Enzo </a:t>
                      </a:r>
                      <a:r>
                        <a:rPr lang="pt-BR" sz="1800" b="1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Yamaschita</a:t>
                      </a: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784113"/>
                  </a:ext>
                </a:extLst>
              </a:tr>
            </a:tbl>
          </a:graphicData>
        </a:graphic>
      </p:graphicFrame>
      <p:cxnSp>
        <p:nvCxnSpPr>
          <p:cNvPr id="5" name="Conector reto 1">
            <a:extLst>
              <a:ext uri="{FF2B5EF4-FFF2-40B4-BE49-F238E27FC236}">
                <a16:creationId xmlns:a16="http://schemas.microsoft.com/office/drawing/2014/main" id="{9750A9AD-D2C2-CC99-3807-FD1FA9EFBADC}"/>
              </a:ext>
            </a:extLst>
          </p:cNvPr>
          <p:cNvCxnSpPr/>
          <p:nvPr/>
        </p:nvCxnSpPr>
        <p:spPr>
          <a:xfrm flipV="1">
            <a:off x="0" y="68904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6" name="Imagem 4">
            <a:extLst>
              <a:ext uri="{FF2B5EF4-FFF2-40B4-BE49-F238E27FC236}">
                <a16:creationId xmlns:a16="http://schemas.microsoft.com/office/drawing/2014/main" id="{6501593D-4E15-5F17-0C6F-C74B2B6C3BE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86240" y="4664160"/>
            <a:ext cx="2414520" cy="478800"/>
          </a:xfrm>
          <a:prstGeom prst="rect">
            <a:avLst/>
          </a:prstGeom>
          <a:ln w="0">
            <a:noFill/>
          </a:ln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FF178F9E-21BF-3FE6-20FC-7186C3EFD392}"/>
              </a:ext>
            </a:extLst>
          </p:cNvPr>
          <p:cNvSpPr/>
          <p:nvPr/>
        </p:nvSpPr>
        <p:spPr>
          <a:xfrm>
            <a:off x="2484360" y="135720"/>
            <a:ext cx="2398680" cy="3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defTabSz="685800">
              <a:lnSpc>
                <a:spcPct val="10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pt-BR" sz="2100" b="0" strike="noStrike" spc="-1">
                <a:solidFill>
                  <a:schemeClr val="dk1"/>
                </a:solidFill>
                <a:latin typeface="Arial"/>
              </a:rPr>
              <a:t>Pauta</a:t>
            </a:r>
            <a:endParaRPr lang="pt-BR" sz="2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3CC6CA9B-EF43-8280-314D-C7BB70C3B42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080" y="78120"/>
            <a:ext cx="1812240" cy="506160"/>
          </a:xfrm>
          <a:prstGeom prst="rect">
            <a:avLst/>
          </a:prstGeom>
          <a:ln w="0">
            <a:noFill/>
          </a:ln>
        </p:spPr>
      </p:pic>
      <p:pic>
        <p:nvPicPr>
          <p:cNvPr id="9" name="Imagem 8" descr="Interface gráfica do usuário, Texto">
            <a:extLst>
              <a:ext uri="{FF2B5EF4-FFF2-40B4-BE49-F238E27FC236}">
                <a16:creationId xmlns:a16="http://schemas.microsoft.com/office/drawing/2014/main" id="{724CA27F-4766-4670-2998-46FF53B00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r="50000"/>
          <a:stretch/>
        </p:blipFill>
        <p:spPr>
          <a:xfrm>
            <a:off x="60150" y="62336"/>
            <a:ext cx="1807170" cy="5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5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FFCC4C-3D01-D0CC-FB15-F89DC2B7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953" y="4602609"/>
            <a:ext cx="2344159" cy="465252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C503595A-7CCA-77FB-6716-BB60F06C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095" y="1547074"/>
            <a:ext cx="4387753" cy="36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43787" lvl="1" indent="0">
              <a:spcBef>
                <a:spcPct val="20000"/>
              </a:spcBef>
            </a:pPr>
            <a:r>
              <a:rPr lang="pt-BR" altLang="pt-BR" sz="2038" dirty="0"/>
              <a:t>Próximas Reuniões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021004-E553-4193-B682-1DB5687E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4"/>
            <a:ext cx="6858000" cy="142472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E79C5B0-34F7-AA9D-459B-28A1A918A236}"/>
              </a:ext>
            </a:extLst>
          </p:cNvPr>
          <p:cNvSpPr txBox="1"/>
          <p:nvPr/>
        </p:nvSpPr>
        <p:spPr>
          <a:xfrm>
            <a:off x="195208" y="2071030"/>
            <a:ext cx="6589454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b="1" dirty="0"/>
              <a:t>20 e 21 de agosto – 2ª Reunião Ordinária do Fórum Permanente Nacional em Vitória – ES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pt-BR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b="1" smtClean="0"/>
              <a:t>09</a:t>
            </a:r>
            <a:r>
              <a:rPr lang="pt-BR" sz="1600" b="1" smtClean="0"/>
              <a:t> </a:t>
            </a:r>
            <a:r>
              <a:rPr lang="pt-BR" sz="1600" b="1" dirty="0"/>
              <a:t>de setembro - 62ª Reunião Ordinária do FOPEME </a:t>
            </a:r>
          </a:p>
          <a:p>
            <a:endParaRPr lang="pt-BR" sz="1600" b="1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b="1" dirty="0"/>
              <a:t> 11 a 14 de setembro – Feira do Empreendedor Sebrae/PR 2025, no </a:t>
            </a:r>
            <a:r>
              <a:rPr lang="pt-BR" sz="1600" b="1" dirty="0" err="1"/>
              <a:t>Viasoft</a:t>
            </a:r>
            <a:r>
              <a:rPr lang="pt-BR" sz="1600" b="1" dirty="0"/>
              <a:t> Experience, no Campus da Universidade Positivo em Curitiba </a:t>
            </a:r>
          </a:p>
          <a:p>
            <a:endParaRPr lang="pt-BR" sz="1600" b="1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b="1" dirty="0"/>
              <a:t> 1 a 3 de outubro – Encontro Estadual de Políticas Públicas </a:t>
            </a:r>
          </a:p>
          <a:p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Interface gráfica do usuário, Texto">
            <a:extLst>
              <a:ext uri="{FF2B5EF4-FFF2-40B4-BE49-F238E27FC236}">
                <a16:creationId xmlns:a16="http://schemas.microsoft.com/office/drawing/2014/main" id="{724CA27F-4766-4670-2998-46FF53B00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50000"/>
          <a:stretch/>
        </p:blipFill>
        <p:spPr>
          <a:xfrm>
            <a:off x="1353694" y="584200"/>
            <a:ext cx="1374550" cy="5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2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Conector reto 13"/>
          <p:cNvCxnSpPr/>
          <p:nvPr/>
        </p:nvCxnSpPr>
        <p:spPr>
          <a:xfrm flipV="1">
            <a:off x="0" y="625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sp>
        <p:nvSpPr>
          <p:cNvPr id="106" name="Espaço Reservado para Conteúdo 4"/>
          <p:cNvSpPr/>
          <p:nvPr/>
        </p:nvSpPr>
        <p:spPr>
          <a:xfrm>
            <a:off x="-21240" y="1665360"/>
            <a:ext cx="6857280" cy="256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3080" algn="ctr" defTabSz="914400">
              <a:lnSpc>
                <a:spcPct val="104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t-BR" sz="2800" b="1" strike="noStrike" spc="-1">
                <a:solidFill>
                  <a:schemeClr val="dk1"/>
                </a:solidFill>
                <a:latin typeface="Calibri"/>
              </a:rPr>
              <a:t>OBRIGADO!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4000"/>
              </a:lnSpc>
              <a:spcBef>
                <a:spcPts val="320"/>
              </a:spcBef>
              <a:tabLst>
                <a:tab pos="0" algn="l"/>
              </a:tabLst>
            </a:pPr>
            <a:endParaRPr lang="pt-B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4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t-BR" sz="2400" b="1" strike="noStrike" spc="-1">
                <a:solidFill>
                  <a:schemeClr val="dk1"/>
                </a:solidFill>
                <a:latin typeface="Calibri"/>
              </a:rPr>
              <a:t>Fórum Permanente das Microempresas e Empresas de Pequeno Porte do Estado do Paraná – FOPEME</a:t>
            </a: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r" defTabSz="914400">
              <a:lnSpc>
                <a:spcPct val="104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t-BR" sz="2400" b="1" strike="noStrike" spc="-1">
                <a:solidFill>
                  <a:schemeClr val="dk1"/>
                </a:solidFill>
                <a:latin typeface="Calibri"/>
              </a:rPr>
              <a:t>                                      www.mpeparanaense.pr.gov.br/fopeme</a:t>
            </a: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Imagem 3"/>
          <p:cNvPicPr/>
          <p:nvPr/>
        </p:nvPicPr>
        <p:blipFill>
          <a:blip r:embed="rId2"/>
          <a:stretch/>
        </p:blipFill>
        <p:spPr>
          <a:xfrm>
            <a:off x="4386240" y="4664160"/>
            <a:ext cx="2414520" cy="478800"/>
          </a:xfrm>
          <a:prstGeom prst="rect">
            <a:avLst/>
          </a:prstGeom>
          <a:ln w="0">
            <a:noFill/>
          </a:ln>
        </p:spPr>
      </p:pic>
      <p:pic>
        <p:nvPicPr>
          <p:cNvPr id="108" name="Imagem 2"/>
          <p:cNvPicPr/>
          <p:nvPr/>
        </p:nvPicPr>
        <p:blipFill>
          <a:blip r:embed="rId3"/>
          <a:stretch/>
        </p:blipFill>
        <p:spPr>
          <a:xfrm>
            <a:off x="0" y="16560"/>
            <a:ext cx="6857280" cy="1424160"/>
          </a:xfrm>
          <a:prstGeom prst="rect">
            <a:avLst/>
          </a:prstGeom>
          <a:ln w="0">
            <a:noFill/>
          </a:ln>
        </p:spPr>
      </p:pic>
      <p:pic>
        <p:nvPicPr>
          <p:cNvPr id="6" name="Imagem 5" descr="Interface gráfica do usuário, Texto">
            <a:extLst>
              <a:ext uri="{FF2B5EF4-FFF2-40B4-BE49-F238E27FC236}">
                <a16:creationId xmlns:a16="http://schemas.microsoft.com/office/drawing/2014/main" id="{724CA27F-4766-4670-2998-46FF53B00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50000"/>
          <a:stretch/>
        </p:blipFill>
        <p:spPr>
          <a:xfrm>
            <a:off x="1353694" y="584200"/>
            <a:ext cx="1374550" cy="574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reto 6"/>
          <p:cNvCxnSpPr/>
          <p:nvPr/>
        </p:nvCxnSpPr>
        <p:spPr>
          <a:xfrm flipV="1">
            <a:off x="0" y="625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sp>
        <p:nvSpPr>
          <p:cNvPr id="53" name="Retângulo 7"/>
          <p:cNvSpPr/>
          <p:nvPr/>
        </p:nvSpPr>
        <p:spPr>
          <a:xfrm>
            <a:off x="-139680" y="640440"/>
            <a:ext cx="685728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85800" algn="ctr" defTabSz="685800">
              <a:lnSpc>
                <a:spcPct val="100000"/>
              </a:lnSpc>
            </a:pPr>
            <a:r>
              <a:rPr lang="pt-BR" sz="2800" b="1" strike="noStrike" spc="-1">
                <a:solidFill>
                  <a:srgbClr val="0070C0"/>
                </a:solidFill>
                <a:latin typeface="Calibri"/>
              </a:rPr>
              <a:t>Comitê Temático 5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algn="ctr" defTabSz="685800">
              <a:lnSpc>
                <a:spcPct val="100000"/>
              </a:lnSpc>
            </a:pPr>
            <a:r>
              <a:rPr lang="pt-BR" sz="2800" b="1" strike="noStrike" spc="-1">
                <a:solidFill>
                  <a:srgbClr val="0070C0"/>
                </a:solidFill>
                <a:latin typeface="Calibri"/>
              </a:rPr>
              <a:t>Educação e Capacitação Empreendedora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Retângulo 1"/>
          <p:cNvSpPr/>
          <p:nvPr/>
        </p:nvSpPr>
        <p:spPr>
          <a:xfrm>
            <a:off x="0" y="1557720"/>
            <a:ext cx="6857280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685800">
              <a:lnSpc>
                <a:spcPct val="100000"/>
              </a:lnSpc>
            </a:pPr>
            <a:r>
              <a:rPr lang="pt-BR" b="1" spc="-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spc="-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00000"/>
              </a:lnSpc>
            </a:pPr>
            <a:r>
              <a:rPr lang="pt-BR" spc="-1" dirty="0">
                <a:solidFill>
                  <a:srgbClr val="333333"/>
                </a:solidFill>
                <a:latin typeface="Proxima Nova Rg"/>
              </a:rPr>
              <a:t>Titulares: Suelen </a:t>
            </a:r>
            <a:r>
              <a:rPr lang="pt-BR" spc="-1" dirty="0" err="1">
                <a:solidFill>
                  <a:srgbClr val="333333"/>
                </a:solidFill>
                <a:latin typeface="Proxima Nova Rg"/>
              </a:rPr>
              <a:t>Glinski</a:t>
            </a:r>
            <a:r>
              <a:rPr lang="pt-BR" spc="-1" dirty="0">
                <a:solidFill>
                  <a:srgbClr val="333333"/>
                </a:solidFill>
                <a:latin typeface="Proxima Nova Rg"/>
              </a:rPr>
              <a:t> Rosa - SETR</a:t>
            </a:r>
            <a:endParaRPr lang="pt-BR" spc="-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00000"/>
              </a:lnSpc>
            </a:pPr>
            <a:r>
              <a:rPr lang="pt-BR" spc="-1" dirty="0">
                <a:solidFill>
                  <a:srgbClr val="333333"/>
                </a:solidFill>
                <a:latin typeface="Proxima Nova Rg"/>
              </a:rPr>
              <a:t>Suplentes: Aline Albano Justus e Everson Ferreira de Andrade - SEAP</a:t>
            </a:r>
            <a:endParaRPr lang="pt-BR" spc="-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00000"/>
              </a:lnSpc>
            </a:pPr>
            <a:r>
              <a:rPr lang="pt-BR" b="1" spc="-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spc="-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00000"/>
              </a:lnSpc>
            </a:pPr>
            <a:r>
              <a:rPr lang="pt-BR" spc="-1" dirty="0">
                <a:solidFill>
                  <a:srgbClr val="333333"/>
                </a:solidFill>
                <a:latin typeface="Proxima Nova Rg"/>
              </a:rPr>
              <a:t>Titulares: </a:t>
            </a:r>
            <a:r>
              <a:rPr lang="pt-BR" spc="-1" dirty="0" err="1">
                <a:solidFill>
                  <a:srgbClr val="333333"/>
                </a:solidFill>
                <a:latin typeface="Proxima Nova Rg"/>
              </a:rPr>
              <a:t>Denny</a:t>
            </a:r>
            <a:r>
              <a:rPr lang="pt-BR" spc="-1" dirty="0">
                <a:solidFill>
                  <a:srgbClr val="333333"/>
                </a:solidFill>
                <a:latin typeface="Proxima Nova Rg"/>
              </a:rPr>
              <a:t> Enzo </a:t>
            </a:r>
            <a:r>
              <a:rPr lang="pt-BR" spc="-1" dirty="0" err="1">
                <a:solidFill>
                  <a:srgbClr val="333333"/>
                </a:solidFill>
                <a:latin typeface="Proxima Nova Rg"/>
              </a:rPr>
              <a:t>Yamaschita</a:t>
            </a:r>
            <a:r>
              <a:rPr lang="pt-BR" spc="-1" dirty="0">
                <a:solidFill>
                  <a:srgbClr val="333333"/>
                </a:solidFill>
                <a:latin typeface="Proxima Nova Rg"/>
              </a:rPr>
              <a:t> e </a:t>
            </a:r>
            <a:r>
              <a:rPr lang="pt-BR" spc="-1" dirty="0" err="1">
                <a:solidFill>
                  <a:srgbClr val="333333"/>
                </a:solidFill>
                <a:latin typeface="Proxima Nova Rg"/>
              </a:rPr>
              <a:t>Denyze</a:t>
            </a:r>
            <a:r>
              <a:rPr lang="pt-BR" spc="-1" dirty="0">
                <a:solidFill>
                  <a:srgbClr val="333333"/>
                </a:solidFill>
                <a:latin typeface="Proxima Nova Rg"/>
              </a:rPr>
              <a:t> Cristina Lorenzon </a:t>
            </a:r>
            <a:r>
              <a:rPr lang="pt-BR" spc="-1" dirty="0" err="1">
                <a:solidFill>
                  <a:srgbClr val="333333"/>
                </a:solidFill>
                <a:latin typeface="Proxima Nova Rg"/>
              </a:rPr>
              <a:t>Rückl</a:t>
            </a:r>
            <a:r>
              <a:rPr lang="pt-BR" spc="-1" dirty="0">
                <a:solidFill>
                  <a:srgbClr val="333333"/>
                </a:solidFill>
                <a:latin typeface="Proxima Nova Rg"/>
              </a:rPr>
              <a:t> - FECOMÉRCIO</a:t>
            </a:r>
            <a:endParaRPr lang="pt-BR" spc="-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00000"/>
              </a:lnSpc>
            </a:pPr>
            <a:r>
              <a:rPr lang="pt-BR" spc="-1" dirty="0">
                <a:solidFill>
                  <a:srgbClr val="333333"/>
                </a:solidFill>
                <a:latin typeface="Proxima Nova Rg"/>
              </a:rPr>
              <a:t>Suplentes: Evaldo </a:t>
            </a:r>
            <a:r>
              <a:rPr lang="pt-BR" spc="-1" dirty="0" err="1">
                <a:solidFill>
                  <a:srgbClr val="333333"/>
                </a:solidFill>
                <a:latin typeface="Proxima Nova Rg"/>
              </a:rPr>
              <a:t>Kosters</a:t>
            </a:r>
            <a:r>
              <a:rPr lang="pt-BR" spc="-1" dirty="0">
                <a:solidFill>
                  <a:srgbClr val="333333"/>
                </a:solidFill>
                <a:latin typeface="Proxima Nova Rg"/>
              </a:rPr>
              <a:t> e </a:t>
            </a:r>
            <a:r>
              <a:rPr lang="pt-BR" spc="-1" dirty="0" err="1">
                <a:solidFill>
                  <a:srgbClr val="333333"/>
                </a:solidFill>
                <a:latin typeface="Proxima Nova Rg"/>
              </a:rPr>
              <a:t>Abilio</a:t>
            </a:r>
            <a:r>
              <a:rPr lang="pt-BR" spc="-1" dirty="0">
                <a:solidFill>
                  <a:srgbClr val="333333"/>
                </a:solidFill>
                <a:latin typeface="Proxima Nova Rg"/>
              </a:rPr>
              <a:t> Santana - FIEP</a:t>
            </a:r>
            <a:endParaRPr lang="pt-BR" spc="-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00000"/>
              </a:lnSpc>
            </a:pPr>
            <a:r>
              <a:rPr lang="pt-BR" b="1" spc="-1" dirty="0">
                <a:solidFill>
                  <a:srgbClr val="333333"/>
                </a:solidFill>
                <a:latin typeface="Proxima Nova Rg"/>
              </a:rPr>
              <a:t>Consultora do SEBRAE/PR:</a:t>
            </a:r>
            <a:endParaRPr lang="pt-BR" spc="-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00000"/>
              </a:lnSpc>
            </a:pPr>
            <a:r>
              <a:rPr lang="pt-BR" spc="-1" dirty="0">
                <a:solidFill>
                  <a:srgbClr val="333333"/>
                </a:solidFill>
                <a:latin typeface="Proxima Nova Rg"/>
              </a:rPr>
              <a:t>Elisangela Rosa</a:t>
            </a:r>
            <a:endParaRPr lang="pt-BR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Imagem 4"/>
          <p:cNvPicPr/>
          <p:nvPr/>
        </p:nvPicPr>
        <p:blipFill>
          <a:blip r:embed="rId2"/>
          <a:stretch/>
        </p:blipFill>
        <p:spPr>
          <a:xfrm>
            <a:off x="55080" y="78120"/>
            <a:ext cx="1812240" cy="506160"/>
          </a:xfrm>
          <a:prstGeom prst="rect">
            <a:avLst/>
          </a:prstGeom>
          <a:ln w="0">
            <a:noFill/>
          </a:ln>
        </p:spPr>
      </p:pic>
      <p:pic>
        <p:nvPicPr>
          <p:cNvPr id="6" name="Imagem 5" descr="Interface gráfica do usuário, Texto">
            <a:extLst>
              <a:ext uri="{FF2B5EF4-FFF2-40B4-BE49-F238E27FC236}">
                <a16:creationId xmlns:a16="http://schemas.microsoft.com/office/drawing/2014/main" id="{724CA27F-4766-4670-2998-46FF53B001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r="50000"/>
          <a:stretch/>
        </p:blipFill>
        <p:spPr>
          <a:xfrm>
            <a:off x="60150" y="62336"/>
            <a:ext cx="1807170" cy="574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75858B2-6265-E33D-D737-98902C7F3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31441"/>
              </p:ext>
            </p:extLst>
          </p:nvPr>
        </p:nvGraphicFramePr>
        <p:xfrm>
          <a:off x="127416" y="803520"/>
          <a:ext cx="6603168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109">
                  <a:extLst>
                    <a:ext uri="{9D8B030D-6E8A-4147-A177-3AD203B41FA5}">
                      <a16:colId xmlns:a16="http://schemas.microsoft.com/office/drawing/2014/main" val="1210530706"/>
                    </a:ext>
                  </a:extLst>
                </a:gridCol>
                <a:gridCol w="2128603">
                  <a:extLst>
                    <a:ext uri="{9D8B030D-6E8A-4147-A177-3AD203B41FA5}">
                      <a16:colId xmlns:a16="http://schemas.microsoft.com/office/drawing/2014/main" val="1779736505"/>
                    </a:ext>
                  </a:extLst>
                </a:gridCol>
                <a:gridCol w="2353456">
                  <a:extLst>
                    <a:ext uri="{9D8B030D-6E8A-4147-A177-3AD203B41FA5}">
                      <a16:colId xmlns:a16="http://schemas.microsoft.com/office/drawing/2014/main" val="38597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lang="pt-BR" sz="135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HORÁRIO</a:t>
                      </a:r>
                      <a:endParaRPr lang="pt-BR" sz="135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lang="pt-BR" sz="135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ASSUNTO</a:t>
                      </a:r>
                      <a:endParaRPr lang="pt-BR" sz="135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lang="pt-BR" sz="135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RESPONSÁVEL</a:t>
                      </a:r>
                      <a:endParaRPr lang="pt-BR" sz="135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4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Das 10h00 às 10h05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Secretaria Técnica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Silvana Pereira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86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Das 10h05 às 10h35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Situação das ações em andamento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Suelen </a:t>
                      </a:r>
                      <a:r>
                        <a:rPr lang="pt-BR" sz="1800" b="1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Glinski</a:t>
                      </a: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e Denny Enzo </a:t>
                      </a:r>
                      <a:r>
                        <a:rPr lang="pt-BR" sz="1800" b="1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Yamaschita</a:t>
                      </a: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4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Das 10h35 às 11h50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Ações de comunicação e de realizações na ponta, em benefício das MPEs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Silvana Pereira e Rubens Palma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06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Das 11h50 às 12h00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Encaminhamentos do CT e Encerramento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Suelen </a:t>
                      </a:r>
                      <a:r>
                        <a:rPr lang="pt-BR" sz="1800" b="1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Glinski</a:t>
                      </a: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e Denny Enzo </a:t>
                      </a:r>
                      <a:r>
                        <a:rPr lang="pt-BR" sz="1800" b="1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Yamaschita</a:t>
                      </a: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784113"/>
                  </a:ext>
                </a:extLst>
              </a:tr>
            </a:tbl>
          </a:graphicData>
        </a:graphic>
      </p:graphicFrame>
      <p:cxnSp>
        <p:nvCxnSpPr>
          <p:cNvPr id="5" name="Conector reto 1">
            <a:extLst>
              <a:ext uri="{FF2B5EF4-FFF2-40B4-BE49-F238E27FC236}">
                <a16:creationId xmlns:a16="http://schemas.microsoft.com/office/drawing/2014/main" id="{F8CED134-63BA-D01F-438E-9DF5839AAF54}"/>
              </a:ext>
            </a:extLst>
          </p:cNvPr>
          <p:cNvCxnSpPr/>
          <p:nvPr/>
        </p:nvCxnSpPr>
        <p:spPr>
          <a:xfrm flipV="1">
            <a:off x="0" y="68904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6" name="Imagem 4">
            <a:extLst>
              <a:ext uri="{FF2B5EF4-FFF2-40B4-BE49-F238E27FC236}">
                <a16:creationId xmlns:a16="http://schemas.microsoft.com/office/drawing/2014/main" id="{A4E16DB2-0949-9A9C-CBF3-CCE820BF632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86240" y="4664160"/>
            <a:ext cx="2414520" cy="478800"/>
          </a:xfrm>
          <a:prstGeom prst="rect">
            <a:avLst/>
          </a:prstGeom>
          <a:ln w="0">
            <a:noFill/>
          </a:ln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FF28A0EF-CD68-09F4-DBFE-C324BA646786}"/>
              </a:ext>
            </a:extLst>
          </p:cNvPr>
          <p:cNvSpPr/>
          <p:nvPr/>
        </p:nvSpPr>
        <p:spPr>
          <a:xfrm>
            <a:off x="2484360" y="135720"/>
            <a:ext cx="2398680" cy="3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defTabSz="685800">
              <a:lnSpc>
                <a:spcPct val="10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pt-BR" sz="2100" b="0" strike="noStrike" spc="-1">
                <a:solidFill>
                  <a:schemeClr val="dk1"/>
                </a:solidFill>
                <a:latin typeface="Arial"/>
              </a:rPr>
              <a:t>Pauta</a:t>
            </a:r>
            <a:endParaRPr lang="pt-BR" sz="2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1C579CD5-B3FF-C9B6-81CF-BA3C903DB1E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080" y="78120"/>
            <a:ext cx="1812240" cy="506160"/>
          </a:xfrm>
          <a:prstGeom prst="rect">
            <a:avLst/>
          </a:prstGeom>
          <a:ln w="0">
            <a:noFill/>
          </a:ln>
        </p:spPr>
      </p:pic>
      <p:pic>
        <p:nvPicPr>
          <p:cNvPr id="9" name="Imagem 8" descr="Interface gráfica do usuário, Texto">
            <a:extLst>
              <a:ext uri="{FF2B5EF4-FFF2-40B4-BE49-F238E27FC236}">
                <a16:creationId xmlns:a16="http://schemas.microsoft.com/office/drawing/2014/main" id="{724CA27F-4766-4670-2998-46FF53B00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r="50000"/>
          <a:stretch/>
        </p:blipFill>
        <p:spPr>
          <a:xfrm>
            <a:off x="60150" y="62336"/>
            <a:ext cx="1807170" cy="5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"/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62" name="Imagem 3"/>
          <p:cNvPicPr/>
          <p:nvPr/>
        </p:nvPicPr>
        <p:blipFill>
          <a:blip r:embed="rId2"/>
          <a:stretch/>
        </p:blipFill>
        <p:spPr>
          <a:xfrm>
            <a:off x="5217120" y="4829040"/>
            <a:ext cx="1583640" cy="313560"/>
          </a:xfrm>
          <a:prstGeom prst="rect">
            <a:avLst/>
          </a:prstGeom>
          <a:ln w="0">
            <a:noFill/>
          </a:ln>
        </p:spPr>
      </p:pic>
      <p:sp>
        <p:nvSpPr>
          <p:cNvPr id="63" name="CaixaDeTexto 4"/>
          <p:cNvSpPr/>
          <p:nvPr/>
        </p:nvSpPr>
        <p:spPr>
          <a:xfrm>
            <a:off x="124200" y="1381320"/>
            <a:ext cx="6513480" cy="31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1 - MAIS QUALIFICAÇÃO: Desenvolver o comportamento empreendedor e qualificação profissional do público atendido pelas Agências do Trabalhador, por meio do Termo de Cooperação nº 003/2022 (vigente até 2026), celebrado entre SETR, SEIC, SENAI/SESI e SENAC/FECOMÉRCIO, oferecendo cursos gratuitos, tendo como meta 8.235 vagas</a:t>
            </a:r>
            <a:r>
              <a:rPr kumimoji="0" lang="pt-BR" sz="2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(2024-2025). </a:t>
            </a:r>
            <a:endParaRPr kumimoji="0" lang="pt-BR" sz="2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CaixaDeTexto 7"/>
          <p:cNvSpPr/>
          <p:nvPr/>
        </p:nvSpPr>
        <p:spPr>
          <a:xfrm>
            <a:off x="124200" y="981000"/>
            <a:ext cx="6513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Ação / Entrega / Responsável:</a:t>
            </a:r>
            <a:endParaRPr kumimoji="0" lang="pt-BR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5" name="Imagem 2"/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577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2B891-6917-61B2-7550-79384D0A6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">
            <a:extLst>
              <a:ext uri="{FF2B5EF4-FFF2-40B4-BE49-F238E27FC236}">
                <a16:creationId xmlns:a16="http://schemas.microsoft.com/office/drawing/2014/main" id="{58B21739-25C7-9B85-FD1E-15BD47E42318}"/>
              </a:ext>
            </a:extLst>
          </p:cNvPr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62" name="Imagem 3">
            <a:extLst>
              <a:ext uri="{FF2B5EF4-FFF2-40B4-BE49-F238E27FC236}">
                <a16:creationId xmlns:a16="http://schemas.microsoft.com/office/drawing/2014/main" id="{51C262B5-9924-45A0-DEB9-DA842EACAF7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17120" y="4829040"/>
            <a:ext cx="1583640" cy="313560"/>
          </a:xfrm>
          <a:prstGeom prst="rect">
            <a:avLst/>
          </a:prstGeom>
          <a:ln w="0">
            <a:noFill/>
          </a:ln>
        </p:spPr>
      </p:pic>
      <p:pic>
        <p:nvPicPr>
          <p:cNvPr id="65" name="Imagem 2">
            <a:extLst>
              <a:ext uri="{FF2B5EF4-FFF2-40B4-BE49-F238E27FC236}">
                <a16:creationId xmlns:a16="http://schemas.microsoft.com/office/drawing/2014/main" id="{358C1B47-F321-85DF-A5AB-6DDA7CF88D4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8F9D42C-D8D5-CB79-35F7-129C2071E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8" y="1111581"/>
            <a:ext cx="6058084" cy="37174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F027EB-2A38-64F4-C65B-12790EAC5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730" y="1111581"/>
            <a:ext cx="3596952" cy="586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C6CB519-9BD3-8B44-7E5B-15D5DC02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9108"/>
          <a:stretch>
            <a:fillRect/>
          </a:stretch>
        </p:blipFill>
        <p:spPr>
          <a:xfrm>
            <a:off x="733648" y="1111581"/>
            <a:ext cx="6058084" cy="18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0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9BF73-A01D-7665-613A-91DB2B9C6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">
            <a:extLst>
              <a:ext uri="{FF2B5EF4-FFF2-40B4-BE49-F238E27FC236}">
                <a16:creationId xmlns:a16="http://schemas.microsoft.com/office/drawing/2014/main" id="{6F8D9CC0-9379-806B-E766-803DEAB56B82}"/>
              </a:ext>
            </a:extLst>
          </p:cNvPr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62" name="Imagem 3">
            <a:extLst>
              <a:ext uri="{FF2B5EF4-FFF2-40B4-BE49-F238E27FC236}">
                <a16:creationId xmlns:a16="http://schemas.microsoft.com/office/drawing/2014/main" id="{1D130F9A-E593-16EC-137A-77DD3E4BA5F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17120" y="4829040"/>
            <a:ext cx="1583640" cy="313560"/>
          </a:xfrm>
          <a:prstGeom prst="rect">
            <a:avLst/>
          </a:prstGeom>
          <a:ln w="0">
            <a:noFill/>
          </a:ln>
        </p:spPr>
      </p:pic>
      <p:pic>
        <p:nvPicPr>
          <p:cNvPr id="65" name="Imagem 2">
            <a:extLst>
              <a:ext uri="{FF2B5EF4-FFF2-40B4-BE49-F238E27FC236}">
                <a16:creationId xmlns:a16="http://schemas.microsoft.com/office/drawing/2014/main" id="{50AE676B-D016-E9D1-9B92-3AFD925DEB5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620951B-0851-2B09-9E5C-A5B247535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06" y="1209883"/>
            <a:ext cx="5885176" cy="35454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F81DED-7C15-A813-1410-3641F005D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06" y="4375536"/>
            <a:ext cx="2461317" cy="40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70F65-EFE0-734D-D00F-6B3E1746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4BD282E-2256-6DF4-A28F-AED18016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108"/>
          <a:stretch>
            <a:fillRect/>
          </a:stretch>
        </p:blipFill>
        <p:spPr>
          <a:xfrm>
            <a:off x="171900" y="1582534"/>
            <a:ext cx="2131353" cy="665597"/>
          </a:xfrm>
          <a:prstGeom prst="rect">
            <a:avLst/>
          </a:prstGeom>
        </p:spPr>
      </p:pic>
      <p:cxnSp>
        <p:nvCxnSpPr>
          <p:cNvPr id="61" name="Conector reto 6">
            <a:extLst>
              <a:ext uri="{FF2B5EF4-FFF2-40B4-BE49-F238E27FC236}">
                <a16:creationId xmlns:a16="http://schemas.microsoft.com/office/drawing/2014/main" id="{DC08B33B-1769-E24F-1E23-6FA72B97AF00}"/>
              </a:ext>
            </a:extLst>
          </p:cNvPr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62" name="Imagem 3">
            <a:extLst>
              <a:ext uri="{FF2B5EF4-FFF2-40B4-BE49-F238E27FC236}">
                <a16:creationId xmlns:a16="http://schemas.microsoft.com/office/drawing/2014/main" id="{FFBF5A5F-B448-5E1B-1526-54A436DCA1D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17120" y="4829040"/>
            <a:ext cx="1583640" cy="313560"/>
          </a:xfrm>
          <a:prstGeom prst="rect">
            <a:avLst/>
          </a:prstGeom>
          <a:ln w="0">
            <a:noFill/>
          </a:ln>
        </p:spPr>
      </p:pic>
      <p:pic>
        <p:nvPicPr>
          <p:cNvPr id="65" name="Imagem 2">
            <a:extLst>
              <a:ext uri="{FF2B5EF4-FFF2-40B4-BE49-F238E27FC236}">
                <a16:creationId xmlns:a16="http://schemas.microsoft.com/office/drawing/2014/main" id="{28A02951-EDF0-7839-62A3-3485F93242E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0DCA6A-42C5-F4FD-D9B4-19B35AA18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313" y="1009440"/>
            <a:ext cx="3268762" cy="573094"/>
          </a:xfrm>
          <a:prstGeom prst="rect">
            <a:avLst/>
          </a:prstGeom>
        </p:spPr>
      </p:pic>
      <p:sp>
        <p:nvSpPr>
          <p:cNvPr id="8" name="CaixaDeTexto 4">
            <a:extLst>
              <a:ext uri="{FF2B5EF4-FFF2-40B4-BE49-F238E27FC236}">
                <a16:creationId xmlns:a16="http://schemas.microsoft.com/office/drawing/2014/main" id="{2310A8AC-3880-4365-9B88-989E5AE0F6AD}"/>
              </a:ext>
            </a:extLst>
          </p:cNvPr>
          <p:cNvSpPr/>
          <p:nvPr/>
        </p:nvSpPr>
        <p:spPr>
          <a:xfrm>
            <a:off x="396813" y="2347463"/>
            <a:ext cx="5788233" cy="3999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PRESENCIAL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b="1" spc="-1" dirty="0">
                <a:solidFill>
                  <a:prstClr val="black"/>
                </a:solidFill>
                <a:latin typeface="Arial"/>
              </a:rPr>
              <a:t>Total de vagas: 2.160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b="1" spc="-1" dirty="0">
                <a:solidFill>
                  <a:prstClr val="black"/>
                </a:solidFill>
                <a:latin typeface="Arial"/>
              </a:rPr>
              <a:t>Matriculas realizadas: 1.744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Turmas: 120 </a:t>
            </a:r>
          </a:p>
          <a:p>
            <a:pPr marL="285750" lvl="0" indent="-285750" algn="just" defTabSz="685800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Previsão de </a:t>
            </a:r>
            <a:r>
              <a:rPr lang="pt-BR" sz="1200" b="1" dirty="0"/>
              <a:t>atendimento em 36 municípios</a:t>
            </a:r>
            <a:r>
              <a:rPr lang="pt-BR" sz="1200" dirty="0"/>
              <a:t> com atuação em um total de </a:t>
            </a:r>
            <a:r>
              <a:rPr lang="pt-BR" sz="1200" b="1" dirty="0"/>
              <a:t>399 municípios</a:t>
            </a:r>
            <a:r>
              <a:rPr lang="pt-BR" sz="1200" dirty="0"/>
              <a:t>.</a:t>
            </a:r>
            <a:endParaRPr kumimoji="0" lang="pt-BR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defTabSz="685800">
              <a:defRPr/>
            </a:pPr>
            <a:r>
              <a:rPr lang="pt-BR" sz="1400" b="1" spc="-1" dirty="0">
                <a:solidFill>
                  <a:prstClr val="black"/>
                </a:solidFill>
                <a:latin typeface="Arial"/>
              </a:rPr>
              <a:t>Modalidade </a:t>
            </a:r>
            <a:r>
              <a:rPr lang="pt-BR" sz="1400" b="1" spc="-1" dirty="0" err="1">
                <a:solidFill>
                  <a:prstClr val="black"/>
                </a:solidFill>
                <a:latin typeface="Arial"/>
              </a:rPr>
              <a:t>EaD</a:t>
            </a:r>
            <a:endParaRPr lang="pt-BR" sz="1400" b="1" spc="-1" dirty="0">
              <a:solidFill>
                <a:prstClr val="black"/>
              </a:solidFill>
              <a:latin typeface="Arial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pt-BR" sz="1200" b="1" spc="-1" dirty="0">
                <a:solidFill>
                  <a:prstClr val="black"/>
                </a:solidFill>
                <a:latin typeface="Arial"/>
              </a:rPr>
              <a:t>Total de vagas: 727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pt-BR" sz="1200" b="1" spc="-1" dirty="0">
                <a:solidFill>
                  <a:prstClr val="black"/>
                </a:solidFill>
                <a:latin typeface="Arial"/>
              </a:rPr>
              <a:t>Matriculas realizadas: 299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pt-BR" sz="1200" b="1" spc="-1" dirty="0">
                <a:solidFill>
                  <a:prstClr val="black"/>
                </a:solidFill>
                <a:latin typeface="Arial"/>
              </a:rPr>
              <a:t>Turmas: 16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Previsão de </a:t>
            </a:r>
            <a:r>
              <a:rPr lang="pt-BR" sz="1200" b="1" dirty="0"/>
              <a:t>atendimento em 399 municípios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pt-BR" sz="1200" b="1" spc="-1" dirty="0">
                <a:solidFill>
                  <a:prstClr val="black"/>
                </a:solidFill>
                <a:latin typeface="Arial"/>
              </a:rPr>
              <a:t>Áreas: </a:t>
            </a:r>
            <a:r>
              <a:rPr lang="pt-BR" sz="1200" spc="-1" dirty="0">
                <a:solidFill>
                  <a:prstClr val="black"/>
                </a:solidFill>
                <a:latin typeface="Arial"/>
              </a:rPr>
              <a:t>Gastronomia, cuidados de idoso, estática, beleza, saúde e etc.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endParaRPr lang="pt-BR" sz="1400" b="1" spc="-1" dirty="0">
              <a:solidFill>
                <a:prstClr val="black"/>
              </a:solidFill>
              <a:latin typeface="Arial"/>
            </a:endParaRPr>
          </a:p>
          <a:p>
            <a:pPr defTabSz="685800">
              <a:defRPr/>
            </a:pPr>
            <a:endParaRPr lang="pt-BR" sz="1400" b="1" spc="-1" dirty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BC2641B8-EA48-4626-86D5-5E1C4509AF52}"/>
              </a:ext>
            </a:extLst>
          </p:cNvPr>
          <p:cNvSpPr/>
          <p:nvPr/>
        </p:nvSpPr>
        <p:spPr>
          <a:xfrm>
            <a:off x="4033052" y="1838872"/>
            <a:ext cx="2653048" cy="1722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spc="-1" dirty="0">
                <a:solidFill>
                  <a:prstClr val="black"/>
                </a:solidFill>
                <a:latin typeface="Arial"/>
              </a:rPr>
              <a:t>*</a:t>
            </a:r>
            <a:r>
              <a:rPr kumimoji="0" lang="pt-BR" sz="1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Dados de 01/01/2025 a 31/07/2025</a:t>
            </a:r>
          </a:p>
          <a:p>
            <a:pPr algn="ctr" defTabSz="685800">
              <a:defRPr/>
            </a:pPr>
            <a:endParaRPr lang="pt-BR" sz="1400" b="1" spc="-1" dirty="0">
              <a:solidFill>
                <a:prstClr val="black"/>
              </a:solidFill>
              <a:latin typeface="Arial"/>
            </a:endParaRPr>
          </a:p>
          <a:p>
            <a:pPr algn="ctr" defTabSz="685800">
              <a:defRPr/>
            </a:pPr>
            <a:endParaRPr lang="pt-BR" sz="1400" b="1" spc="-1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12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B136B-25B4-E37E-7031-80FA4A40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">
            <a:extLst>
              <a:ext uri="{FF2B5EF4-FFF2-40B4-BE49-F238E27FC236}">
                <a16:creationId xmlns:a16="http://schemas.microsoft.com/office/drawing/2014/main" id="{A5D6E7B6-3A98-CC27-67EF-B4FA583BC175}"/>
              </a:ext>
            </a:extLst>
          </p:cNvPr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62" name="Imagem 3">
            <a:extLst>
              <a:ext uri="{FF2B5EF4-FFF2-40B4-BE49-F238E27FC236}">
                <a16:creationId xmlns:a16="http://schemas.microsoft.com/office/drawing/2014/main" id="{A89D3324-4032-EE80-54EB-347037D690F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17120" y="4829040"/>
            <a:ext cx="1583640" cy="313560"/>
          </a:xfrm>
          <a:prstGeom prst="rect">
            <a:avLst/>
          </a:prstGeom>
          <a:ln w="0">
            <a:noFill/>
          </a:ln>
        </p:spPr>
      </p:pic>
      <p:pic>
        <p:nvPicPr>
          <p:cNvPr id="65" name="Imagem 2">
            <a:extLst>
              <a:ext uri="{FF2B5EF4-FFF2-40B4-BE49-F238E27FC236}">
                <a16:creationId xmlns:a16="http://schemas.microsoft.com/office/drawing/2014/main" id="{C0818FFF-C736-8B16-40A8-C3B6BB9AFF0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1AEC1B-FF1D-E656-52CE-EB49EEAAA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09" y="1061869"/>
            <a:ext cx="5655632" cy="36733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1B542FF-91E8-A392-E52D-ACA3105EA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374" y="1230406"/>
            <a:ext cx="2326531" cy="4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4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6"/>
          <p:cNvCxnSpPr/>
          <p:nvPr/>
        </p:nvCxnSpPr>
        <p:spPr>
          <a:xfrm flipV="1">
            <a:off x="0" y="958320"/>
            <a:ext cx="6858720" cy="9720"/>
          </a:xfrm>
          <a:prstGeom prst="straightConnector1">
            <a:avLst/>
          </a:prstGeom>
          <a:ln w="34925">
            <a:solidFill>
              <a:srgbClr val="5B9BD5"/>
            </a:solidFill>
            <a:round/>
          </a:ln>
        </p:spPr>
      </p:cxnSp>
      <p:pic>
        <p:nvPicPr>
          <p:cNvPr id="87" name="Imagem 3"/>
          <p:cNvPicPr/>
          <p:nvPr/>
        </p:nvPicPr>
        <p:blipFill>
          <a:blip r:embed="rId2"/>
          <a:stretch/>
        </p:blipFill>
        <p:spPr>
          <a:xfrm>
            <a:off x="5220000" y="4830120"/>
            <a:ext cx="1583640" cy="313560"/>
          </a:xfrm>
          <a:prstGeom prst="rect">
            <a:avLst/>
          </a:prstGeom>
          <a:ln w="0">
            <a:noFill/>
          </a:ln>
        </p:spPr>
      </p:pic>
      <p:sp>
        <p:nvSpPr>
          <p:cNvPr id="88" name="CaixaDeTexto 4"/>
          <p:cNvSpPr/>
          <p:nvPr/>
        </p:nvSpPr>
        <p:spPr>
          <a:xfrm>
            <a:off x="146160" y="1467720"/>
            <a:ext cx="651348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– FORMAÇÃO DE AGENTES PÚBLICOS: Formação em empreendedorismo para servidores, gestores e agentes públicos, como profissionais da área do trabalho e educação.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Parceria entre: SETR, SEBRAE, ESCOLA GESTÃO e INPI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Meta: Inscrever 218 multiplicadores (2025/2026)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</a:t>
            </a:r>
            <a:endParaRPr kumimoji="0" lang="pt-BR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CaixaDeTexto 7"/>
          <p:cNvSpPr/>
          <p:nvPr/>
        </p:nvSpPr>
        <p:spPr>
          <a:xfrm>
            <a:off x="124200" y="981000"/>
            <a:ext cx="6513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Ação / Entrega / Responsável:</a:t>
            </a:r>
            <a:endParaRPr kumimoji="0" lang="pt-BR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0" name="Imagem 2"/>
          <p:cNvPicPr/>
          <p:nvPr/>
        </p:nvPicPr>
        <p:blipFill>
          <a:blip r:embed="rId3"/>
          <a:stretch/>
        </p:blipFill>
        <p:spPr>
          <a:xfrm>
            <a:off x="0" y="29880"/>
            <a:ext cx="6857280" cy="887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260142"/>
      </p:ext>
    </p:extLst>
  </p:cSld>
  <p:clrMapOvr>
    <a:masterClrMapping/>
  </p:clrMapOvr>
</p:sld>
</file>

<file path=ppt/theme/theme1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41452</TotalTime>
  <Words>725</Words>
  <Application>Microsoft Office PowerPoint</Application>
  <PresentationFormat>Personalizar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19</vt:i4>
      </vt:variant>
    </vt:vector>
  </HeadingPairs>
  <TitlesOfParts>
    <vt:vector size="39" baseType="lpstr">
      <vt:lpstr>Arial</vt:lpstr>
      <vt:lpstr>Calibri</vt:lpstr>
      <vt:lpstr>Calibri Light</vt:lpstr>
      <vt:lpstr>CIDFont+F3</vt:lpstr>
      <vt:lpstr>Proxima Nova Rg</vt:lpstr>
      <vt:lpstr>Symbol</vt:lpstr>
      <vt:lpstr>Times New Roman</vt:lpstr>
      <vt:lpstr>Wingdings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User8</dc:creator>
  <dc:description/>
  <cp:lastModifiedBy>Leonardo Menoncin Pacheco</cp:lastModifiedBy>
  <cp:revision>2112</cp:revision>
  <cp:lastPrinted>2025-02-27T19:27:00Z</cp:lastPrinted>
  <dcterms:created xsi:type="dcterms:W3CDTF">2014-12-15T13:46:29Z</dcterms:created>
  <dcterms:modified xsi:type="dcterms:W3CDTF">2025-08-11T13:38:28Z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12</vt:i4>
  </property>
</Properties>
</file>