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1.svg" ContentType="image/svg+xml"/>
  <Override PartName="/ppt/media/image13.svg" ContentType="image/svg+xml"/>
  <Override PartName="/ppt/media/image15.svg" ContentType="image/svg+xml"/>
  <Override PartName="/ppt/media/image17.svg" ContentType="image/svg+xml"/>
  <Override PartName="/ppt/media/image19.svg" ContentType="image/svg+xml"/>
  <Override PartName="/ppt/media/image21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media/image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56" r:id="rId3"/>
    <p:sldId id="257" r:id="rId4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753600" cy="7315200"/>
  <p:notesSz cx="6858000" cy="9144000"/>
  <p:embeddedFontLst>
    <p:embeddedFont>
      <p:font typeface="Gotham Bold"/>
      <p:bold r:id="rId25"/>
    </p:embeddedFont>
    <p:embeddedFont>
      <p:font typeface="Arial Bold" panose="020B0704020202020204"/>
      <p:bold r:id="rId26"/>
    </p:embeddedFont>
    <p:embeddedFont>
      <p:font typeface="Gotham Bold Italics" panose="02000000000000000000"/>
      <p:boldItalic r:id="rId27"/>
    </p:embeddedFont>
    <p:embeddedFont>
      <p:font typeface="Gotham" panose="02000604040000020004"/>
      <p:regular r:id="rId28"/>
    </p:embeddedFont>
    <p:embeddedFont>
      <p:font typeface="Gotham Heavy" panose="02000900000000000000"/>
      <p:bold r:id="rId29"/>
    </p:embeddedFont>
    <p:embeddedFont>
      <p:font typeface="Calibri" panose="020F050202020403020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3" Type="http://schemas.openxmlformats.org/officeDocument/2006/relationships/font" Target="fonts/font9.fntdata"/><Relationship Id="rId32" Type="http://schemas.openxmlformats.org/officeDocument/2006/relationships/font" Target="fonts/font8.fntdata"/><Relationship Id="rId31" Type="http://schemas.openxmlformats.org/officeDocument/2006/relationships/font" Target="fonts/font7.fntdata"/><Relationship Id="rId30" Type="http://schemas.openxmlformats.org/officeDocument/2006/relationships/font" Target="fonts/font6.fntdata"/><Relationship Id="rId3" Type="http://schemas.openxmlformats.org/officeDocument/2006/relationships/slide" Target="slides/slide1.xml"/><Relationship Id="rId29" Type="http://schemas.openxmlformats.org/officeDocument/2006/relationships/font" Target="fonts/font5.fntdata"/><Relationship Id="rId28" Type="http://schemas.openxmlformats.org/officeDocument/2006/relationships/font" Target="fonts/font4.fntdata"/><Relationship Id="rId27" Type="http://schemas.openxmlformats.org/officeDocument/2006/relationships/font" Target="fonts/font3.fntdata"/><Relationship Id="rId26" Type="http://schemas.openxmlformats.org/officeDocument/2006/relationships/font" Target="fonts/font2.fntdata"/><Relationship Id="rId25" Type="http://schemas.openxmlformats.org/officeDocument/2006/relationships/font" Target="fonts/font1.fntdata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  <a:endParaRPr lang="en-US"/>
          </a:p>
          <a:p/>
          <a:p/>
          <a:p/>
          <a:p>
            <a:r>
              <a:rPr lang="en-US"/>
              <a:t>‹#›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  <a:endParaRPr lang="en-US"/>
          </a:p>
          <a:p/>
          <a:p/>
          <a:p/>
          <a:p>
            <a:r>
              <a:rPr lang="en-US"/>
              <a:t>‹#›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  <a:endParaRPr lang="en-US"/>
          </a:p>
          <a:p/>
          <a:p/>
          <a:p/>
          <a:p>
            <a:r>
              <a:rPr lang="en-US"/>
              <a:t>‹#›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  <a:endParaRPr lang="en-US"/>
          </a:p>
          <a:p/>
          <a:p/>
          <a:p/>
          <a:p>
            <a:r>
              <a:rPr lang="en-US"/>
              <a:t>‹#›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  <a:endParaRPr lang="en-US"/>
          </a:p>
          <a:p/>
          <a:p/>
          <a:p/>
          <a:p>
            <a:r>
              <a:rPr lang="en-US"/>
              <a:t>‹#›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  <a:endParaRPr lang="en-US"/>
          </a:p>
          <a:p/>
          <a:p/>
          <a:p/>
          <a:p>
            <a:r>
              <a:rPr lang="en-US"/>
              <a:t>‹#›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  <a:endParaRPr lang="en-US"/>
          </a:p>
          <a:p/>
          <a:p/>
          <a:p/>
          <a:p>
            <a:r>
              <a:rPr lang="en-US"/>
              <a:t>‹#›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  <a:endParaRPr lang="en-US"/>
          </a:p>
          <a:p/>
          <a:p/>
          <a:p/>
          <a:p>
            <a:r>
              <a:rPr lang="en-US"/>
              <a:t>‹#›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  <a:endParaRPr lang="en-US"/>
          </a:p>
          <a:p/>
          <a:p/>
          <a:p/>
          <a:p>
            <a:r>
              <a:rPr lang="en-US"/>
              <a:t>‹#›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  <a:endParaRPr lang="en-US"/>
          </a:p>
          <a:p/>
          <a:p/>
          <a:p/>
          <a:p>
            <a:r>
              <a:rPr lang="en-US"/>
              <a:t>‹#›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  <a:endParaRPr lang="en-US"/>
          </a:p>
          <a:p/>
          <a:p/>
          <a:p/>
          <a:p>
            <a:r>
              <a:rPr lang="en-US"/>
              <a:t>‹#›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  <a:endParaRPr lang="en-US"/>
          </a:p>
          <a:p/>
          <a:p/>
          <a:p/>
          <a:p>
            <a:r>
              <a:rPr lang="en-US"/>
              <a:t>‹#›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  <a:endParaRPr lang="en-US"/>
          </a:p>
          <a:p/>
          <a:p/>
          <a:p/>
          <a:p>
            <a:r>
              <a:rPr lang="en-US"/>
              <a:t>‹#›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  <a:endParaRPr lang="en-US"/>
          </a:p>
          <a:p/>
          <a:p/>
          <a:p/>
          <a:p>
            <a:r>
              <a:rPr lang="en-US"/>
              <a:t>‹#›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  <a:endParaRPr lang="en-US"/>
          </a:p>
          <a:p/>
          <a:p/>
          <a:p/>
          <a:p>
            <a:r>
              <a:rPr lang="en-US"/>
              <a:t>‹#›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9.jpeg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1.svg"/><Relationship Id="rId7" Type="http://schemas.openxmlformats.org/officeDocument/2006/relationships/image" Target="../media/image10.png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svg"/><Relationship Id="rId8" Type="http://schemas.openxmlformats.org/officeDocument/2006/relationships/image" Target="../media/image14.png"/><Relationship Id="rId7" Type="http://schemas.openxmlformats.org/officeDocument/2006/relationships/image" Target="../media/image13.svg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3.png"/><Relationship Id="rId3" Type="http://schemas.openxmlformats.org/officeDocument/2006/relationships/image" Target="../media/image7.png"/><Relationship Id="rId24" Type="http://schemas.openxmlformats.org/officeDocument/2006/relationships/notesSlide" Target="../notesSlides/notesSlide5.xml"/><Relationship Id="rId23" Type="http://schemas.openxmlformats.org/officeDocument/2006/relationships/slideLayout" Target="../slideLayouts/slideLayout7.xml"/><Relationship Id="rId22" Type="http://schemas.openxmlformats.org/officeDocument/2006/relationships/image" Target="../media/image28.svg"/><Relationship Id="rId21" Type="http://schemas.openxmlformats.org/officeDocument/2006/relationships/image" Target="../media/image27.png"/><Relationship Id="rId20" Type="http://schemas.openxmlformats.org/officeDocument/2006/relationships/image" Target="../media/image26.svg"/><Relationship Id="rId2" Type="http://schemas.openxmlformats.org/officeDocument/2006/relationships/image" Target="../media/image6.svg"/><Relationship Id="rId19" Type="http://schemas.openxmlformats.org/officeDocument/2006/relationships/image" Target="../media/image25.png"/><Relationship Id="rId18" Type="http://schemas.openxmlformats.org/officeDocument/2006/relationships/image" Target="../media/image24.svg"/><Relationship Id="rId17" Type="http://schemas.openxmlformats.org/officeDocument/2006/relationships/image" Target="../media/image23.png"/><Relationship Id="rId16" Type="http://schemas.openxmlformats.org/officeDocument/2006/relationships/image" Target="../media/image22.png"/><Relationship Id="rId15" Type="http://schemas.openxmlformats.org/officeDocument/2006/relationships/image" Target="../media/image21.svg"/><Relationship Id="rId14" Type="http://schemas.openxmlformats.org/officeDocument/2006/relationships/image" Target="../media/image20.png"/><Relationship Id="rId13" Type="http://schemas.openxmlformats.org/officeDocument/2006/relationships/image" Target="../media/image19.svg"/><Relationship Id="rId12" Type="http://schemas.openxmlformats.org/officeDocument/2006/relationships/image" Target="../media/image18.png"/><Relationship Id="rId11" Type="http://schemas.openxmlformats.org/officeDocument/2006/relationships/image" Target="../media/image17.svg"/><Relationship Id="rId10" Type="http://schemas.openxmlformats.org/officeDocument/2006/relationships/image" Target="../media/image1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1.png"/><Relationship Id="rId7" Type="http://schemas.openxmlformats.org/officeDocument/2006/relationships/image" Target="../media/image30.png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0" Type="http://schemas.openxmlformats.org/officeDocument/2006/relationships/notesSlide" Target="../notesSlides/notesSlide6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3605" y="0"/>
            <a:ext cx="9900811" cy="1857586"/>
          </a:xfrm>
          <a:custGeom>
            <a:avLst/>
            <a:gdLst/>
            <a:ahLst/>
            <a:cxnLst/>
            <a:rect l="l" t="t" r="r" b="b"/>
            <a:pathLst>
              <a:path w="9900811" h="1857586">
                <a:moveTo>
                  <a:pt x="0" y="0"/>
                </a:moveTo>
                <a:lnTo>
                  <a:pt x="9900810" y="0"/>
                </a:lnTo>
                <a:lnTo>
                  <a:pt x="9900810" y="1857586"/>
                </a:lnTo>
                <a:lnTo>
                  <a:pt x="0" y="1857586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26469" b="-78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215953" y="6200752"/>
            <a:ext cx="1207883" cy="905912"/>
          </a:xfrm>
          <a:custGeom>
            <a:avLst/>
            <a:gdLst/>
            <a:ahLst/>
            <a:cxnLst/>
            <a:rect l="l" t="t" r="r" b="b"/>
            <a:pathLst>
              <a:path w="1207883" h="905912">
                <a:moveTo>
                  <a:pt x="0" y="0"/>
                </a:moveTo>
                <a:lnTo>
                  <a:pt x="1207883" y="0"/>
                </a:lnTo>
                <a:lnTo>
                  <a:pt x="1207883" y="905912"/>
                </a:lnTo>
                <a:lnTo>
                  <a:pt x="0" y="9059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79106" y="2937957"/>
            <a:ext cx="8595389" cy="2000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5"/>
              </a:lnSpc>
            </a:pPr>
            <a:r>
              <a:rPr lang="en-US" sz="4380" b="1">
                <a:solidFill>
                  <a:srgbClr val="002060"/>
                </a:solidFill>
                <a:latin typeface="Gotham Bold"/>
                <a:ea typeface="Gotham Bold"/>
                <a:cs typeface="Gotham Bold"/>
                <a:sym typeface="Gotham Bold"/>
              </a:rPr>
              <a:t>13º CICLO DE REUNIÕES DOS COMITÊS TEMÁTICOS DO FOPEME</a:t>
            </a:r>
            <a:endParaRPr lang="en-US" sz="4380" b="1">
              <a:solidFill>
                <a:srgbClr val="002060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349600" y="6200752"/>
            <a:ext cx="1725872" cy="765856"/>
          </a:xfrm>
          <a:custGeom>
            <a:avLst/>
            <a:gdLst/>
            <a:ahLst/>
            <a:cxnLst/>
            <a:rect l="l" t="t" r="r" b="b"/>
            <a:pathLst>
              <a:path w="1725872" h="765856">
                <a:moveTo>
                  <a:pt x="0" y="0"/>
                </a:moveTo>
                <a:lnTo>
                  <a:pt x="1725872" y="0"/>
                </a:lnTo>
                <a:lnTo>
                  <a:pt x="1725872" y="765856"/>
                </a:lnTo>
                <a:lnTo>
                  <a:pt x="0" y="7658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577188" y="5760863"/>
            <a:ext cx="6599224" cy="737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</a:pPr>
            <a:r>
              <a:rPr lang="en-US" sz="2100" b="1">
                <a:solidFill>
                  <a:srgbClr val="002060"/>
                </a:solidFill>
                <a:latin typeface="Arial Bold" panose="020B0704020202020204"/>
                <a:ea typeface="Arial Bold" panose="020B0704020202020204"/>
                <a:cs typeface="Arial Bold" panose="020B0704020202020204"/>
                <a:sym typeface="Arial Bold" panose="020B0704020202020204"/>
              </a:rPr>
              <a:t>08 a 09 de abril de 2026</a:t>
            </a:r>
            <a:endParaRPr lang="en-US" sz="2100" b="1">
              <a:solidFill>
                <a:srgbClr val="002060"/>
              </a:solidFill>
              <a:latin typeface="Arial Bold" panose="020B0704020202020204"/>
              <a:ea typeface="Arial Bold" panose="020B0704020202020204"/>
              <a:cs typeface="Arial Bold" panose="020B0704020202020204"/>
              <a:sym typeface="Arial Bold" panose="020B0704020202020204"/>
            </a:endParaRPr>
          </a:p>
          <a:p>
            <a:pPr algn="ctr">
              <a:lnSpc>
                <a:spcPts val="1890"/>
              </a:lnSpc>
            </a:pPr>
          </a:p>
          <a:p>
            <a:pPr algn="ctr">
              <a:lnSpc>
                <a:spcPts val="1890"/>
              </a:lnSpc>
            </a:pPr>
            <a:r>
              <a:rPr lang="en-US" sz="2100" b="1">
                <a:solidFill>
                  <a:srgbClr val="002060"/>
                </a:solidFill>
                <a:latin typeface="Arial Bold" panose="020B0704020202020204"/>
                <a:ea typeface="Arial Bold" panose="020B0704020202020204"/>
                <a:cs typeface="Arial Bold" panose="020B0704020202020204"/>
                <a:sym typeface="Arial Bold" panose="020B0704020202020204"/>
              </a:rPr>
              <a:t>Curitiba – PR</a:t>
            </a:r>
            <a:endParaRPr lang="en-US" sz="2100" b="1">
              <a:solidFill>
                <a:srgbClr val="002060"/>
              </a:solidFill>
              <a:latin typeface="Arial Bold" panose="020B0704020202020204"/>
              <a:ea typeface="Arial Bold" panose="020B0704020202020204"/>
              <a:cs typeface="Arial Bold" panose="020B0704020202020204"/>
              <a:sym typeface="Arial Bold" panose="020B070402020202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14488" y="1517999"/>
            <a:ext cx="9738170" cy="751580"/>
            <a:chOff x="0" y="0"/>
            <a:chExt cx="12984226" cy="10021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984226" cy="1002157"/>
            </a:xfrm>
            <a:custGeom>
              <a:avLst/>
              <a:gdLst/>
              <a:ahLst/>
              <a:cxnLst/>
              <a:rect l="l" t="t" r="r" b="b"/>
              <a:pathLst>
                <a:path w="12984226" h="1002157">
                  <a:moveTo>
                    <a:pt x="0" y="0"/>
                  </a:moveTo>
                  <a:lnTo>
                    <a:pt x="12984226" y="0"/>
                  </a:lnTo>
                  <a:lnTo>
                    <a:pt x="12984226" y="1002157"/>
                  </a:lnTo>
                  <a:lnTo>
                    <a:pt x="0" y="1002157"/>
                  </a:lnTo>
                  <a:close/>
                </a:path>
              </a:pathLst>
            </a:custGeom>
            <a:solidFill>
              <a:srgbClr val="FFC000"/>
            </a:solidFill>
          </p:spPr>
        </p:sp>
      </p:grpSp>
      <p:grpSp>
        <p:nvGrpSpPr>
          <p:cNvPr id="4" name="Group 4"/>
          <p:cNvGrpSpPr/>
          <p:nvPr/>
        </p:nvGrpSpPr>
        <p:grpSpPr>
          <a:xfrm rot="0">
            <a:off x="-3610" y="1485614"/>
            <a:ext cx="9774364" cy="816293"/>
            <a:chOff x="0" y="0"/>
            <a:chExt cx="13032486" cy="10883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032487" cy="1088390"/>
            </a:xfrm>
            <a:custGeom>
              <a:avLst/>
              <a:gdLst/>
              <a:ahLst/>
              <a:cxnLst/>
              <a:rect l="l" t="t" r="r" b="b"/>
              <a:pathLst>
                <a:path w="13032487" h="1088390">
                  <a:moveTo>
                    <a:pt x="24130" y="0"/>
                  </a:moveTo>
                  <a:lnTo>
                    <a:pt x="13008356" y="0"/>
                  </a:lnTo>
                  <a:cubicBezTo>
                    <a:pt x="13021692" y="0"/>
                    <a:pt x="13032487" y="19304"/>
                    <a:pt x="13032487" y="43180"/>
                  </a:cubicBezTo>
                  <a:lnTo>
                    <a:pt x="13032487" y="1045337"/>
                  </a:lnTo>
                  <a:cubicBezTo>
                    <a:pt x="13032487" y="1069213"/>
                    <a:pt x="13021692" y="1088390"/>
                    <a:pt x="13008356" y="1088390"/>
                  </a:cubicBezTo>
                  <a:lnTo>
                    <a:pt x="24130" y="1088390"/>
                  </a:lnTo>
                  <a:cubicBezTo>
                    <a:pt x="10795" y="1088390"/>
                    <a:pt x="0" y="1069213"/>
                    <a:pt x="0" y="1045337"/>
                  </a:cubicBezTo>
                  <a:lnTo>
                    <a:pt x="0" y="43180"/>
                  </a:lnTo>
                  <a:cubicBezTo>
                    <a:pt x="0" y="19304"/>
                    <a:pt x="10795" y="0"/>
                    <a:pt x="24130" y="0"/>
                  </a:cubicBezTo>
                  <a:moveTo>
                    <a:pt x="24130" y="86106"/>
                  </a:moveTo>
                  <a:lnTo>
                    <a:pt x="24130" y="43180"/>
                  </a:lnTo>
                  <a:lnTo>
                    <a:pt x="48260" y="43180"/>
                  </a:lnTo>
                  <a:lnTo>
                    <a:pt x="48260" y="1045337"/>
                  </a:lnTo>
                  <a:lnTo>
                    <a:pt x="24130" y="1045337"/>
                  </a:lnTo>
                  <a:lnTo>
                    <a:pt x="24130" y="1002157"/>
                  </a:lnTo>
                  <a:lnTo>
                    <a:pt x="13008356" y="1002157"/>
                  </a:lnTo>
                  <a:lnTo>
                    <a:pt x="13008356" y="1045337"/>
                  </a:lnTo>
                  <a:lnTo>
                    <a:pt x="12984226" y="1045337"/>
                  </a:lnTo>
                  <a:lnTo>
                    <a:pt x="12984226" y="43180"/>
                  </a:lnTo>
                  <a:lnTo>
                    <a:pt x="13008356" y="43180"/>
                  </a:lnTo>
                  <a:lnTo>
                    <a:pt x="13008356" y="86360"/>
                  </a:lnTo>
                  <a:lnTo>
                    <a:pt x="24130" y="86360"/>
                  </a:lnTo>
                  <a:close/>
                </a:path>
              </a:pathLst>
            </a:custGeom>
            <a:solidFill>
              <a:srgbClr val="FFC000"/>
            </a:solidFill>
          </p:spPr>
        </p:sp>
      </p:grpSp>
      <p:grpSp>
        <p:nvGrpSpPr>
          <p:cNvPr id="6" name="Group 6"/>
          <p:cNvGrpSpPr/>
          <p:nvPr/>
        </p:nvGrpSpPr>
        <p:grpSpPr>
          <a:xfrm rot="0">
            <a:off x="-3610" y="1464183"/>
            <a:ext cx="9774374" cy="837636"/>
            <a:chOff x="0" y="0"/>
            <a:chExt cx="13032499" cy="111684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032499" cy="1116846"/>
            </a:xfrm>
            <a:custGeom>
              <a:avLst/>
              <a:gdLst/>
              <a:ahLst/>
              <a:cxnLst/>
              <a:rect l="l" t="t" r="r" b="b"/>
              <a:pathLst>
                <a:path w="13032499" h="1116846">
                  <a:moveTo>
                    <a:pt x="0" y="0"/>
                  </a:moveTo>
                  <a:lnTo>
                    <a:pt x="13032499" y="0"/>
                  </a:lnTo>
                  <a:lnTo>
                    <a:pt x="13032499" y="1116846"/>
                  </a:lnTo>
                  <a:lnTo>
                    <a:pt x="0" y="1116846"/>
                  </a:lnTo>
                  <a:close/>
                </a:path>
              </a:pathLst>
            </a:custGeom>
            <a:blipFill>
              <a:blip r:embed="rId1">
                <a:alphaModFix amt="0"/>
              </a:blip>
              <a:stretch>
                <a:fillRect t="-177371" b="-177371"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13032499" cy="112637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310"/>
                </a:lnSpc>
              </a:pPr>
              <a:r>
                <a:rPr lang="en-US" sz="3590" b="1">
                  <a:solidFill>
                    <a:srgbClr val="203864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Pauta - Comitê Temático 1</a:t>
              </a:r>
              <a:endParaRPr lang="en-US" sz="3590" b="1">
                <a:solidFill>
                  <a:srgbClr val="203864"/>
                </a:solidFill>
                <a:latin typeface="Gotham Bold"/>
                <a:ea typeface="Gotham Bold"/>
                <a:cs typeface="Gotham Bold"/>
                <a:sym typeface="Gotham Bold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8534400" y="-10990859"/>
            <a:ext cx="736092" cy="312515"/>
          </a:xfrm>
          <a:custGeom>
            <a:avLst/>
            <a:gdLst/>
            <a:ahLst/>
            <a:cxnLst/>
            <a:rect l="l" t="t" r="r" b="b"/>
            <a:pathLst>
              <a:path w="736092" h="312515">
                <a:moveTo>
                  <a:pt x="0" y="0"/>
                </a:moveTo>
                <a:lnTo>
                  <a:pt x="736092" y="0"/>
                </a:lnTo>
                <a:lnTo>
                  <a:pt x="736092" y="312515"/>
                </a:lnTo>
                <a:lnTo>
                  <a:pt x="0" y="3125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 rot="0">
            <a:off x="-3610" y="1223039"/>
            <a:ext cx="9757210" cy="78896"/>
            <a:chOff x="0" y="0"/>
            <a:chExt cx="13009613" cy="10519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009626" cy="105156"/>
            </a:xfrm>
            <a:custGeom>
              <a:avLst/>
              <a:gdLst/>
              <a:ahLst/>
              <a:cxnLst/>
              <a:rect l="l" t="t" r="r" b="b"/>
              <a:pathLst>
                <a:path w="13009626" h="105156">
                  <a:moveTo>
                    <a:pt x="0" y="0"/>
                  </a:moveTo>
                  <a:lnTo>
                    <a:pt x="13009626" y="0"/>
                  </a:lnTo>
                  <a:lnTo>
                    <a:pt x="13009626" y="105156"/>
                  </a:lnTo>
                  <a:lnTo>
                    <a:pt x="0" y="1051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295" r="-8295" b="-36"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>
            <a:off x="7290602" y="125388"/>
            <a:ext cx="1979890" cy="878576"/>
          </a:xfrm>
          <a:custGeom>
            <a:avLst/>
            <a:gdLst/>
            <a:ahLst/>
            <a:cxnLst/>
            <a:rect l="l" t="t" r="r" b="b"/>
            <a:pathLst>
              <a:path w="1979890" h="878576">
                <a:moveTo>
                  <a:pt x="0" y="0"/>
                </a:moveTo>
                <a:lnTo>
                  <a:pt x="1979890" y="0"/>
                </a:lnTo>
                <a:lnTo>
                  <a:pt x="1979890" y="878576"/>
                </a:lnTo>
                <a:lnTo>
                  <a:pt x="0" y="878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0" y="0"/>
            <a:ext cx="5216917" cy="1274662"/>
          </a:xfrm>
          <a:custGeom>
            <a:avLst/>
            <a:gdLst/>
            <a:ahLst/>
            <a:cxnLst/>
            <a:rect l="l" t="t" r="r" b="b"/>
            <a:pathLst>
              <a:path w="5216917" h="1274662">
                <a:moveTo>
                  <a:pt x="0" y="0"/>
                </a:moveTo>
                <a:lnTo>
                  <a:pt x="5216917" y="0"/>
                </a:lnTo>
                <a:lnTo>
                  <a:pt x="5216917" y="1274662"/>
                </a:lnTo>
                <a:lnTo>
                  <a:pt x="0" y="12746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aphicFrame>
        <p:nvGraphicFramePr>
          <p:cNvPr id="14" name="Table 14"/>
          <p:cNvGraphicFramePr>
            <a:graphicFrameLocks noGrp="1"/>
          </p:cNvGraphicFramePr>
          <p:nvPr/>
        </p:nvGraphicFramePr>
        <p:xfrm>
          <a:off x="731520" y="2731420"/>
          <a:ext cx="8674860" cy="4094494"/>
        </p:xfrm>
        <a:graphic>
          <a:graphicData uri="http://schemas.openxmlformats.org/drawingml/2006/table">
            <a:tbl>
              <a:tblPr/>
              <a:tblGrid>
                <a:gridCol w="2511138"/>
                <a:gridCol w="3430008"/>
                <a:gridCol w="2733714"/>
              </a:tblGrid>
              <a:tr h="684443">
                <a:tc>
                  <a:txBody>
                    <a:bodyPr rtlCol="0"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HORÁRIO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ASSUNTO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RESPONSÁVEL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8DC"/>
                    </a:solidFill>
                  </a:tcPr>
                </a:tc>
              </a:tr>
              <a:tr h="785047">
                <a:tc>
                  <a:txBody>
                    <a:bodyPr rtlCol="0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b="1">
                          <a:solidFill>
                            <a:srgbClr val="073763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Das 09h30 às 09h35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73763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Secretaria Técnica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73763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Anna Paula Muller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</a:tr>
              <a:tr h="1482361">
                <a:tc>
                  <a:txBody>
                    <a:bodyPr rtlCol="0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b="1">
                          <a:solidFill>
                            <a:srgbClr val="073763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Das 09h35 às 11h20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F6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73763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Situação das ações em andamento e revisão dos indicadores das ações do Painel de Gestão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F6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73763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Anna Paula Müller</a:t>
                      </a:r>
                      <a:endParaRPr lang="en-US" sz="1100"/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1800" b="1">
                          <a:solidFill>
                            <a:srgbClr val="073763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Ercílio Santinone</a:t>
                      </a:r>
                      <a:endParaRPr lang="en-US" sz="1800" b="1">
                        <a:solidFill>
                          <a:srgbClr val="073763"/>
                        </a:solidFill>
                        <a:latin typeface="Gotham Bold"/>
                        <a:ea typeface="Gotham Bold"/>
                        <a:cs typeface="Gotham Bold"/>
                        <a:sym typeface="Gotham Bold"/>
                      </a:endParaRPr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1800" b="1">
                          <a:solidFill>
                            <a:srgbClr val="073763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Rubens Palma</a:t>
                      </a:r>
                      <a:endParaRPr lang="en-US" sz="1800" b="1">
                        <a:solidFill>
                          <a:srgbClr val="073763"/>
                        </a:solidFill>
                        <a:latin typeface="Gotham Bold"/>
                        <a:ea typeface="Gotham Bold"/>
                        <a:cs typeface="Gotham Bold"/>
                        <a:sym typeface="Gotham Bold"/>
                      </a:endParaRPr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F6"/>
                    </a:solidFill>
                  </a:tcPr>
                </a:tc>
              </a:tr>
              <a:tr h="1142643">
                <a:tc>
                  <a:txBody>
                    <a:bodyPr rtlCol="0"/>
                    <a:lstStyle/>
                    <a:p>
                      <a:pPr algn="ctr">
                        <a:lnSpc>
                          <a:spcPts val="2380"/>
                        </a:lnSpc>
                        <a:defRPr/>
                      </a:pPr>
                      <a:r>
                        <a:rPr lang="en-US" sz="1700" b="1">
                          <a:solidFill>
                            <a:srgbClr val="073763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Das 11h20 às 11h30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73763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Encaminhamentos do CT e Encerramento</a:t>
                      </a:r>
                      <a:endParaRPr lang="en-US" sz="1100"/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73763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Anna Paula Müller</a:t>
                      </a:r>
                      <a:endParaRPr lang="en-US" sz="1100"/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1800" b="1">
                          <a:solidFill>
                            <a:srgbClr val="073763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Ercílio Santinone</a:t>
                      </a:r>
                      <a:endParaRPr lang="en-US" sz="1800" b="1">
                        <a:solidFill>
                          <a:srgbClr val="073763"/>
                        </a:solidFill>
                        <a:latin typeface="Gotham Bold"/>
                        <a:ea typeface="Gotham Bold"/>
                        <a:cs typeface="Gotham Bold"/>
                        <a:sym typeface="Gotham Bold"/>
                      </a:endParaRPr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1800" b="1">
                          <a:solidFill>
                            <a:srgbClr val="073763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Rubens Palma</a:t>
                      </a:r>
                      <a:endParaRPr lang="en-US" sz="1800" b="1">
                        <a:solidFill>
                          <a:srgbClr val="073763"/>
                        </a:solidFill>
                        <a:latin typeface="Gotham Bold"/>
                        <a:ea typeface="Gotham Bold"/>
                        <a:cs typeface="Gotham Bold"/>
                        <a:sym typeface="Gotham Bold"/>
                      </a:endParaRPr>
                    </a:p>
                  </a:txBody>
                  <a:tcPr marL="76200" marR="76200" marT="76200" marB="76200" anchor="t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C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14488" y="1517999"/>
            <a:ext cx="9738170" cy="751580"/>
            <a:chOff x="0" y="0"/>
            <a:chExt cx="12984226" cy="10021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984226" cy="1002157"/>
            </a:xfrm>
            <a:custGeom>
              <a:avLst/>
              <a:gdLst/>
              <a:ahLst/>
              <a:cxnLst/>
              <a:rect l="l" t="t" r="r" b="b"/>
              <a:pathLst>
                <a:path w="12984226" h="1002157">
                  <a:moveTo>
                    <a:pt x="0" y="0"/>
                  </a:moveTo>
                  <a:lnTo>
                    <a:pt x="12984226" y="0"/>
                  </a:lnTo>
                  <a:lnTo>
                    <a:pt x="12984226" y="1002157"/>
                  </a:lnTo>
                  <a:lnTo>
                    <a:pt x="0" y="1002157"/>
                  </a:lnTo>
                  <a:close/>
                </a:path>
              </a:pathLst>
            </a:custGeom>
            <a:solidFill>
              <a:srgbClr val="FFC000"/>
            </a:solidFill>
          </p:spPr>
        </p:sp>
      </p:grpSp>
      <p:grpSp>
        <p:nvGrpSpPr>
          <p:cNvPr id="4" name="Group 4"/>
          <p:cNvGrpSpPr/>
          <p:nvPr/>
        </p:nvGrpSpPr>
        <p:grpSpPr>
          <a:xfrm rot="0">
            <a:off x="-3610" y="1485614"/>
            <a:ext cx="9774364" cy="816293"/>
            <a:chOff x="0" y="0"/>
            <a:chExt cx="13032486" cy="10883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032487" cy="1088390"/>
            </a:xfrm>
            <a:custGeom>
              <a:avLst/>
              <a:gdLst/>
              <a:ahLst/>
              <a:cxnLst/>
              <a:rect l="l" t="t" r="r" b="b"/>
              <a:pathLst>
                <a:path w="13032487" h="1088390">
                  <a:moveTo>
                    <a:pt x="24130" y="0"/>
                  </a:moveTo>
                  <a:lnTo>
                    <a:pt x="13008356" y="0"/>
                  </a:lnTo>
                  <a:cubicBezTo>
                    <a:pt x="13021692" y="0"/>
                    <a:pt x="13032487" y="19304"/>
                    <a:pt x="13032487" y="43180"/>
                  </a:cubicBezTo>
                  <a:lnTo>
                    <a:pt x="13032487" y="1045337"/>
                  </a:lnTo>
                  <a:cubicBezTo>
                    <a:pt x="13032487" y="1069213"/>
                    <a:pt x="13021692" y="1088390"/>
                    <a:pt x="13008356" y="1088390"/>
                  </a:cubicBezTo>
                  <a:lnTo>
                    <a:pt x="24130" y="1088390"/>
                  </a:lnTo>
                  <a:cubicBezTo>
                    <a:pt x="10795" y="1088390"/>
                    <a:pt x="0" y="1069213"/>
                    <a:pt x="0" y="1045337"/>
                  </a:cubicBezTo>
                  <a:lnTo>
                    <a:pt x="0" y="43180"/>
                  </a:lnTo>
                  <a:cubicBezTo>
                    <a:pt x="0" y="19304"/>
                    <a:pt x="10795" y="0"/>
                    <a:pt x="24130" y="0"/>
                  </a:cubicBezTo>
                  <a:moveTo>
                    <a:pt x="24130" y="86106"/>
                  </a:moveTo>
                  <a:lnTo>
                    <a:pt x="24130" y="43180"/>
                  </a:lnTo>
                  <a:lnTo>
                    <a:pt x="48260" y="43180"/>
                  </a:lnTo>
                  <a:lnTo>
                    <a:pt x="48260" y="1045337"/>
                  </a:lnTo>
                  <a:lnTo>
                    <a:pt x="24130" y="1045337"/>
                  </a:lnTo>
                  <a:lnTo>
                    <a:pt x="24130" y="1002157"/>
                  </a:lnTo>
                  <a:lnTo>
                    <a:pt x="13008356" y="1002157"/>
                  </a:lnTo>
                  <a:lnTo>
                    <a:pt x="13008356" y="1045337"/>
                  </a:lnTo>
                  <a:lnTo>
                    <a:pt x="12984226" y="1045337"/>
                  </a:lnTo>
                  <a:lnTo>
                    <a:pt x="12984226" y="43180"/>
                  </a:lnTo>
                  <a:lnTo>
                    <a:pt x="13008356" y="43180"/>
                  </a:lnTo>
                  <a:lnTo>
                    <a:pt x="13008356" y="86360"/>
                  </a:lnTo>
                  <a:lnTo>
                    <a:pt x="24130" y="86360"/>
                  </a:lnTo>
                  <a:close/>
                </a:path>
              </a:pathLst>
            </a:custGeom>
            <a:solidFill>
              <a:srgbClr val="FFC000"/>
            </a:solidFill>
          </p:spPr>
        </p:sp>
      </p:grpSp>
      <p:grpSp>
        <p:nvGrpSpPr>
          <p:cNvPr id="6" name="Group 6"/>
          <p:cNvGrpSpPr/>
          <p:nvPr/>
        </p:nvGrpSpPr>
        <p:grpSpPr>
          <a:xfrm rot="0">
            <a:off x="-3610" y="1464183"/>
            <a:ext cx="9774374" cy="837636"/>
            <a:chOff x="0" y="0"/>
            <a:chExt cx="13032499" cy="111684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032499" cy="1116846"/>
            </a:xfrm>
            <a:custGeom>
              <a:avLst/>
              <a:gdLst/>
              <a:ahLst/>
              <a:cxnLst/>
              <a:rect l="l" t="t" r="r" b="b"/>
              <a:pathLst>
                <a:path w="13032499" h="1116846">
                  <a:moveTo>
                    <a:pt x="0" y="0"/>
                  </a:moveTo>
                  <a:lnTo>
                    <a:pt x="13032499" y="0"/>
                  </a:lnTo>
                  <a:lnTo>
                    <a:pt x="13032499" y="1116846"/>
                  </a:lnTo>
                  <a:lnTo>
                    <a:pt x="0" y="1116846"/>
                  </a:lnTo>
                  <a:close/>
                </a:path>
              </a:pathLst>
            </a:custGeom>
            <a:blipFill>
              <a:blip r:embed="rId1">
                <a:alphaModFix amt="0"/>
              </a:blip>
              <a:stretch>
                <a:fillRect t="-177371" b="-177371"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13032499" cy="111684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190"/>
                </a:lnSpc>
              </a:pPr>
              <a:r>
                <a:rPr lang="en-US" sz="3490" b="1">
                  <a:solidFill>
                    <a:srgbClr val="203864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CT 1 - Racionalização Legal e Burocrática</a:t>
              </a:r>
              <a:endParaRPr lang="en-US" sz="3490" b="1">
                <a:solidFill>
                  <a:srgbClr val="203864"/>
                </a:solidFill>
                <a:latin typeface="Gotham Bold"/>
                <a:ea typeface="Gotham Bold"/>
                <a:cs typeface="Gotham Bold"/>
                <a:sym typeface="Gotham Bold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8534400" y="-10990859"/>
            <a:ext cx="736092" cy="312515"/>
          </a:xfrm>
          <a:custGeom>
            <a:avLst/>
            <a:gdLst/>
            <a:ahLst/>
            <a:cxnLst/>
            <a:rect l="l" t="t" r="r" b="b"/>
            <a:pathLst>
              <a:path w="736092" h="312515">
                <a:moveTo>
                  <a:pt x="0" y="0"/>
                </a:moveTo>
                <a:lnTo>
                  <a:pt x="736092" y="0"/>
                </a:lnTo>
                <a:lnTo>
                  <a:pt x="736092" y="312515"/>
                </a:lnTo>
                <a:lnTo>
                  <a:pt x="0" y="3125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 rot="0">
            <a:off x="-3610" y="1223039"/>
            <a:ext cx="9757210" cy="78896"/>
            <a:chOff x="0" y="0"/>
            <a:chExt cx="13009613" cy="10519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009626" cy="105156"/>
            </a:xfrm>
            <a:custGeom>
              <a:avLst/>
              <a:gdLst/>
              <a:ahLst/>
              <a:cxnLst/>
              <a:rect l="l" t="t" r="r" b="b"/>
              <a:pathLst>
                <a:path w="13009626" h="105156">
                  <a:moveTo>
                    <a:pt x="0" y="0"/>
                  </a:moveTo>
                  <a:lnTo>
                    <a:pt x="13009626" y="0"/>
                  </a:lnTo>
                  <a:lnTo>
                    <a:pt x="13009626" y="105156"/>
                  </a:lnTo>
                  <a:lnTo>
                    <a:pt x="0" y="1051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295" r="-8295" b="-36"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>
            <a:off x="7290602" y="125388"/>
            <a:ext cx="1979890" cy="878576"/>
          </a:xfrm>
          <a:custGeom>
            <a:avLst/>
            <a:gdLst/>
            <a:ahLst/>
            <a:cxnLst/>
            <a:rect l="l" t="t" r="r" b="b"/>
            <a:pathLst>
              <a:path w="1979890" h="878576">
                <a:moveTo>
                  <a:pt x="0" y="0"/>
                </a:moveTo>
                <a:lnTo>
                  <a:pt x="1979890" y="0"/>
                </a:lnTo>
                <a:lnTo>
                  <a:pt x="1979890" y="878576"/>
                </a:lnTo>
                <a:lnTo>
                  <a:pt x="0" y="878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 rot="0">
            <a:off x="548889" y="2549557"/>
            <a:ext cx="8652211" cy="4426027"/>
            <a:chOff x="0" y="0"/>
            <a:chExt cx="851973" cy="43582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51973" cy="435826"/>
            </a:xfrm>
            <a:custGeom>
              <a:avLst/>
              <a:gdLst/>
              <a:ahLst/>
              <a:cxnLst/>
              <a:rect l="l" t="t" r="r" b="b"/>
              <a:pathLst>
                <a:path w="851973" h="435826">
                  <a:moveTo>
                    <a:pt x="41244" y="0"/>
                  </a:moveTo>
                  <a:lnTo>
                    <a:pt x="810729" y="0"/>
                  </a:lnTo>
                  <a:cubicBezTo>
                    <a:pt x="833508" y="0"/>
                    <a:pt x="851973" y="18466"/>
                    <a:pt x="851973" y="41244"/>
                  </a:cubicBezTo>
                  <a:lnTo>
                    <a:pt x="851973" y="394582"/>
                  </a:lnTo>
                  <a:cubicBezTo>
                    <a:pt x="851973" y="405520"/>
                    <a:pt x="847628" y="416011"/>
                    <a:pt x="839893" y="423746"/>
                  </a:cubicBezTo>
                  <a:cubicBezTo>
                    <a:pt x="832158" y="431480"/>
                    <a:pt x="821668" y="435826"/>
                    <a:pt x="810729" y="435826"/>
                  </a:cubicBezTo>
                  <a:lnTo>
                    <a:pt x="41244" y="435826"/>
                  </a:lnTo>
                  <a:cubicBezTo>
                    <a:pt x="30306" y="435826"/>
                    <a:pt x="19815" y="431480"/>
                    <a:pt x="12080" y="423746"/>
                  </a:cubicBezTo>
                  <a:cubicBezTo>
                    <a:pt x="4345" y="416011"/>
                    <a:pt x="0" y="405520"/>
                    <a:pt x="0" y="394582"/>
                  </a:cubicBezTo>
                  <a:lnTo>
                    <a:pt x="0" y="41244"/>
                  </a:lnTo>
                  <a:cubicBezTo>
                    <a:pt x="0" y="30306"/>
                    <a:pt x="4345" y="19815"/>
                    <a:pt x="12080" y="12080"/>
                  </a:cubicBezTo>
                  <a:cubicBezTo>
                    <a:pt x="19815" y="4345"/>
                    <a:pt x="30306" y="0"/>
                    <a:pt x="41244" y="0"/>
                  </a:cubicBezTo>
                  <a:close/>
                </a:path>
              </a:pathLst>
            </a:custGeom>
            <a:solidFill>
              <a:srgbClr val="CAF5F7">
                <a:alpha val="42745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851973" cy="4644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520"/>
                </a:lnSpc>
              </a:p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17916" y="2733756"/>
            <a:ext cx="7731323" cy="4048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0"/>
              </a:lnSpc>
            </a:pPr>
            <a:r>
              <a:rPr lang="en-US" sz="2445" b="1">
                <a:solidFill>
                  <a:srgbClr val="203864"/>
                </a:solidFill>
                <a:latin typeface="Gotham Bold"/>
                <a:ea typeface="Gotham Bold"/>
                <a:cs typeface="Gotham Bold"/>
                <a:sym typeface="Gotham Bold"/>
              </a:rPr>
              <a:t>Coordenadores de Governo:</a:t>
            </a:r>
            <a:endParaRPr lang="en-US" sz="2445" b="1">
              <a:solidFill>
                <a:srgbClr val="203864"/>
              </a:solidFill>
              <a:latin typeface="Gotham Bold"/>
              <a:ea typeface="Gotham Bold"/>
              <a:cs typeface="Gotham Bold"/>
              <a:sym typeface="Gotham Bold"/>
            </a:endParaRPr>
          </a:p>
          <a:p>
            <a:pPr algn="l">
              <a:lnSpc>
                <a:spcPts val="2930"/>
              </a:lnSpc>
            </a:pPr>
            <a:r>
              <a:rPr lang="en-US" sz="2445">
                <a:solidFill>
                  <a:srgbClr val="203864"/>
                </a:solidFill>
                <a:latin typeface="Gotham" panose="02000604040000020004"/>
                <a:ea typeface="Gotham" panose="02000604040000020004"/>
                <a:cs typeface="Gotham" panose="02000604040000020004"/>
                <a:sym typeface="Gotham" panose="02000604040000020004"/>
              </a:rPr>
              <a:t>Titular: Anna Paula Muller – SEIC</a:t>
            </a:r>
            <a:endParaRPr lang="en-US" sz="2445">
              <a:solidFill>
                <a:srgbClr val="203864"/>
              </a:solidFill>
              <a:latin typeface="Gotham" panose="02000604040000020004"/>
              <a:ea typeface="Gotham" panose="02000604040000020004"/>
              <a:cs typeface="Gotham" panose="02000604040000020004"/>
              <a:sym typeface="Gotham" panose="02000604040000020004"/>
            </a:endParaRPr>
          </a:p>
          <a:p>
            <a:pPr algn="l">
              <a:lnSpc>
                <a:spcPts val="2930"/>
              </a:lnSpc>
            </a:pPr>
            <a:r>
              <a:rPr lang="en-US" sz="2445">
                <a:solidFill>
                  <a:srgbClr val="203864"/>
                </a:solidFill>
                <a:latin typeface="Gotham" panose="02000604040000020004"/>
                <a:ea typeface="Gotham" panose="02000604040000020004"/>
                <a:cs typeface="Gotham" panose="02000604040000020004"/>
                <a:sym typeface="Gotham" panose="02000604040000020004"/>
              </a:rPr>
              <a:t>Suplente: Sebastião Mota – JUCEPAR</a:t>
            </a:r>
            <a:endParaRPr lang="en-US" sz="2445">
              <a:solidFill>
                <a:srgbClr val="203864"/>
              </a:solidFill>
              <a:latin typeface="Gotham" panose="02000604040000020004"/>
              <a:ea typeface="Gotham" panose="02000604040000020004"/>
              <a:cs typeface="Gotham" panose="02000604040000020004"/>
              <a:sym typeface="Gotham" panose="02000604040000020004"/>
            </a:endParaRPr>
          </a:p>
          <a:p>
            <a:pPr algn="l">
              <a:lnSpc>
                <a:spcPts val="2930"/>
              </a:lnSpc>
            </a:pPr>
          </a:p>
          <a:p>
            <a:pPr algn="l">
              <a:lnSpc>
                <a:spcPts val="1320"/>
              </a:lnSpc>
            </a:pPr>
          </a:p>
          <a:p>
            <a:pPr algn="l">
              <a:lnSpc>
                <a:spcPts val="2930"/>
              </a:lnSpc>
            </a:pPr>
            <a:r>
              <a:rPr lang="en-US" sz="2445" b="1">
                <a:solidFill>
                  <a:srgbClr val="203864"/>
                </a:solidFill>
                <a:latin typeface="Gotham Bold"/>
                <a:ea typeface="Gotham Bold"/>
                <a:cs typeface="Gotham Bold"/>
                <a:sym typeface="Gotham Bold"/>
              </a:rPr>
              <a:t>Coordenadores da Iniciativa Privada:</a:t>
            </a:r>
            <a:endParaRPr lang="en-US" sz="2445" b="1">
              <a:solidFill>
                <a:srgbClr val="203864"/>
              </a:solidFill>
              <a:latin typeface="Gotham Bold"/>
              <a:ea typeface="Gotham Bold"/>
              <a:cs typeface="Gotham Bold"/>
              <a:sym typeface="Gotham Bold"/>
            </a:endParaRPr>
          </a:p>
          <a:p>
            <a:pPr algn="l">
              <a:lnSpc>
                <a:spcPts val="2930"/>
              </a:lnSpc>
            </a:pPr>
            <a:r>
              <a:rPr lang="en-US" sz="2445">
                <a:solidFill>
                  <a:srgbClr val="203864"/>
                </a:solidFill>
                <a:latin typeface="Gotham" panose="02000604040000020004"/>
                <a:ea typeface="Gotham" panose="02000604040000020004"/>
                <a:cs typeface="Gotham" panose="02000604040000020004"/>
                <a:sym typeface="Gotham" panose="02000604040000020004"/>
              </a:rPr>
              <a:t>Titular: Ercílio Santinoni – CONAMPE</a:t>
            </a:r>
            <a:endParaRPr lang="en-US" sz="2445">
              <a:solidFill>
                <a:srgbClr val="203864"/>
              </a:solidFill>
              <a:latin typeface="Gotham" panose="02000604040000020004"/>
              <a:ea typeface="Gotham" panose="02000604040000020004"/>
              <a:cs typeface="Gotham" panose="02000604040000020004"/>
              <a:sym typeface="Gotham" panose="02000604040000020004"/>
            </a:endParaRPr>
          </a:p>
          <a:p>
            <a:pPr algn="l">
              <a:lnSpc>
                <a:spcPts val="2930"/>
              </a:lnSpc>
            </a:pPr>
            <a:r>
              <a:rPr lang="en-US" sz="2445">
                <a:solidFill>
                  <a:srgbClr val="203864"/>
                </a:solidFill>
                <a:latin typeface="Gotham" panose="02000604040000020004"/>
                <a:ea typeface="Gotham" panose="02000604040000020004"/>
                <a:cs typeface="Gotham" panose="02000604040000020004"/>
                <a:sym typeface="Gotham" panose="02000604040000020004"/>
              </a:rPr>
              <a:t>Suplente: Jovane dos Santos Borges – CONAMPE</a:t>
            </a:r>
            <a:endParaRPr lang="en-US" sz="2445">
              <a:solidFill>
                <a:srgbClr val="203864"/>
              </a:solidFill>
              <a:latin typeface="Gotham" panose="02000604040000020004"/>
              <a:ea typeface="Gotham" panose="02000604040000020004"/>
              <a:cs typeface="Gotham" panose="02000604040000020004"/>
              <a:sym typeface="Gotham" panose="02000604040000020004"/>
            </a:endParaRPr>
          </a:p>
          <a:p>
            <a:pPr algn="l">
              <a:lnSpc>
                <a:spcPts val="2930"/>
              </a:lnSpc>
            </a:pPr>
          </a:p>
          <a:p>
            <a:pPr algn="l">
              <a:lnSpc>
                <a:spcPts val="1320"/>
              </a:lnSpc>
            </a:pPr>
          </a:p>
          <a:p>
            <a:pPr algn="l">
              <a:lnSpc>
                <a:spcPts val="2930"/>
              </a:lnSpc>
            </a:pPr>
            <a:r>
              <a:rPr lang="en-US" sz="2445" b="1">
                <a:solidFill>
                  <a:srgbClr val="203864"/>
                </a:solidFill>
                <a:latin typeface="Gotham Bold"/>
                <a:ea typeface="Gotham Bold"/>
                <a:cs typeface="Gotham Bold"/>
                <a:sym typeface="Gotham Bold"/>
              </a:rPr>
              <a:t>Consultor do SEBRAE/PR:</a:t>
            </a:r>
            <a:endParaRPr lang="en-US" sz="2445" b="1">
              <a:solidFill>
                <a:srgbClr val="203864"/>
              </a:solidFill>
              <a:latin typeface="Gotham Bold"/>
              <a:ea typeface="Gotham Bold"/>
              <a:cs typeface="Gotham Bold"/>
              <a:sym typeface="Gotham Bold"/>
            </a:endParaRPr>
          </a:p>
          <a:p>
            <a:pPr algn="l">
              <a:lnSpc>
                <a:spcPts val="2930"/>
              </a:lnSpc>
            </a:pPr>
            <a:r>
              <a:rPr lang="en-US" sz="2445">
                <a:solidFill>
                  <a:srgbClr val="203864"/>
                </a:solidFill>
                <a:latin typeface="Gotham" panose="02000604040000020004"/>
                <a:ea typeface="Gotham" panose="02000604040000020004"/>
                <a:cs typeface="Gotham" panose="02000604040000020004"/>
                <a:sym typeface="Gotham" panose="02000604040000020004"/>
              </a:rPr>
              <a:t>Rubens Palma</a:t>
            </a:r>
            <a:endParaRPr lang="en-US" sz="2445">
              <a:solidFill>
                <a:srgbClr val="203864"/>
              </a:solidFill>
              <a:latin typeface="Gotham" panose="02000604040000020004"/>
              <a:ea typeface="Gotham" panose="02000604040000020004"/>
              <a:cs typeface="Gotham" panose="02000604040000020004"/>
              <a:sym typeface="Gotham" panose="02000604040000020004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-3610" y="0"/>
            <a:ext cx="5216917" cy="1274662"/>
          </a:xfrm>
          <a:custGeom>
            <a:avLst/>
            <a:gdLst/>
            <a:ahLst/>
            <a:cxnLst/>
            <a:rect l="l" t="t" r="r" b="b"/>
            <a:pathLst>
              <a:path w="5216917" h="1274662">
                <a:moveTo>
                  <a:pt x="0" y="0"/>
                </a:moveTo>
                <a:lnTo>
                  <a:pt x="5216917" y="0"/>
                </a:lnTo>
                <a:lnTo>
                  <a:pt x="5216917" y="1274662"/>
                </a:lnTo>
                <a:lnTo>
                  <a:pt x="0" y="12746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14488" y="1517999"/>
            <a:ext cx="9738170" cy="751580"/>
            <a:chOff x="0" y="0"/>
            <a:chExt cx="12984226" cy="10021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984226" cy="1002157"/>
            </a:xfrm>
            <a:custGeom>
              <a:avLst/>
              <a:gdLst/>
              <a:ahLst/>
              <a:cxnLst/>
              <a:rect l="l" t="t" r="r" b="b"/>
              <a:pathLst>
                <a:path w="12984226" h="1002157">
                  <a:moveTo>
                    <a:pt x="0" y="0"/>
                  </a:moveTo>
                  <a:lnTo>
                    <a:pt x="12984226" y="0"/>
                  </a:lnTo>
                  <a:lnTo>
                    <a:pt x="12984226" y="1002157"/>
                  </a:lnTo>
                  <a:lnTo>
                    <a:pt x="0" y="1002157"/>
                  </a:lnTo>
                  <a:close/>
                </a:path>
              </a:pathLst>
            </a:custGeom>
            <a:solidFill>
              <a:srgbClr val="FFC000"/>
            </a:solidFill>
          </p:spPr>
        </p:sp>
      </p:grpSp>
      <p:grpSp>
        <p:nvGrpSpPr>
          <p:cNvPr id="4" name="Group 4"/>
          <p:cNvGrpSpPr/>
          <p:nvPr/>
        </p:nvGrpSpPr>
        <p:grpSpPr>
          <a:xfrm rot="0">
            <a:off x="-3610" y="1485614"/>
            <a:ext cx="9774364" cy="816293"/>
            <a:chOff x="0" y="0"/>
            <a:chExt cx="13032486" cy="10883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032487" cy="1088390"/>
            </a:xfrm>
            <a:custGeom>
              <a:avLst/>
              <a:gdLst/>
              <a:ahLst/>
              <a:cxnLst/>
              <a:rect l="l" t="t" r="r" b="b"/>
              <a:pathLst>
                <a:path w="13032487" h="1088390">
                  <a:moveTo>
                    <a:pt x="24130" y="0"/>
                  </a:moveTo>
                  <a:lnTo>
                    <a:pt x="13008356" y="0"/>
                  </a:lnTo>
                  <a:cubicBezTo>
                    <a:pt x="13021692" y="0"/>
                    <a:pt x="13032487" y="19304"/>
                    <a:pt x="13032487" y="43180"/>
                  </a:cubicBezTo>
                  <a:lnTo>
                    <a:pt x="13032487" y="1045337"/>
                  </a:lnTo>
                  <a:cubicBezTo>
                    <a:pt x="13032487" y="1069213"/>
                    <a:pt x="13021692" y="1088390"/>
                    <a:pt x="13008356" y="1088390"/>
                  </a:cubicBezTo>
                  <a:lnTo>
                    <a:pt x="24130" y="1088390"/>
                  </a:lnTo>
                  <a:cubicBezTo>
                    <a:pt x="10795" y="1088390"/>
                    <a:pt x="0" y="1069213"/>
                    <a:pt x="0" y="1045337"/>
                  </a:cubicBezTo>
                  <a:lnTo>
                    <a:pt x="0" y="43180"/>
                  </a:lnTo>
                  <a:cubicBezTo>
                    <a:pt x="0" y="19304"/>
                    <a:pt x="10795" y="0"/>
                    <a:pt x="24130" y="0"/>
                  </a:cubicBezTo>
                  <a:moveTo>
                    <a:pt x="24130" y="86106"/>
                  </a:moveTo>
                  <a:lnTo>
                    <a:pt x="24130" y="43180"/>
                  </a:lnTo>
                  <a:lnTo>
                    <a:pt x="48260" y="43180"/>
                  </a:lnTo>
                  <a:lnTo>
                    <a:pt x="48260" y="1045337"/>
                  </a:lnTo>
                  <a:lnTo>
                    <a:pt x="24130" y="1045337"/>
                  </a:lnTo>
                  <a:lnTo>
                    <a:pt x="24130" y="1002157"/>
                  </a:lnTo>
                  <a:lnTo>
                    <a:pt x="13008356" y="1002157"/>
                  </a:lnTo>
                  <a:lnTo>
                    <a:pt x="13008356" y="1045337"/>
                  </a:lnTo>
                  <a:lnTo>
                    <a:pt x="12984226" y="1045337"/>
                  </a:lnTo>
                  <a:lnTo>
                    <a:pt x="12984226" y="43180"/>
                  </a:lnTo>
                  <a:lnTo>
                    <a:pt x="13008356" y="43180"/>
                  </a:lnTo>
                  <a:lnTo>
                    <a:pt x="13008356" y="86360"/>
                  </a:lnTo>
                  <a:lnTo>
                    <a:pt x="24130" y="86360"/>
                  </a:lnTo>
                  <a:close/>
                </a:path>
              </a:pathLst>
            </a:custGeom>
            <a:solidFill>
              <a:srgbClr val="FFC000"/>
            </a:solidFill>
          </p:spPr>
        </p:sp>
      </p:grpSp>
      <p:grpSp>
        <p:nvGrpSpPr>
          <p:cNvPr id="6" name="Group 6"/>
          <p:cNvGrpSpPr/>
          <p:nvPr/>
        </p:nvGrpSpPr>
        <p:grpSpPr>
          <a:xfrm rot="0">
            <a:off x="-3610" y="1464183"/>
            <a:ext cx="9774374" cy="837636"/>
            <a:chOff x="0" y="0"/>
            <a:chExt cx="13032499" cy="111684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032499" cy="1116846"/>
            </a:xfrm>
            <a:custGeom>
              <a:avLst/>
              <a:gdLst/>
              <a:ahLst/>
              <a:cxnLst/>
              <a:rect l="l" t="t" r="r" b="b"/>
              <a:pathLst>
                <a:path w="13032499" h="1116846">
                  <a:moveTo>
                    <a:pt x="0" y="0"/>
                  </a:moveTo>
                  <a:lnTo>
                    <a:pt x="13032499" y="0"/>
                  </a:lnTo>
                  <a:lnTo>
                    <a:pt x="13032499" y="1116846"/>
                  </a:lnTo>
                  <a:lnTo>
                    <a:pt x="0" y="1116846"/>
                  </a:lnTo>
                  <a:close/>
                </a:path>
              </a:pathLst>
            </a:custGeom>
            <a:blipFill>
              <a:blip r:embed="rId1">
                <a:alphaModFix amt="0"/>
              </a:blip>
              <a:stretch>
                <a:fillRect t="-177371" b="-177371"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13032499" cy="111684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190"/>
                </a:lnSpc>
              </a:pPr>
              <a:r>
                <a:rPr lang="en-US" sz="3490" b="1">
                  <a:solidFill>
                    <a:srgbClr val="203864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CT 1 - Racionalização Legal e Burocrática</a:t>
              </a:r>
              <a:endParaRPr lang="en-US" sz="3490" b="1">
                <a:solidFill>
                  <a:srgbClr val="203864"/>
                </a:solidFill>
                <a:latin typeface="Gotham Bold"/>
                <a:ea typeface="Gotham Bold"/>
                <a:cs typeface="Gotham Bold"/>
                <a:sym typeface="Gotham Bold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8534400" y="-10990859"/>
            <a:ext cx="736092" cy="312515"/>
          </a:xfrm>
          <a:custGeom>
            <a:avLst/>
            <a:gdLst/>
            <a:ahLst/>
            <a:cxnLst/>
            <a:rect l="l" t="t" r="r" b="b"/>
            <a:pathLst>
              <a:path w="736092" h="312515">
                <a:moveTo>
                  <a:pt x="0" y="0"/>
                </a:moveTo>
                <a:lnTo>
                  <a:pt x="736092" y="0"/>
                </a:lnTo>
                <a:lnTo>
                  <a:pt x="736092" y="312515"/>
                </a:lnTo>
                <a:lnTo>
                  <a:pt x="0" y="3125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 rot="0">
            <a:off x="-3610" y="1223039"/>
            <a:ext cx="9757210" cy="78896"/>
            <a:chOff x="0" y="0"/>
            <a:chExt cx="13009613" cy="10519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009626" cy="105156"/>
            </a:xfrm>
            <a:custGeom>
              <a:avLst/>
              <a:gdLst/>
              <a:ahLst/>
              <a:cxnLst/>
              <a:rect l="l" t="t" r="r" b="b"/>
              <a:pathLst>
                <a:path w="13009626" h="105156">
                  <a:moveTo>
                    <a:pt x="0" y="0"/>
                  </a:moveTo>
                  <a:lnTo>
                    <a:pt x="13009626" y="0"/>
                  </a:lnTo>
                  <a:lnTo>
                    <a:pt x="13009626" y="105156"/>
                  </a:lnTo>
                  <a:lnTo>
                    <a:pt x="0" y="1051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295" r="-8295" b="-36"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>
            <a:off x="7290602" y="125388"/>
            <a:ext cx="1979890" cy="878576"/>
          </a:xfrm>
          <a:custGeom>
            <a:avLst/>
            <a:gdLst/>
            <a:ahLst/>
            <a:cxnLst/>
            <a:rect l="l" t="t" r="r" b="b"/>
            <a:pathLst>
              <a:path w="1979890" h="878576">
                <a:moveTo>
                  <a:pt x="0" y="0"/>
                </a:moveTo>
                <a:lnTo>
                  <a:pt x="1979890" y="0"/>
                </a:lnTo>
                <a:lnTo>
                  <a:pt x="1979890" y="878576"/>
                </a:lnTo>
                <a:lnTo>
                  <a:pt x="0" y="878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aphicFrame>
        <p:nvGraphicFramePr>
          <p:cNvPr id="13" name="Table 13"/>
          <p:cNvGraphicFramePr>
            <a:graphicFrameLocks noGrp="1"/>
          </p:cNvGraphicFramePr>
          <p:nvPr/>
        </p:nvGraphicFramePr>
        <p:xfrm>
          <a:off x="520192" y="2616232"/>
          <a:ext cx="8750300" cy="4253479"/>
        </p:xfrm>
        <a:graphic>
          <a:graphicData uri="http://schemas.openxmlformats.org/drawingml/2006/table">
            <a:tbl>
              <a:tblPr/>
              <a:tblGrid>
                <a:gridCol w="2418880"/>
                <a:gridCol w="6331420"/>
              </a:tblGrid>
              <a:tr h="2139990">
                <a:tc>
                  <a:txBody>
                    <a:bodyPr rtlCol="0"/>
                    <a:lstStyle/>
                    <a:p>
                      <a:pPr algn="ctr">
                        <a:lnSpc>
                          <a:spcPts val="3000"/>
                        </a:lnSpc>
                        <a:defRPr/>
                      </a:pPr>
                      <a:r>
                        <a:rPr lang="en-US" sz="25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Ação 1</a:t>
                      </a:r>
                      <a:endParaRPr lang="en-US" sz="1100"/>
                    </a:p>
                  </a:txBody>
                  <a:tcPr marL="9842" marR="9842" marT="9842" marB="9842" anchor="t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l">
                        <a:lnSpc>
                          <a:spcPts val="2640"/>
                        </a:lnSpc>
                        <a:defRPr/>
                      </a:pPr>
                      <a:r>
                        <a:rPr lang="en-US" sz="2200" b="1">
                          <a:solidFill>
                            <a:srgbClr val="203864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Formular a Política Estadual de Desenvolvimento das Microempresas e Empresas de Pequeno Porte do Estado do Paraná, atendendo a Lei Complementar nº 163/2013 e a Lei Complementar nº 123/2006. </a:t>
                      </a:r>
                      <a:endParaRPr lang="en-US" sz="1100"/>
                    </a:p>
                  </a:txBody>
                  <a:tcPr marL="9842" marR="9842" marT="9842" marB="9842" anchor="t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</a:tr>
              <a:tr h="825646">
                <a:tc>
                  <a:txBody>
                    <a:bodyPr rtlCol="0"/>
                    <a:lstStyle/>
                    <a:p>
                      <a:pPr algn="ctr">
                        <a:lnSpc>
                          <a:spcPts val="3000"/>
                        </a:lnSpc>
                        <a:defRPr/>
                      </a:pPr>
                      <a:r>
                        <a:rPr lang="en-US" sz="25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Entrega</a:t>
                      </a:r>
                      <a:endParaRPr lang="en-US" sz="1100"/>
                    </a:p>
                  </a:txBody>
                  <a:tcPr marL="9842" marR="9842" marT="9842" marB="9842" anchor="t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l">
                        <a:lnSpc>
                          <a:spcPts val="2640"/>
                        </a:lnSpc>
                        <a:defRPr/>
                      </a:pPr>
                      <a:r>
                        <a:rPr lang="en-US" sz="2200" b="1">
                          <a:solidFill>
                            <a:srgbClr val="203864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1 Lei publicada</a:t>
                      </a:r>
                      <a:endParaRPr lang="en-US" sz="1100"/>
                    </a:p>
                  </a:txBody>
                  <a:tcPr marL="9842" marR="9842" marT="9842" marB="9842" anchor="t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</a:tr>
              <a:tr h="587132">
                <a:tc>
                  <a:txBody>
                    <a:bodyPr rtlCol="0"/>
                    <a:lstStyle/>
                    <a:p>
                      <a:pPr algn="ctr">
                        <a:lnSpc>
                          <a:spcPts val="3000"/>
                        </a:lnSpc>
                        <a:defRPr/>
                      </a:pPr>
                      <a:r>
                        <a:rPr lang="en-US" sz="25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Prazo</a:t>
                      </a:r>
                      <a:endParaRPr lang="en-US" sz="1100"/>
                    </a:p>
                  </a:txBody>
                  <a:tcPr marL="9842" marR="9842" marT="9842" marB="9842" anchor="t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l">
                        <a:lnSpc>
                          <a:spcPts val="2640"/>
                        </a:lnSpc>
                        <a:defRPr/>
                      </a:pPr>
                      <a:endParaRPr lang="en-US" sz="1100"/>
                    </a:p>
                  </a:txBody>
                  <a:tcPr marL="9842" marR="9842" marT="9842" marB="9842" anchor="t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</a:tr>
              <a:tr h="700710">
                <a:tc>
                  <a:txBody>
                    <a:bodyPr rtlCol="0"/>
                    <a:lstStyle/>
                    <a:p>
                      <a:pPr algn="ctr">
                        <a:lnSpc>
                          <a:spcPts val="3000"/>
                        </a:lnSpc>
                        <a:defRPr/>
                      </a:pPr>
                      <a:r>
                        <a:rPr lang="en-US" sz="25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Responsável</a:t>
                      </a:r>
                      <a:endParaRPr lang="en-US" sz="1100"/>
                    </a:p>
                  </a:txBody>
                  <a:tcPr marL="9842" marR="9842" marT="9842" marB="9842" anchor="t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l">
                        <a:lnSpc>
                          <a:spcPts val="2640"/>
                        </a:lnSpc>
                        <a:defRPr/>
                      </a:pPr>
                      <a:r>
                        <a:rPr lang="en-US" sz="2200" b="1">
                          <a:solidFill>
                            <a:srgbClr val="203864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Anna Paula Müller - SEIC</a:t>
                      </a:r>
                      <a:endParaRPr lang="en-US" sz="1100"/>
                    </a:p>
                  </a:txBody>
                  <a:tcPr marL="9842" marR="9842" marT="9842" marB="9842" anchor="t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</a:tr>
            </a:tbl>
          </a:graphicData>
        </a:graphic>
      </p:graphicFrame>
      <p:sp>
        <p:nvSpPr>
          <p:cNvPr id="14" name="Freeform 14"/>
          <p:cNvSpPr/>
          <p:nvPr/>
        </p:nvSpPr>
        <p:spPr>
          <a:xfrm>
            <a:off x="0" y="0"/>
            <a:ext cx="5216917" cy="1274662"/>
          </a:xfrm>
          <a:custGeom>
            <a:avLst/>
            <a:gdLst/>
            <a:ahLst/>
            <a:cxnLst/>
            <a:rect l="l" t="t" r="r" b="b"/>
            <a:pathLst>
              <a:path w="5216917" h="1274662">
                <a:moveTo>
                  <a:pt x="0" y="0"/>
                </a:moveTo>
                <a:lnTo>
                  <a:pt x="5216917" y="0"/>
                </a:lnTo>
                <a:lnTo>
                  <a:pt x="5216917" y="1274662"/>
                </a:lnTo>
                <a:lnTo>
                  <a:pt x="0" y="12746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14488" y="1517999"/>
            <a:ext cx="9738170" cy="751580"/>
            <a:chOff x="0" y="0"/>
            <a:chExt cx="12984226" cy="10021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984226" cy="1002157"/>
            </a:xfrm>
            <a:custGeom>
              <a:avLst/>
              <a:gdLst/>
              <a:ahLst/>
              <a:cxnLst/>
              <a:rect l="l" t="t" r="r" b="b"/>
              <a:pathLst>
                <a:path w="12984226" h="1002157">
                  <a:moveTo>
                    <a:pt x="0" y="0"/>
                  </a:moveTo>
                  <a:lnTo>
                    <a:pt x="12984226" y="0"/>
                  </a:lnTo>
                  <a:lnTo>
                    <a:pt x="12984226" y="1002157"/>
                  </a:lnTo>
                  <a:lnTo>
                    <a:pt x="0" y="1002157"/>
                  </a:lnTo>
                  <a:close/>
                </a:path>
              </a:pathLst>
            </a:custGeom>
            <a:solidFill>
              <a:srgbClr val="FFC000"/>
            </a:solidFill>
          </p:spPr>
        </p:sp>
      </p:grpSp>
      <p:grpSp>
        <p:nvGrpSpPr>
          <p:cNvPr id="4" name="Group 4"/>
          <p:cNvGrpSpPr/>
          <p:nvPr/>
        </p:nvGrpSpPr>
        <p:grpSpPr>
          <a:xfrm rot="0">
            <a:off x="-3610" y="1485614"/>
            <a:ext cx="9774364" cy="816293"/>
            <a:chOff x="0" y="0"/>
            <a:chExt cx="13032486" cy="10883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032487" cy="1088390"/>
            </a:xfrm>
            <a:custGeom>
              <a:avLst/>
              <a:gdLst/>
              <a:ahLst/>
              <a:cxnLst/>
              <a:rect l="l" t="t" r="r" b="b"/>
              <a:pathLst>
                <a:path w="13032487" h="1088390">
                  <a:moveTo>
                    <a:pt x="24130" y="0"/>
                  </a:moveTo>
                  <a:lnTo>
                    <a:pt x="13008356" y="0"/>
                  </a:lnTo>
                  <a:cubicBezTo>
                    <a:pt x="13021692" y="0"/>
                    <a:pt x="13032487" y="19304"/>
                    <a:pt x="13032487" y="43180"/>
                  </a:cubicBezTo>
                  <a:lnTo>
                    <a:pt x="13032487" y="1045337"/>
                  </a:lnTo>
                  <a:cubicBezTo>
                    <a:pt x="13032487" y="1069213"/>
                    <a:pt x="13021692" y="1088390"/>
                    <a:pt x="13008356" y="1088390"/>
                  </a:cubicBezTo>
                  <a:lnTo>
                    <a:pt x="24130" y="1088390"/>
                  </a:lnTo>
                  <a:cubicBezTo>
                    <a:pt x="10795" y="1088390"/>
                    <a:pt x="0" y="1069213"/>
                    <a:pt x="0" y="1045337"/>
                  </a:cubicBezTo>
                  <a:lnTo>
                    <a:pt x="0" y="43180"/>
                  </a:lnTo>
                  <a:cubicBezTo>
                    <a:pt x="0" y="19304"/>
                    <a:pt x="10795" y="0"/>
                    <a:pt x="24130" y="0"/>
                  </a:cubicBezTo>
                  <a:moveTo>
                    <a:pt x="24130" y="86106"/>
                  </a:moveTo>
                  <a:lnTo>
                    <a:pt x="24130" y="43180"/>
                  </a:lnTo>
                  <a:lnTo>
                    <a:pt x="48260" y="43180"/>
                  </a:lnTo>
                  <a:lnTo>
                    <a:pt x="48260" y="1045337"/>
                  </a:lnTo>
                  <a:lnTo>
                    <a:pt x="24130" y="1045337"/>
                  </a:lnTo>
                  <a:lnTo>
                    <a:pt x="24130" y="1002157"/>
                  </a:lnTo>
                  <a:lnTo>
                    <a:pt x="13008356" y="1002157"/>
                  </a:lnTo>
                  <a:lnTo>
                    <a:pt x="13008356" y="1045337"/>
                  </a:lnTo>
                  <a:lnTo>
                    <a:pt x="12984226" y="1045337"/>
                  </a:lnTo>
                  <a:lnTo>
                    <a:pt x="12984226" y="43180"/>
                  </a:lnTo>
                  <a:lnTo>
                    <a:pt x="13008356" y="43180"/>
                  </a:lnTo>
                  <a:lnTo>
                    <a:pt x="13008356" y="86360"/>
                  </a:lnTo>
                  <a:lnTo>
                    <a:pt x="24130" y="86360"/>
                  </a:lnTo>
                  <a:close/>
                </a:path>
              </a:pathLst>
            </a:custGeom>
            <a:solidFill>
              <a:srgbClr val="FFC000"/>
            </a:solidFill>
          </p:spPr>
        </p:sp>
      </p:grpSp>
      <p:grpSp>
        <p:nvGrpSpPr>
          <p:cNvPr id="6" name="Group 6"/>
          <p:cNvGrpSpPr/>
          <p:nvPr/>
        </p:nvGrpSpPr>
        <p:grpSpPr>
          <a:xfrm rot="0">
            <a:off x="-3610" y="1464183"/>
            <a:ext cx="9774374" cy="837636"/>
            <a:chOff x="0" y="0"/>
            <a:chExt cx="13032499" cy="111684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032499" cy="1116846"/>
            </a:xfrm>
            <a:custGeom>
              <a:avLst/>
              <a:gdLst/>
              <a:ahLst/>
              <a:cxnLst/>
              <a:rect l="l" t="t" r="r" b="b"/>
              <a:pathLst>
                <a:path w="13032499" h="1116846">
                  <a:moveTo>
                    <a:pt x="0" y="0"/>
                  </a:moveTo>
                  <a:lnTo>
                    <a:pt x="13032499" y="0"/>
                  </a:lnTo>
                  <a:lnTo>
                    <a:pt x="13032499" y="1116846"/>
                  </a:lnTo>
                  <a:lnTo>
                    <a:pt x="0" y="1116846"/>
                  </a:lnTo>
                  <a:close/>
                </a:path>
              </a:pathLst>
            </a:custGeom>
            <a:blipFill>
              <a:blip r:embed="rId1">
                <a:alphaModFix amt="0"/>
              </a:blip>
              <a:stretch>
                <a:fillRect t="-177371" b="-177371"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13032499" cy="111684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190"/>
                </a:lnSpc>
              </a:pPr>
              <a:r>
                <a:rPr lang="en-US" sz="3490" b="1">
                  <a:solidFill>
                    <a:srgbClr val="203864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CT 1 - Racionalização Legal e Burocrática</a:t>
              </a:r>
              <a:endParaRPr lang="en-US" sz="3490" b="1">
                <a:solidFill>
                  <a:srgbClr val="203864"/>
                </a:solidFill>
                <a:latin typeface="Gotham Bold"/>
                <a:ea typeface="Gotham Bold"/>
                <a:cs typeface="Gotham Bold"/>
                <a:sym typeface="Gotham Bold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8534400" y="-10990859"/>
            <a:ext cx="736092" cy="312515"/>
          </a:xfrm>
          <a:custGeom>
            <a:avLst/>
            <a:gdLst/>
            <a:ahLst/>
            <a:cxnLst/>
            <a:rect l="l" t="t" r="r" b="b"/>
            <a:pathLst>
              <a:path w="736092" h="312515">
                <a:moveTo>
                  <a:pt x="0" y="0"/>
                </a:moveTo>
                <a:lnTo>
                  <a:pt x="736092" y="0"/>
                </a:lnTo>
                <a:lnTo>
                  <a:pt x="736092" y="312515"/>
                </a:lnTo>
                <a:lnTo>
                  <a:pt x="0" y="3125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 rot="0">
            <a:off x="-3610" y="1223039"/>
            <a:ext cx="9757210" cy="78896"/>
            <a:chOff x="0" y="0"/>
            <a:chExt cx="13009613" cy="10519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009626" cy="105156"/>
            </a:xfrm>
            <a:custGeom>
              <a:avLst/>
              <a:gdLst/>
              <a:ahLst/>
              <a:cxnLst/>
              <a:rect l="l" t="t" r="r" b="b"/>
              <a:pathLst>
                <a:path w="13009626" h="105156">
                  <a:moveTo>
                    <a:pt x="0" y="0"/>
                  </a:moveTo>
                  <a:lnTo>
                    <a:pt x="13009626" y="0"/>
                  </a:lnTo>
                  <a:lnTo>
                    <a:pt x="13009626" y="105156"/>
                  </a:lnTo>
                  <a:lnTo>
                    <a:pt x="0" y="1051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295" r="-8295" b="-36"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>
            <a:off x="7290602" y="125388"/>
            <a:ext cx="1979890" cy="878576"/>
          </a:xfrm>
          <a:custGeom>
            <a:avLst/>
            <a:gdLst/>
            <a:ahLst/>
            <a:cxnLst/>
            <a:rect l="l" t="t" r="r" b="b"/>
            <a:pathLst>
              <a:path w="1979890" h="878576">
                <a:moveTo>
                  <a:pt x="0" y="0"/>
                </a:moveTo>
                <a:lnTo>
                  <a:pt x="1979890" y="0"/>
                </a:lnTo>
                <a:lnTo>
                  <a:pt x="1979890" y="878576"/>
                </a:lnTo>
                <a:lnTo>
                  <a:pt x="0" y="878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aphicFrame>
        <p:nvGraphicFramePr>
          <p:cNvPr id="13" name="Table 13"/>
          <p:cNvGraphicFramePr>
            <a:graphicFrameLocks noGrp="1"/>
          </p:cNvGraphicFramePr>
          <p:nvPr/>
        </p:nvGraphicFramePr>
        <p:xfrm>
          <a:off x="599567" y="2473357"/>
          <a:ext cx="8737600" cy="4580705"/>
        </p:xfrm>
        <a:graphic>
          <a:graphicData uri="http://schemas.openxmlformats.org/drawingml/2006/table">
            <a:tbl>
              <a:tblPr/>
              <a:tblGrid>
                <a:gridCol w="2278897"/>
                <a:gridCol w="6458703"/>
              </a:tblGrid>
              <a:tr h="2011357">
                <a:tc>
                  <a:txBody>
                    <a:bodyPr rtlCol="0"/>
                    <a:lstStyle/>
                    <a:p>
                      <a:pPr algn="ctr">
                        <a:lnSpc>
                          <a:spcPts val="3000"/>
                        </a:lnSpc>
                        <a:defRPr/>
                      </a:pPr>
                      <a:r>
                        <a:rPr lang="en-US" sz="25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Ação 2</a:t>
                      </a:r>
                      <a:endParaRPr lang="en-US" sz="1100"/>
                    </a:p>
                  </a:txBody>
                  <a:tcPr marL="9842" marR="9842" marT="9842" marB="9842" anchor="t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l">
                        <a:lnSpc>
                          <a:spcPts val="2710"/>
                        </a:lnSpc>
                        <a:defRPr/>
                      </a:pPr>
                      <a:r>
                        <a:rPr lang="en-US" sz="2260" b="1">
                          <a:solidFill>
                            <a:srgbClr val="203764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Expandir os serviços atendidos dentro do Empresa Fácil, possibilitando oferecer módulos de renovação, fiscalização e regularização integrados aos sistemas de órgãos licenciadores estaduais</a:t>
                      </a:r>
                      <a:endParaRPr lang="en-US" sz="1100"/>
                    </a:p>
                  </a:txBody>
                  <a:tcPr marL="9842" marR="9842" marT="9842" marB="9842" anchor="t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</a:tr>
              <a:tr h="1518686">
                <a:tc>
                  <a:txBody>
                    <a:bodyPr rtlCol="0"/>
                    <a:lstStyle/>
                    <a:p>
                      <a:pPr algn="ctr">
                        <a:lnSpc>
                          <a:spcPts val="3000"/>
                        </a:lnSpc>
                        <a:defRPr/>
                      </a:pPr>
                      <a:r>
                        <a:rPr lang="en-US" sz="25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Entrega</a:t>
                      </a:r>
                      <a:endParaRPr lang="en-US" sz="1100"/>
                    </a:p>
                  </a:txBody>
                  <a:tcPr marL="9842" marR="9842" marT="9842" marB="9842" anchor="t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l">
                        <a:lnSpc>
                          <a:spcPts val="2710"/>
                        </a:lnSpc>
                        <a:defRPr/>
                      </a:pPr>
                      <a:r>
                        <a:rPr lang="en-US" sz="2260" b="1">
                          <a:solidFill>
                            <a:srgbClr val="203764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Ter ao menos 2 órgãos estaduais integrados e os módulos de renovação, regularização e fiscalização funcionando no sistema Empresa Fácil até o final de 2026.</a:t>
                      </a:r>
                      <a:endParaRPr lang="en-US" sz="1100"/>
                    </a:p>
                  </a:txBody>
                  <a:tcPr marL="9842" marR="9842" marT="9842" marB="9842" anchor="t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</a:tr>
              <a:tr h="525331">
                <a:tc>
                  <a:txBody>
                    <a:bodyPr rtlCol="0"/>
                    <a:lstStyle/>
                    <a:p>
                      <a:pPr algn="ctr">
                        <a:lnSpc>
                          <a:spcPts val="3000"/>
                        </a:lnSpc>
                        <a:defRPr/>
                      </a:pPr>
                      <a:r>
                        <a:rPr lang="en-US" sz="25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Prazo</a:t>
                      </a:r>
                      <a:endParaRPr lang="en-US" sz="1100"/>
                    </a:p>
                  </a:txBody>
                  <a:tcPr marL="9842" marR="9842" marT="9842" marB="9842" anchor="t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l">
                        <a:lnSpc>
                          <a:spcPts val="2710"/>
                        </a:lnSpc>
                        <a:defRPr/>
                      </a:pPr>
                      <a:endParaRPr lang="en-US" sz="1100"/>
                    </a:p>
                  </a:txBody>
                  <a:tcPr marL="9842" marR="9842" marT="9842" marB="9842" anchor="t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</a:tr>
              <a:tr h="525331">
                <a:tc>
                  <a:txBody>
                    <a:bodyPr rtlCol="0"/>
                    <a:lstStyle/>
                    <a:p>
                      <a:pPr algn="ctr">
                        <a:lnSpc>
                          <a:spcPts val="3000"/>
                        </a:lnSpc>
                        <a:defRPr/>
                      </a:pPr>
                      <a:r>
                        <a:rPr lang="en-US" sz="25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Responsável</a:t>
                      </a:r>
                      <a:endParaRPr lang="en-US" sz="1100"/>
                    </a:p>
                  </a:txBody>
                  <a:tcPr marL="9842" marR="9842" marT="9842" marB="9842" anchor="t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l">
                        <a:lnSpc>
                          <a:spcPts val="2710"/>
                        </a:lnSpc>
                        <a:defRPr/>
                      </a:pPr>
                      <a:r>
                        <a:rPr lang="en-US" sz="2260" b="1">
                          <a:solidFill>
                            <a:srgbClr val="203764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Sebastião Mota - JUCEPAR</a:t>
                      </a:r>
                      <a:endParaRPr lang="en-US" sz="1100"/>
                    </a:p>
                  </a:txBody>
                  <a:tcPr marL="9842" marR="9842" marT="9842" marB="9842" anchor="t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</a:tr>
            </a:tbl>
          </a:graphicData>
        </a:graphic>
      </p:graphicFrame>
      <p:sp>
        <p:nvSpPr>
          <p:cNvPr id="14" name="Freeform 14"/>
          <p:cNvSpPr/>
          <p:nvPr/>
        </p:nvSpPr>
        <p:spPr>
          <a:xfrm>
            <a:off x="0" y="0"/>
            <a:ext cx="5216917" cy="1274662"/>
          </a:xfrm>
          <a:custGeom>
            <a:avLst/>
            <a:gdLst/>
            <a:ahLst/>
            <a:cxnLst/>
            <a:rect l="l" t="t" r="r" b="b"/>
            <a:pathLst>
              <a:path w="5216917" h="1274662">
                <a:moveTo>
                  <a:pt x="0" y="0"/>
                </a:moveTo>
                <a:lnTo>
                  <a:pt x="5216917" y="0"/>
                </a:lnTo>
                <a:lnTo>
                  <a:pt x="5216917" y="1274662"/>
                </a:lnTo>
                <a:lnTo>
                  <a:pt x="0" y="12746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14488" y="1517999"/>
            <a:ext cx="9738170" cy="751580"/>
            <a:chOff x="0" y="0"/>
            <a:chExt cx="12984226" cy="10021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984226" cy="1002157"/>
            </a:xfrm>
            <a:custGeom>
              <a:avLst/>
              <a:gdLst/>
              <a:ahLst/>
              <a:cxnLst/>
              <a:rect l="l" t="t" r="r" b="b"/>
              <a:pathLst>
                <a:path w="12984226" h="1002157">
                  <a:moveTo>
                    <a:pt x="0" y="0"/>
                  </a:moveTo>
                  <a:lnTo>
                    <a:pt x="12984226" y="0"/>
                  </a:lnTo>
                  <a:lnTo>
                    <a:pt x="12984226" y="1002157"/>
                  </a:lnTo>
                  <a:lnTo>
                    <a:pt x="0" y="1002157"/>
                  </a:lnTo>
                  <a:close/>
                </a:path>
              </a:pathLst>
            </a:custGeom>
            <a:solidFill>
              <a:srgbClr val="FFC000"/>
            </a:solidFill>
          </p:spPr>
        </p:sp>
      </p:grpSp>
      <p:grpSp>
        <p:nvGrpSpPr>
          <p:cNvPr id="4" name="Group 4"/>
          <p:cNvGrpSpPr/>
          <p:nvPr/>
        </p:nvGrpSpPr>
        <p:grpSpPr>
          <a:xfrm rot="0">
            <a:off x="-3610" y="1485614"/>
            <a:ext cx="9774364" cy="816293"/>
            <a:chOff x="0" y="0"/>
            <a:chExt cx="13032486" cy="10883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032487" cy="1088390"/>
            </a:xfrm>
            <a:custGeom>
              <a:avLst/>
              <a:gdLst/>
              <a:ahLst/>
              <a:cxnLst/>
              <a:rect l="l" t="t" r="r" b="b"/>
              <a:pathLst>
                <a:path w="13032487" h="1088390">
                  <a:moveTo>
                    <a:pt x="24130" y="0"/>
                  </a:moveTo>
                  <a:lnTo>
                    <a:pt x="13008356" y="0"/>
                  </a:lnTo>
                  <a:cubicBezTo>
                    <a:pt x="13021692" y="0"/>
                    <a:pt x="13032487" y="19304"/>
                    <a:pt x="13032487" y="43180"/>
                  </a:cubicBezTo>
                  <a:lnTo>
                    <a:pt x="13032487" y="1045337"/>
                  </a:lnTo>
                  <a:cubicBezTo>
                    <a:pt x="13032487" y="1069213"/>
                    <a:pt x="13021692" y="1088390"/>
                    <a:pt x="13008356" y="1088390"/>
                  </a:cubicBezTo>
                  <a:lnTo>
                    <a:pt x="24130" y="1088390"/>
                  </a:lnTo>
                  <a:cubicBezTo>
                    <a:pt x="10795" y="1088390"/>
                    <a:pt x="0" y="1069213"/>
                    <a:pt x="0" y="1045337"/>
                  </a:cubicBezTo>
                  <a:lnTo>
                    <a:pt x="0" y="43180"/>
                  </a:lnTo>
                  <a:cubicBezTo>
                    <a:pt x="0" y="19304"/>
                    <a:pt x="10795" y="0"/>
                    <a:pt x="24130" y="0"/>
                  </a:cubicBezTo>
                  <a:moveTo>
                    <a:pt x="24130" y="86106"/>
                  </a:moveTo>
                  <a:lnTo>
                    <a:pt x="24130" y="43180"/>
                  </a:lnTo>
                  <a:lnTo>
                    <a:pt x="48260" y="43180"/>
                  </a:lnTo>
                  <a:lnTo>
                    <a:pt x="48260" y="1045337"/>
                  </a:lnTo>
                  <a:lnTo>
                    <a:pt x="24130" y="1045337"/>
                  </a:lnTo>
                  <a:lnTo>
                    <a:pt x="24130" y="1002157"/>
                  </a:lnTo>
                  <a:lnTo>
                    <a:pt x="13008356" y="1002157"/>
                  </a:lnTo>
                  <a:lnTo>
                    <a:pt x="13008356" y="1045337"/>
                  </a:lnTo>
                  <a:lnTo>
                    <a:pt x="12984226" y="1045337"/>
                  </a:lnTo>
                  <a:lnTo>
                    <a:pt x="12984226" y="43180"/>
                  </a:lnTo>
                  <a:lnTo>
                    <a:pt x="13008356" y="43180"/>
                  </a:lnTo>
                  <a:lnTo>
                    <a:pt x="13008356" y="86360"/>
                  </a:lnTo>
                  <a:lnTo>
                    <a:pt x="24130" y="86360"/>
                  </a:lnTo>
                  <a:close/>
                </a:path>
              </a:pathLst>
            </a:custGeom>
            <a:solidFill>
              <a:srgbClr val="FFC000"/>
            </a:solidFill>
          </p:spPr>
        </p:sp>
      </p:grpSp>
      <p:grpSp>
        <p:nvGrpSpPr>
          <p:cNvPr id="6" name="Group 6"/>
          <p:cNvGrpSpPr/>
          <p:nvPr/>
        </p:nvGrpSpPr>
        <p:grpSpPr>
          <a:xfrm rot="0">
            <a:off x="-3610" y="1464183"/>
            <a:ext cx="9774374" cy="837636"/>
            <a:chOff x="0" y="0"/>
            <a:chExt cx="13032499" cy="111684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032499" cy="1116846"/>
            </a:xfrm>
            <a:custGeom>
              <a:avLst/>
              <a:gdLst/>
              <a:ahLst/>
              <a:cxnLst/>
              <a:rect l="l" t="t" r="r" b="b"/>
              <a:pathLst>
                <a:path w="13032499" h="1116846">
                  <a:moveTo>
                    <a:pt x="0" y="0"/>
                  </a:moveTo>
                  <a:lnTo>
                    <a:pt x="13032499" y="0"/>
                  </a:lnTo>
                  <a:lnTo>
                    <a:pt x="13032499" y="1116846"/>
                  </a:lnTo>
                  <a:lnTo>
                    <a:pt x="0" y="1116846"/>
                  </a:lnTo>
                  <a:close/>
                </a:path>
              </a:pathLst>
            </a:custGeom>
            <a:blipFill>
              <a:blip r:embed="rId1">
                <a:alphaModFix amt="0"/>
              </a:blip>
              <a:stretch>
                <a:fillRect t="-177371" b="-177371"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13032499" cy="111684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190"/>
                </a:lnSpc>
              </a:pPr>
              <a:r>
                <a:rPr lang="en-US" sz="3490" b="1">
                  <a:solidFill>
                    <a:srgbClr val="203864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CT 1 - Racionalização Legal e Burocrática</a:t>
              </a:r>
              <a:endParaRPr lang="en-US" sz="3490" b="1">
                <a:solidFill>
                  <a:srgbClr val="203864"/>
                </a:solidFill>
                <a:latin typeface="Gotham Bold"/>
                <a:ea typeface="Gotham Bold"/>
                <a:cs typeface="Gotham Bold"/>
                <a:sym typeface="Gotham Bold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8534400" y="-10990859"/>
            <a:ext cx="736092" cy="312515"/>
          </a:xfrm>
          <a:custGeom>
            <a:avLst/>
            <a:gdLst/>
            <a:ahLst/>
            <a:cxnLst/>
            <a:rect l="l" t="t" r="r" b="b"/>
            <a:pathLst>
              <a:path w="736092" h="312515">
                <a:moveTo>
                  <a:pt x="0" y="0"/>
                </a:moveTo>
                <a:lnTo>
                  <a:pt x="736092" y="0"/>
                </a:lnTo>
                <a:lnTo>
                  <a:pt x="736092" y="312515"/>
                </a:lnTo>
                <a:lnTo>
                  <a:pt x="0" y="3125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 rot="0">
            <a:off x="-3610" y="1223039"/>
            <a:ext cx="9757210" cy="78896"/>
            <a:chOff x="0" y="0"/>
            <a:chExt cx="13009613" cy="10519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009626" cy="105156"/>
            </a:xfrm>
            <a:custGeom>
              <a:avLst/>
              <a:gdLst/>
              <a:ahLst/>
              <a:cxnLst/>
              <a:rect l="l" t="t" r="r" b="b"/>
              <a:pathLst>
                <a:path w="13009626" h="105156">
                  <a:moveTo>
                    <a:pt x="0" y="0"/>
                  </a:moveTo>
                  <a:lnTo>
                    <a:pt x="13009626" y="0"/>
                  </a:lnTo>
                  <a:lnTo>
                    <a:pt x="13009626" y="105156"/>
                  </a:lnTo>
                  <a:lnTo>
                    <a:pt x="0" y="1051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295" r="-8295" b="-36"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>
            <a:off x="7290602" y="125388"/>
            <a:ext cx="1979890" cy="878576"/>
          </a:xfrm>
          <a:custGeom>
            <a:avLst/>
            <a:gdLst/>
            <a:ahLst/>
            <a:cxnLst/>
            <a:rect l="l" t="t" r="r" b="b"/>
            <a:pathLst>
              <a:path w="1979890" h="878576">
                <a:moveTo>
                  <a:pt x="0" y="0"/>
                </a:moveTo>
                <a:lnTo>
                  <a:pt x="1979890" y="0"/>
                </a:lnTo>
                <a:lnTo>
                  <a:pt x="1979890" y="878576"/>
                </a:lnTo>
                <a:lnTo>
                  <a:pt x="0" y="878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aphicFrame>
        <p:nvGraphicFramePr>
          <p:cNvPr id="13" name="Table 13"/>
          <p:cNvGraphicFramePr>
            <a:graphicFrameLocks noGrp="1"/>
          </p:cNvGraphicFramePr>
          <p:nvPr/>
        </p:nvGraphicFramePr>
        <p:xfrm>
          <a:off x="542417" y="2406594"/>
          <a:ext cx="8737600" cy="4794250"/>
        </p:xfrm>
        <a:graphic>
          <a:graphicData uri="http://schemas.openxmlformats.org/drawingml/2006/table">
            <a:tbl>
              <a:tblPr/>
              <a:tblGrid>
                <a:gridCol w="2513260"/>
                <a:gridCol w="6224340"/>
              </a:tblGrid>
              <a:tr h="2206119">
                <a:tc>
                  <a:txBody>
                    <a:bodyPr rtlCol="0"/>
                    <a:lstStyle/>
                    <a:p>
                      <a:pPr algn="ctr">
                        <a:lnSpc>
                          <a:spcPts val="3000"/>
                        </a:lnSpc>
                        <a:defRPr/>
                      </a:pPr>
                      <a:r>
                        <a:rPr lang="en-US" sz="25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Ação 3</a:t>
                      </a:r>
                      <a:endParaRPr lang="en-US" sz="1100"/>
                    </a:p>
                  </a:txBody>
                  <a:tcPr marL="9842" marR="9842" marT="9842" marB="9842" anchor="t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l">
                        <a:lnSpc>
                          <a:spcPts val="2710"/>
                        </a:lnSpc>
                        <a:defRPr/>
                      </a:pPr>
                      <a:r>
                        <a:rPr lang="en-US" sz="2260" b="1">
                          <a:solidFill>
                            <a:srgbClr val="203764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AUTOMATIZAR O PROCESSO DE CONSULTA PRÉVIA – pretende-se automatizar o processo de consulta prévia de endereço nos municípios do Paraná utilizando georreferenciamento ou zoneamento</a:t>
                      </a:r>
                      <a:endParaRPr lang="en-US" sz="1100"/>
                    </a:p>
                  </a:txBody>
                  <a:tcPr marL="9842" marR="9842" marT="9842" marB="9842" anchor="t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</a:tr>
              <a:tr h="1518498">
                <a:tc>
                  <a:txBody>
                    <a:bodyPr rtlCol="0"/>
                    <a:lstStyle/>
                    <a:p>
                      <a:pPr algn="ctr">
                        <a:lnSpc>
                          <a:spcPts val="3000"/>
                        </a:lnSpc>
                        <a:defRPr/>
                      </a:pPr>
                      <a:r>
                        <a:rPr lang="en-US" sz="25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Entrega</a:t>
                      </a:r>
                      <a:endParaRPr lang="en-US" sz="1100"/>
                    </a:p>
                  </a:txBody>
                  <a:tcPr marL="9842" marR="9842" marT="9842" marB="9842" anchor="t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l">
                        <a:lnSpc>
                          <a:spcPts val="2710"/>
                        </a:lnSpc>
                        <a:defRPr/>
                      </a:pPr>
                      <a:r>
                        <a:rPr lang="en-US" sz="2260" b="1">
                          <a:solidFill>
                            <a:srgbClr val="203764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Automatizar a consulta prévia em aproximadamente 200 municípios até metade de 2026, tendo os 399 municípios automatizados até o final de 2027</a:t>
                      </a:r>
                      <a:endParaRPr lang="en-US" sz="1100"/>
                    </a:p>
                  </a:txBody>
                  <a:tcPr marL="9842" marR="9842" marT="9842" marB="9842" anchor="t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</a:tr>
              <a:tr h="525266">
                <a:tc>
                  <a:txBody>
                    <a:bodyPr rtlCol="0"/>
                    <a:lstStyle/>
                    <a:p>
                      <a:pPr algn="ctr">
                        <a:lnSpc>
                          <a:spcPts val="3000"/>
                        </a:lnSpc>
                        <a:defRPr/>
                      </a:pPr>
                      <a:r>
                        <a:rPr lang="en-US" sz="25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Prazo</a:t>
                      </a:r>
                      <a:endParaRPr lang="en-US" sz="1100"/>
                    </a:p>
                  </a:txBody>
                  <a:tcPr marL="9842" marR="9842" marT="9842" marB="9842" anchor="t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l">
                        <a:lnSpc>
                          <a:spcPts val="2710"/>
                        </a:lnSpc>
                        <a:defRPr/>
                      </a:pPr>
                      <a:endParaRPr lang="en-US" sz="1100"/>
                    </a:p>
                  </a:txBody>
                  <a:tcPr marL="9842" marR="9842" marT="9842" marB="9842" anchor="t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</a:tr>
              <a:tr h="544367">
                <a:tc>
                  <a:txBody>
                    <a:bodyPr rtlCol="0"/>
                    <a:lstStyle/>
                    <a:p>
                      <a:pPr algn="ctr">
                        <a:lnSpc>
                          <a:spcPts val="3000"/>
                        </a:lnSpc>
                        <a:defRPr/>
                      </a:pPr>
                      <a:r>
                        <a:rPr lang="en-US" sz="2500" b="1">
                          <a:solidFill>
                            <a:srgbClr val="FFFFFF"/>
                          </a:solidFill>
                          <a:latin typeface="Arial Bold" panose="020B0704020202020204"/>
                          <a:ea typeface="Arial Bold" panose="020B0704020202020204"/>
                          <a:cs typeface="Arial Bold" panose="020B0704020202020204"/>
                          <a:sym typeface="Arial Bold" panose="020B0704020202020204"/>
                        </a:rPr>
                        <a:t>Responsável</a:t>
                      </a:r>
                      <a:endParaRPr lang="en-US" sz="1100"/>
                    </a:p>
                  </a:txBody>
                  <a:tcPr marL="9842" marR="9842" marT="9842" marB="9842" anchor="t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l">
                        <a:lnSpc>
                          <a:spcPts val="2710"/>
                        </a:lnSpc>
                        <a:defRPr/>
                      </a:pPr>
                      <a:r>
                        <a:rPr lang="en-US" sz="2260" b="1">
                          <a:solidFill>
                            <a:srgbClr val="203764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Sebastião Mota - JUCEPAR</a:t>
                      </a:r>
                      <a:endParaRPr lang="en-US" sz="1100"/>
                    </a:p>
                  </a:txBody>
                  <a:tcPr marL="9842" marR="9842" marT="9842" marB="9842" anchor="t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</a:tr>
            </a:tbl>
          </a:graphicData>
        </a:graphic>
      </p:graphicFrame>
      <p:sp>
        <p:nvSpPr>
          <p:cNvPr id="14" name="Freeform 14"/>
          <p:cNvSpPr/>
          <p:nvPr/>
        </p:nvSpPr>
        <p:spPr>
          <a:xfrm>
            <a:off x="0" y="0"/>
            <a:ext cx="5216917" cy="1274662"/>
          </a:xfrm>
          <a:custGeom>
            <a:avLst/>
            <a:gdLst/>
            <a:ahLst/>
            <a:cxnLst/>
            <a:rect l="l" t="t" r="r" b="b"/>
            <a:pathLst>
              <a:path w="5216917" h="1274662">
                <a:moveTo>
                  <a:pt x="0" y="0"/>
                </a:moveTo>
                <a:lnTo>
                  <a:pt x="5216917" y="0"/>
                </a:lnTo>
                <a:lnTo>
                  <a:pt x="5216917" y="1274662"/>
                </a:lnTo>
                <a:lnTo>
                  <a:pt x="0" y="12746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14488" y="1517999"/>
            <a:ext cx="9738170" cy="751580"/>
            <a:chOff x="0" y="0"/>
            <a:chExt cx="12984226" cy="10021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984226" cy="1002157"/>
            </a:xfrm>
            <a:custGeom>
              <a:avLst/>
              <a:gdLst/>
              <a:ahLst/>
              <a:cxnLst/>
              <a:rect l="l" t="t" r="r" b="b"/>
              <a:pathLst>
                <a:path w="12984226" h="1002157">
                  <a:moveTo>
                    <a:pt x="0" y="0"/>
                  </a:moveTo>
                  <a:lnTo>
                    <a:pt x="12984226" y="0"/>
                  </a:lnTo>
                  <a:lnTo>
                    <a:pt x="12984226" y="1002157"/>
                  </a:lnTo>
                  <a:lnTo>
                    <a:pt x="0" y="1002157"/>
                  </a:lnTo>
                  <a:close/>
                </a:path>
              </a:pathLst>
            </a:custGeom>
            <a:solidFill>
              <a:srgbClr val="FFC000"/>
            </a:solidFill>
          </p:spPr>
        </p:sp>
      </p:grpSp>
      <p:grpSp>
        <p:nvGrpSpPr>
          <p:cNvPr id="4" name="Group 4"/>
          <p:cNvGrpSpPr/>
          <p:nvPr/>
        </p:nvGrpSpPr>
        <p:grpSpPr>
          <a:xfrm rot="0">
            <a:off x="-3610" y="1485614"/>
            <a:ext cx="9774364" cy="816293"/>
            <a:chOff x="0" y="0"/>
            <a:chExt cx="13032486" cy="10883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032487" cy="1088390"/>
            </a:xfrm>
            <a:custGeom>
              <a:avLst/>
              <a:gdLst/>
              <a:ahLst/>
              <a:cxnLst/>
              <a:rect l="l" t="t" r="r" b="b"/>
              <a:pathLst>
                <a:path w="13032487" h="1088390">
                  <a:moveTo>
                    <a:pt x="24130" y="0"/>
                  </a:moveTo>
                  <a:lnTo>
                    <a:pt x="13008356" y="0"/>
                  </a:lnTo>
                  <a:cubicBezTo>
                    <a:pt x="13021692" y="0"/>
                    <a:pt x="13032487" y="19304"/>
                    <a:pt x="13032487" y="43180"/>
                  </a:cubicBezTo>
                  <a:lnTo>
                    <a:pt x="13032487" y="1045337"/>
                  </a:lnTo>
                  <a:cubicBezTo>
                    <a:pt x="13032487" y="1069213"/>
                    <a:pt x="13021692" y="1088390"/>
                    <a:pt x="13008356" y="1088390"/>
                  </a:cubicBezTo>
                  <a:lnTo>
                    <a:pt x="24130" y="1088390"/>
                  </a:lnTo>
                  <a:cubicBezTo>
                    <a:pt x="10795" y="1088390"/>
                    <a:pt x="0" y="1069213"/>
                    <a:pt x="0" y="1045337"/>
                  </a:cubicBezTo>
                  <a:lnTo>
                    <a:pt x="0" y="43180"/>
                  </a:lnTo>
                  <a:cubicBezTo>
                    <a:pt x="0" y="19304"/>
                    <a:pt x="10795" y="0"/>
                    <a:pt x="24130" y="0"/>
                  </a:cubicBezTo>
                  <a:moveTo>
                    <a:pt x="24130" y="86106"/>
                  </a:moveTo>
                  <a:lnTo>
                    <a:pt x="24130" y="43180"/>
                  </a:lnTo>
                  <a:lnTo>
                    <a:pt x="48260" y="43180"/>
                  </a:lnTo>
                  <a:lnTo>
                    <a:pt x="48260" y="1045337"/>
                  </a:lnTo>
                  <a:lnTo>
                    <a:pt x="24130" y="1045337"/>
                  </a:lnTo>
                  <a:lnTo>
                    <a:pt x="24130" y="1002157"/>
                  </a:lnTo>
                  <a:lnTo>
                    <a:pt x="13008356" y="1002157"/>
                  </a:lnTo>
                  <a:lnTo>
                    <a:pt x="13008356" y="1045337"/>
                  </a:lnTo>
                  <a:lnTo>
                    <a:pt x="12984226" y="1045337"/>
                  </a:lnTo>
                  <a:lnTo>
                    <a:pt x="12984226" y="43180"/>
                  </a:lnTo>
                  <a:lnTo>
                    <a:pt x="13008356" y="43180"/>
                  </a:lnTo>
                  <a:lnTo>
                    <a:pt x="13008356" y="86360"/>
                  </a:lnTo>
                  <a:lnTo>
                    <a:pt x="24130" y="86360"/>
                  </a:lnTo>
                  <a:close/>
                </a:path>
              </a:pathLst>
            </a:custGeom>
            <a:solidFill>
              <a:srgbClr val="FFC000"/>
            </a:solidFill>
          </p:spPr>
        </p:sp>
      </p:grpSp>
      <p:grpSp>
        <p:nvGrpSpPr>
          <p:cNvPr id="6" name="Group 6"/>
          <p:cNvGrpSpPr/>
          <p:nvPr/>
        </p:nvGrpSpPr>
        <p:grpSpPr>
          <a:xfrm rot="0">
            <a:off x="-3610" y="1464183"/>
            <a:ext cx="9774374" cy="837636"/>
            <a:chOff x="0" y="0"/>
            <a:chExt cx="13032499" cy="111684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032499" cy="1116846"/>
            </a:xfrm>
            <a:custGeom>
              <a:avLst/>
              <a:gdLst/>
              <a:ahLst/>
              <a:cxnLst/>
              <a:rect l="l" t="t" r="r" b="b"/>
              <a:pathLst>
                <a:path w="13032499" h="1116846">
                  <a:moveTo>
                    <a:pt x="0" y="0"/>
                  </a:moveTo>
                  <a:lnTo>
                    <a:pt x="13032499" y="0"/>
                  </a:lnTo>
                  <a:lnTo>
                    <a:pt x="13032499" y="1116846"/>
                  </a:lnTo>
                  <a:lnTo>
                    <a:pt x="0" y="1116846"/>
                  </a:lnTo>
                  <a:close/>
                </a:path>
              </a:pathLst>
            </a:custGeom>
            <a:blipFill>
              <a:blip r:embed="rId1">
                <a:alphaModFix amt="0"/>
              </a:blip>
              <a:stretch>
                <a:fillRect t="-177371" b="-177371"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13032499" cy="111684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190"/>
                </a:lnSpc>
              </a:pPr>
              <a:r>
                <a:rPr lang="en-US" sz="3490" b="1">
                  <a:solidFill>
                    <a:srgbClr val="203864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CT 1 - Racionalização Legal e Burocrática</a:t>
              </a:r>
              <a:endParaRPr lang="en-US" sz="3490" b="1">
                <a:solidFill>
                  <a:srgbClr val="203864"/>
                </a:solidFill>
                <a:latin typeface="Gotham Bold"/>
                <a:ea typeface="Gotham Bold"/>
                <a:cs typeface="Gotham Bold"/>
                <a:sym typeface="Gotham Bold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8534400" y="-10990859"/>
            <a:ext cx="736092" cy="312515"/>
          </a:xfrm>
          <a:custGeom>
            <a:avLst/>
            <a:gdLst/>
            <a:ahLst/>
            <a:cxnLst/>
            <a:rect l="l" t="t" r="r" b="b"/>
            <a:pathLst>
              <a:path w="736092" h="312515">
                <a:moveTo>
                  <a:pt x="0" y="0"/>
                </a:moveTo>
                <a:lnTo>
                  <a:pt x="736092" y="0"/>
                </a:lnTo>
                <a:lnTo>
                  <a:pt x="736092" y="312515"/>
                </a:lnTo>
                <a:lnTo>
                  <a:pt x="0" y="3125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 rot="0">
            <a:off x="-3610" y="1223039"/>
            <a:ext cx="9757210" cy="78896"/>
            <a:chOff x="0" y="0"/>
            <a:chExt cx="13009613" cy="10519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009626" cy="105156"/>
            </a:xfrm>
            <a:custGeom>
              <a:avLst/>
              <a:gdLst/>
              <a:ahLst/>
              <a:cxnLst/>
              <a:rect l="l" t="t" r="r" b="b"/>
              <a:pathLst>
                <a:path w="13009626" h="105156">
                  <a:moveTo>
                    <a:pt x="0" y="0"/>
                  </a:moveTo>
                  <a:lnTo>
                    <a:pt x="13009626" y="0"/>
                  </a:lnTo>
                  <a:lnTo>
                    <a:pt x="13009626" y="105156"/>
                  </a:lnTo>
                  <a:lnTo>
                    <a:pt x="0" y="1051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295" r="-8295" b="-36"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>
            <a:off x="7290602" y="125388"/>
            <a:ext cx="1979890" cy="878576"/>
          </a:xfrm>
          <a:custGeom>
            <a:avLst/>
            <a:gdLst/>
            <a:ahLst/>
            <a:cxnLst/>
            <a:rect l="l" t="t" r="r" b="b"/>
            <a:pathLst>
              <a:path w="1979890" h="878576">
                <a:moveTo>
                  <a:pt x="0" y="0"/>
                </a:moveTo>
                <a:lnTo>
                  <a:pt x="1979890" y="0"/>
                </a:lnTo>
                <a:lnTo>
                  <a:pt x="1979890" y="878576"/>
                </a:lnTo>
                <a:lnTo>
                  <a:pt x="0" y="878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aphicFrame>
        <p:nvGraphicFramePr>
          <p:cNvPr id="13" name="Table 13"/>
          <p:cNvGraphicFramePr>
            <a:graphicFrameLocks noGrp="1"/>
          </p:cNvGraphicFramePr>
          <p:nvPr/>
        </p:nvGraphicFramePr>
        <p:xfrm>
          <a:off x="465167" y="3006410"/>
          <a:ext cx="8667032" cy="3624848"/>
        </p:xfrm>
        <a:graphic>
          <a:graphicData uri="http://schemas.openxmlformats.org/drawingml/2006/table">
            <a:tbl>
              <a:tblPr/>
              <a:tblGrid>
                <a:gridCol w="2404230"/>
                <a:gridCol w="6262802"/>
              </a:tblGrid>
              <a:tr h="1863905">
                <a:tc>
                  <a:txBody>
                    <a:bodyPr rtlCol="0"/>
                    <a:lstStyle/>
                    <a:p>
                      <a:pPr algn="ctr">
                        <a:lnSpc>
                          <a:spcPts val="3000"/>
                        </a:lnSpc>
                        <a:defRPr/>
                      </a:pPr>
                      <a:r>
                        <a:rPr lang="en-US" sz="25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Ação 4</a:t>
                      </a:r>
                      <a:endParaRPr lang="en-US" sz="1100"/>
                    </a:p>
                  </a:txBody>
                  <a:tcPr marL="9842" marR="9842" marT="9842" marB="9842" anchor="t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l">
                        <a:lnSpc>
                          <a:spcPts val="2710"/>
                        </a:lnSpc>
                        <a:defRPr/>
                      </a:pPr>
                      <a:r>
                        <a:rPr lang="en-US" sz="2260" b="1">
                          <a:solidFill>
                            <a:srgbClr val="203764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Reativar o Subcomitê Estadual do Comitê para Gestão da Rede Nacional para a Simplificação do Registro e da Legalização de Empresas e Negócios - Subcomitê CGSIM.</a:t>
                      </a:r>
                      <a:endParaRPr lang="en-US" sz="1100"/>
                    </a:p>
                  </a:txBody>
                  <a:tcPr marL="9842" marR="9842" marT="9842" marB="9842" anchor="t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</a:tr>
              <a:tr h="525717">
                <a:tc>
                  <a:txBody>
                    <a:bodyPr rtlCol="0"/>
                    <a:lstStyle/>
                    <a:p>
                      <a:pPr algn="ctr">
                        <a:lnSpc>
                          <a:spcPts val="3000"/>
                        </a:lnSpc>
                        <a:defRPr/>
                      </a:pPr>
                      <a:r>
                        <a:rPr lang="en-US" sz="25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Entrega</a:t>
                      </a:r>
                      <a:endParaRPr lang="en-US" sz="1100"/>
                    </a:p>
                  </a:txBody>
                  <a:tcPr marL="9842" marR="9842" marT="9842" marB="9842" anchor="t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l">
                        <a:lnSpc>
                          <a:spcPts val="2710"/>
                        </a:lnSpc>
                        <a:defRPr/>
                      </a:pPr>
                      <a:r>
                        <a:rPr lang="en-US" sz="2260" b="1">
                          <a:solidFill>
                            <a:srgbClr val="203764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Subcomitê operando em 2026</a:t>
                      </a:r>
                      <a:endParaRPr lang="en-US" sz="1100"/>
                    </a:p>
                  </a:txBody>
                  <a:tcPr marL="9842" marR="9842" marT="9842" marB="9842" anchor="t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</a:tr>
              <a:tr h="525717">
                <a:tc>
                  <a:txBody>
                    <a:bodyPr rtlCol="0"/>
                    <a:lstStyle/>
                    <a:p>
                      <a:pPr algn="ctr">
                        <a:lnSpc>
                          <a:spcPts val="3000"/>
                        </a:lnSpc>
                        <a:defRPr/>
                      </a:pPr>
                      <a:r>
                        <a:rPr lang="en-US" sz="25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Prazo</a:t>
                      </a:r>
                      <a:endParaRPr lang="en-US" sz="1100"/>
                    </a:p>
                  </a:txBody>
                  <a:tcPr marL="9842" marR="9842" marT="9842" marB="9842" anchor="t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l">
                        <a:lnSpc>
                          <a:spcPts val="2710"/>
                        </a:lnSpc>
                        <a:defRPr/>
                      </a:pPr>
                      <a:endParaRPr lang="en-US" sz="1100"/>
                    </a:p>
                  </a:txBody>
                  <a:tcPr marL="9842" marR="9842" marT="9842" marB="9842" anchor="t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</a:tr>
              <a:tr h="709509">
                <a:tc>
                  <a:txBody>
                    <a:bodyPr rtlCol="0"/>
                    <a:lstStyle/>
                    <a:p>
                      <a:pPr algn="ctr">
                        <a:lnSpc>
                          <a:spcPts val="3000"/>
                        </a:lnSpc>
                        <a:defRPr/>
                      </a:pPr>
                      <a:r>
                        <a:rPr lang="en-US" sz="25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Responsável</a:t>
                      </a:r>
                      <a:endParaRPr lang="en-US" sz="1100"/>
                    </a:p>
                  </a:txBody>
                  <a:tcPr marL="9842" marR="9842" marT="9842" marB="9842" anchor="t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l">
                        <a:lnSpc>
                          <a:spcPts val="2710"/>
                        </a:lnSpc>
                        <a:defRPr/>
                      </a:pPr>
                      <a:r>
                        <a:rPr lang="en-US" sz="2260" b="1">
                          <a:solidFill>
                            <a:srgbClr val="203764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Ademar Moreira - SEIC</a:t>
                      </a:r>
                      <a:endParaRPr lang="en-US" sz="1100"/>
                    </a:p>
                  </a:txBody>
                  <a:tcPr marL="9842" marR="9842" marT="9842" marB="9842" anchor="t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</a:tr>
            </a:tbl>
          </a:graphicData>
        </a:graphic>
      </p:graphicFrame>
      <p:sp>
        <p:nvSpPr>
          <p:cNvPr id="14" name="Freeform 14"/>
          <p:cNvSpPr/>
          <p:nvPr/>
        </p:nvSpPr>
        <p:spPr>
          <a:xfrm>
            <a:off x="0" y="0"/>
            <a:ext cx="5216917" cy="1274662"/>
          </a:xfrm>
          <a:custGeom>
            <a:avLst/>
            <a:gdLst/>
            <a:ahLst/>
            <a:cxnLst/>
            <a:rect l="l" t="t" r="r" b="b"/>
            <a:pathLst>
              <a:path w="5216917" h="1274662">
                <a:moveTo>
                  <a:pt x="0" y="0"/>
                </a:moveTo>
                <a:lnTo>
                  <a:pt x="5216917" y="0"/>
                </a:lnTo>
                <a:lnTo>
                  <a:pt x="5216917" y="1274662"/>
                </a:lnTo>
                <a:lnTo>
                  <a:pt x="0" y="12746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14488" y="1517999"/>
            <a:ext cx="9738170" cy="751580"/>
            <a:chOff x="0" y="0"/>
            <a:chExt cx="12984226" cy="10021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984226" cy="1002157"/>
            </a:xfrm>
            <a:custGeom>
              <a:avLst/>
              <a:gdLst/>
              <a:ahLst/>
              <a:cxnLst/>
              <a:rect l="l" t="t" r="r" b="b"/>
              <a:pathLst>
                <a:path w="12984226" h="1002157">
                  <a:moveTo>
                    <a:pt x="0" y="0"/>
                  </a:moveTo>
                  <a:lnTo>
                    <a:pt x="12984226" y="0"/>
                  </a:lnTo>
                  <a:lnTo>
                    <a:pt x="12984226" y="1002157"/>
                  </a:lnTo>
                  <a:lnTo>
                    <a:pt x="0" y="1002157"/>
                  </a:lnTo>
                  <a:close/>
                </a:path>
              </a:pathLst>
            </a:custGeom>
            <a:solidFill>
              <a:srgbClr val="FFC000"/>
            </a:solidFill>
          </p:spPr>
        </p:sp>
      </p:grpSp>
      <p:grpSp>
        <p:nvGrpSpPr>
          <p:cNvPr id="4" name="Group 4"/>
          <p:cNvGrpSpPr/>
          <p:nvPr/>
        </p:nvGrpSpPr>
        <p:grpSpPr>
          <a:xfrm rot="0">
            <a:off x="-3610" y="1485614"/>
            <a:ext cx="9774364" cy="816293"/>
            <a:chOff x="0" y="0"/>
            <a:chExt cx="13032486" cy="10883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032487" cy="1088390"/>
            </a:xfrm>
            <a:custGeom>
              <a:avLst/>
              <a:gdLst/>
              <a:ahLst/>
              <a:cxnLst/>
              <a:rect l="l" t="t" r="r" b="b"/>
              <a:pathLst>
                <a:path w="13032487" h="1088390">
                  <a:moveTo>
                    <a:pt x="24130" y="0"/>
                  </a:moveTo>
                  <a:lnTo>
                    <a:pt x="13008356" y="0"/>
                  </a:lnTo>
                  <a:cubicBezTo>
                    <a:pt x="13021692" y="0"/>
                    <a:pt x="13032487" y="19304"/>
                    <a:pt x="13032487" y="43180"/>
                  </a:cubicBezTo>
                  <a:lnTo>
                    <a:pt x="13032487" y="1045337"/>
                  </a:lnTo>
                  <a:cubicBezTo>
                    <a:pt x="13032487" y="1069213"/>
                    <a:pt x="13021692" y="1088390"/>
                    <a:pt x="13008356" y="1088390"/>
                  </a:cubicBezTo>
                  <a:lnTo>
                    <a:pt x="24130" y="1088390"/>
                  </a:lnTo>
                  <a:cubicBezTo>
                    <a:pt x="10795" y="1088390"/>
                    <a:pt x="0" y="1069213"/>
                    <a:pt x="0" y="1045337"/>
                  </a:cubicBezTo>
                  <a:lnTo>
                    <a:pt x="0" y="43180"/>
                  </a:lnTo>
                  <a:cubicBezTo>
                    <a:pt x="0" y="19304"/>
                    <a:pt x="10795" y="0"/>
                    <a:pt x="24130" y="0"/>
                  </a:cubicBezTo>
                  <a:moveTo>
                    <a:pt x="24130" y="86106"/>
                  </a:moveTo>
                  <a:lnTo>
                    <a:pt x="24130" y="43180"/>
                  </a:lnTo>
                  <a:lnTo>
                    <a:pt x="48260" y="43180"/>
                  </a:lnTo>
                  <a:lnTo>
                    <a:pt x="48260" y="1045337"/>
                  </a:lnTo>
                  <a:lnTo>
                    <a:pt x="24130" y="1045337"/>
                  </a:lnTo>
                  <a:lnTo>
                    <a:pt x="24130" y="1002157"/>
                  </a:lnTo>
                  <a:lnTo>
                    <a:pt x="13008356" y="1002157"/>
                  </a:lnTo>
                  <a:lnTo>
                    <a:pt x="13008356" y="1045337"/>
                  </a:lnTo>
                  <a:lnTo>
                    <a:pt x="12984226" y="1045337"/>
                  </a:lnTo>
                  <a:lnTo>
                    <a:pt x="12984226" y="43180"/>
                  </a:lnTo>
                  <a:lnTo>
                    <a:pt x="13008356" y="43180"/>
                  </a:lnTo>
                  <a:lnTo>
                    <a:pt x="13008356" y="86360"/>
                  </a:lnTo>
                  <a:lnTo>
                    <a:pt x="24130" y="86360"/>
                  </a:lnTo>
                  <a:close/>
                </a:path>
              </a:pathLst>
            </a:custGeom>
            <a:solidFill>
              <a:srgbClr val="FFC000"/>
            </a:solidFill>
          </p:spPr>
        </p:sp>
      </p:grpSp>
      <p:grpSp>
        <p:nvGrpSpPr>
          <p:cNvPr id="6" name="Group 6"/>
          <p:cNvGrpSpPr/>
          <p:nvPr/>
        </p:nvGrpSpPr>
        <p:grpSpPr>
          <a:xfrm rot="0">
            <a:off x="-3610" y="1464183"/>
            <a:ext cx="9774374" cy="837636"/>
            <a:chOff x="0" y="0"/>
            <a:chExt cx="13032499" cy="111684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032499" cy="1116846"/>
            </a:xfrm>
            <a:custGeom>
              <a:avLst/>
              <a:gdLst/>
              <a:ahLst/>
              <a:cxnLst/>
              <a:rect l="l" t="t" r="r" b="b"/>
              <a:pathLst>
                <a:path w="13032499" h="1116846">
                  <a:moveTo>
                    <a:pt x="0" y="0"/>
                  </a:moveTo>
                  <a:lnTo>
                    <a:pt x="13032499" y="0"/>
                  </a:lnTo>
                  <a:lnTo>
                    <a:pt x="13032499" y="1116846"/>
                  </a:lnTo>
                  <a:lnTo>
                    <a:pt x="0" y="1116846"/>
                  </a:lnTo>
                  <a:close/>
                </a:path>
              </a:pathLst>
            </a:custGeom>
            <a:blipFill>
              <a:blip r:embed="rId1">
                <a:alphaModFix amt="0"/>
              </a:blip>
              <a:stretch>
                <a:fillRect t="-177371" b="-177371"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13032499" cy="111684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190"/>
                </a:lnSpc>
              </a:pPr>
              <a:r>
                <a:rPr lang="en-US" sz="3490" b="1">
                  <a:solidFill>
                    <a:srgbClr val="203864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CT 1 - Racionalização Legal e Burocrática</a:t>
              </a:r>
              <a:endParaRPr lang="en-US" sz="3490" b="1">
                <a:solidFill>
                  <a:srgbClr val="203864"/>
                </a:solidFill>
                <a:latin typeface="Gotham Bold"/>
                <a:ea typeface="Gotham Bold"/>
                <a:cs typeface="Gotham Bold"/>
                <a:sym typeface="Gotham Bold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8534400" y="-10990859"/>
            <a:ext cx="736092" cy="312515"/>
          </a:xfrm>
          <a:custGeom>
            <a:avLst/>
            <a:gdLst/>
            <a:ahLst/>
            <a:cxnLst/>
            <a:rect l="l" t="t" r="r" b="b"/>
            <a:pathLst>
              <a:path w="736092" h="312515">
                <a:moveTo>
                  <a:pt x="0" y="0"/>
                </a:moveTo>
                <a:lnTo>
                  <a:pt x="736092" y="0"/>
                </a:lnTo>
                <a:lnTo>
                  <a:pt x="736092" y="312515"/>
                </a:lnTo>
                <a:lnTo>
                  <a:pt x="0" y="3125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 rot="0">
            <a:off x="-3610" y="1223039"/>
            <a:ext cx="9757210" cy="78896"/>
            <a:chOff x="0" y="0"/>
            <a:chExt cx="13009613" cy="10519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009626" cy="105156"/>
            </a:xfrm>
            <a:custGeom>
              <a:avLst/>
              <a:gdLst/>
              <a:ahLst/>
              <a:cxnLst/>
              <a:rect l="l" t="t" r="r" b="b"/>
              <a:pathLst>
                <a:path w="13009626" h="105156">
                  <a:moveTo>
                    <a:pt x="0" y="0"/>
                  </a:moveTo>
                  <a:lnTo>
                    <a:pt x="13009626" y="0"/>
                  </a:lnTo>
                  <a:lnTo>
                    <a:pt x="13009626" y="105156"/>
                  </a:lnTo>
                  <a:lnTo>
                    <a:pt x="0" y="1051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295" r="-8295" b="-36"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>
            <a:off x="7290602" y="125388"/>
            <a:ext cx="1979890" cy="878576"/>
          </a:xfrm>
          <a:custGeom>
            <a:avLst/>
            <a:gdLst/>
            <a:ahLst/>
            <a:cxnLst/>
            <a:rect l="l" t="t" r="r" b="b"/>
            <a:pathLst>
              <a:path w="1979890" h="878576">
                <a:moveTo>
                  <a:pt x="0" y="0"/>
                </a:moveTo>
                <a:lnTo>
                  <a:pt x="1979890" y="0"/>
                </a:lnTo>
                <a:lnTo>
                  <a:pt x="1979890" y="878576"/>
                </a:lnTo>
                <a:lnTo>
                  <a:pt x="0" y="878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aphicFrame>
        <p:nvGraphicFramePr>
          <p:cNvPr id="13" name="Table 13"/>
          <p:cNvGraphicFramePr>
            <a:graphicFrameLocks noGrp="1"/>
          </p:cNvGraphicFramePr>
          <p:nvPr/>
        </p:nvGraphicFramePr>
        <p:xfrm>
          <a:off x="625635" y="3362532"/>
          <a:ext cx="8515885" cy="3122716"/>
        </p:xfrm>
        <a:graphic>
          <a:graphicData uri="http://schemas.openxmlformats.org/drawingml/2006/table">
            <a:tbl>
              <a:tblPr/>
              <a:tblGrid>
                <a:gridCol w="2197463"/>
                <a:gridCol w="6318422"/>
              </a:tblGrid>
              <a:tr h="1544673">
                <a:tc>
                  <a:txBody>
                    <a:bodyPr rtlCol="0"/>
                    <a:lstStyle/>
                    <a:p>
                      <a:pPr algn="ctr">
                        <a:lnSpc>
                          <a:spcPts val="3000"/>
                        </a:lnSpc>
                        <a:defRPr/>
                      </a:pPr>
                      <a:r>
                        <a:rPr lang="en-US" sz="25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Ação 5</a:t>
                      </a:r>
                      <a:endParaRPr lang="en-US" sz="1100"/>
                    </a:p>
                  </a:txBody>
                  <a:tcPr marL="9842" marR="9842" marT="9842" marB="9842" anchor="t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l">
                        <a:lnSpc>
                          <a:spcPts val="2710"/>
                        </a:lnSpc>
                        <a:defRPr/>
                      </a:pPr>
                      <a:r>
                        <a:rPr lang="en-US" sz="2260" b="1">
                          <a:solidFill>
                            <a:srgbClr val="203764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Criar um núcleo parlamentar com objetivo de ser o elo entre FOPEME e ALEP nas pautas de políticas públicas voltadas às micro e pequenas empresas.</a:t>
                      </a:r>
                      <a:endParaRPr lang="en-US" sz="1100"/>
                    </a:p>
                  </a:txBody>
                  <a:tcPr marL="9842" marR="9842" marT="9842" marB="9842" anchor="t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</a:tr>
              <a:tr h="526014">
                <a:tc>
                  <a:txBody>
                    <a:bodyPr rtlCol="0"/>
                    <a:lstStyle/>
                    <a:p>
                      <a:pPr algn="ctr">
                        <a:lnSpc>
                          <a:spcPts val="3000"/>
                        </a:lnSpc>
                        <a:defRPr/>
                      </a:pPr>
                      <a:r>
                        <a:rPr lang="en-US" sz="25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Entrega</a:t>
                      </a:r>
                      <a:endParaRPr lang="en-US" sz="1100"/>
                    </a:p>
                  </a:txBody>
                  <a:tcPr marL="9842" marR="9842" marT="9842" marB="9842" anchor="t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l">
                        <a:lnSpc>
                          <a:spcPts val="2710"/>
                        </a:lnSpc>
                        <a:defRPr/>
                      </a:pPr>
                      <a:r>
                        <a:rPr lang="en-US" sz="2260" b="1">
                          <a:solidFill>
                            <a:srgbClr val="203764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Núcleo criado</a:t>
                      </a:r>
                      <a:endParaRPr lang="en-US" sz="1100"/>
                    </a:p>
                  </a:txBody>
                  <a:tcPr marL="9842" marR="9842" marT="9842" marB="9842" anchor="t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</a:tr>
              <a:tr h="526014">
                <a:tc>
                  <a:txBody>
                    <a:bodyPr rtlCol="0"/>
                    <a:lstStyle/>
                    <a:p>
                      <a:pPr algn="ctr">
                        <a:lnSpc>
                          <a:spcPts val="3000"/>
                        </a:lnSpc>
                        <a:defRPr/>
                      </a:pPr>
                      <a:r>
                        <a:rPr lang="en-US" sz="25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Prazo</a:t>
                      </a:r>
                      <a:endParaRPr lang="en-US" sz="1100"/>
                    </a:p>
                  </a:txBody>
                  <a:tcPr marL="9842" marR="9842" marT="9842" marB="9842" anchor="t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l">
                        <a:lnSpc>
                          <a:spcPts val="2710"/>
                        </a:lnSpc>
                        <a:defRPr/>
                      </a:pPr>
                      <a:endParaRPr lang="en-US" sz="1100"/>
                    </a:p>
                  </a:txBody>
                  <a:tcPr marL="9842" marR="9842" marT="9842" marB="9842" anchor="t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</a:tr>
              <a:tr h="526014">
                <a:tc>
                  <a:txBody>
                    <a:bodyPr rtlCol="0"/>
                    <a:lstStyle/>
                    <a:p>
                      <a:pPr algn="ctr">
                        <a:lnSpc>
                          <a:spcPts val="3000"/>
                        </a:lnSpc>
                        <a:defRPr/>
                      </a:pPr>
                      <a:r>
                        <a:rPr lang="en-US" sz="25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Responsável</a:t>
                      </a:r>
                      <a:endParaRPr lang="en-US" sz="1100"/>
                    </a:p>
                  </a:txBody>
                  <a:tcPr marL="9842" marR="9842" marT="9842" marB="9842" anchor="t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rtlCol="0"/>
                    <a:lstStyle/>
                    <a:p>
                      <a:pPr algn="l">
                        <a:lnSpc>
                          <a:spcPts val="2710"/>
                        </a:lnSpc>
                        <a:defRPr/>
                      </a:pPr>
                      <a:r>
                        <a:rPr lang="en-US" sz="2260" b="1">
                          <a:solidFill>
                            <a:srgbClr val="203764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Aristides Mossambani - FEMPIPAR</a:t>
                      </a:r>
                      <a:endParaRPr lang="en-US" sz="1100"/>
                    </a:p>
                  </a:txBody>
                  <a:tcPr marL="9842" marR="9842" marT="9842" marB="9842" anchor="t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</a:tr>
            </a:tbl>
          </a:graphicData>
        </a:graphic>
      </p:graphicFrame>
      <p:sp>
        <p:nvSpPr>
          <p:cNvPr id="14" name="Freeform 14"/>
          <p:cNvSpPr/>
          <p:nvPr/>
        </p:nvSpPr>
        <p:spPr>
          <a:xfrm>
            <a:off x="0" y="0"/>
            <a:ext cx="5216917" cy="1274662"/>
          </a:xfrm>
          <a:custGeom>
            <a:avLst/>
            <a:gdLst/>
            <a:ahLst/>
            <a:cxnLst/>
            <a:rect l="l" t="t" r="r" b="b"/>
            <a:pathLst>
              <a:path w="5216917" h="1274662">
                <a:moveTo>
                  <a:pt x="0" y="0"/>
                </a:moveTo>
                <a:lnTo>
                  <a:pt x="5216917" y="0"/>
                </a:lnTo>
                <a:lnTo>
                  <a:pt x="5216917" y="1274662"/>
                </a:lnTo>
                <a:lnTo>
                  <a:pt x="0" y="12746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14488" y="1517999"/>
            <a:ext cx="9738170" cy="751580"/>
            <a:chOff x="0" y="0"/>
            <a:chExt cx="12984226" cy="10021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984226" cy="1002157"/>
            </a:xfrm>
            <a:custGeom>
              <a:avLst/>
              <a:gdLst/>
              <a:ahLst/>
              <a:cxnLst/>
              <a:rect l="l" t="t" r="r" b="b"/>
              <a:pathLst>
                <a:path w="12984226" h="1002157">
                  <a:moveTo>
                    <a:pt x="0" y="0"/>
                  </a:moveTo>
                  <a:lnTo>
                    <a:pt x="12984226" y="0"/>
                  </a:lnTo>
                  <a:lnTo>
                    <a:pt x="12984226" y="1002157"/>
                  </a:lnTo>
                  <a:lnTo>
                    <a:pt x="0" y="1002157"/>
                  </a:lnTo>
                  <a:close/>
                </a:path>
              </a:pathLst>
            </a:custGeom>
            <a:solidFill>
              <a:srgbClr val="FFC000"/>
            </a:solidFill>
          </p:spPr>
        </p:sp>
      </p:grpSp>
      <p:grpSp>
        <p:nvGrpSpPr>
          <p:cNvPr id="4" name="Group 4"/>
          <p:cNvGrpSpPr/>
          <p:nvPr/>
        </p:nvGrpSpPr>
        <p:grpSpPr>
          <a:xfrm rot="0">
            <a:off x="-3610" y="1485614"/>
            <a:ext cx="9774364" cy="816293"/>
            <a:chOff x="0" y="0"/>
            <a:chExt cx="13032486" cy="10883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032487" cy="1088390"/>
            </a:xfrm>
            <a:custGeom>
              <a:avLst/>
              <a:gdLst/>
              <a:ahLst/>
              <a:cxnLst/>
              <a:rect l="l" t="t" r="r" b="b"/>
              <a:pathLst>
                <a:path w="13032487" h="1088390">
                  <a:moveTo>
                    <a:pt x="24130" y="0"/>
                  </a:moveTo>
                  <a:lnTo>
                    <a:pt x="13008356" y="0"/>
                  </a:lnTo>
                  <a:cubicBezTo>
                    <a:pt x="13021692" y="0"/>
                    <a:pt x="13032487" y="19304"/>
                    <a:pt x="13032487" y="43180"/>
                  </a:cubicBezTo>
                  <a:lnTo>
                    <a:pt x="13032487" y="1045337"/>
                  </a:lnTo>
                  <a:cubicBezTo>
                    <a:pt x="13032487" y="1069213"/>
                    <a:pt x="13021692" y="1088390"/>
                    <a:pt x="13008356" y="1088390"/>
                  </a:cubicBezTo>
                  <a:lnTo>
                    <a:pt x="24130" y="1088390"/>
                  </a:lnTo>
                  <a:cubicBezTo>
                    <a:pt x="10795" y="1088390"/>
                    <a:pt x="0" y="1069213"/>
                    <a:pt x="0" y="1045337"/>
                  </a:cubicBezTo>
                  <a:lnTo>
                    <a:pt x="0" y="43180"/>
                  </a:lnTo>
                  <a:cubicBezTo>
                    <a:pt x="0" y="19304"/>
                    <a:pt x="10795" y="0"/>
                    <a:pt x="24130" y="0"/>
                  </a:cubicBezTo>
                  <a:moveTo>
                    <a:pt x="24130" y="86106"/>
                  </a:moveTo>
                  <a:lnTo>
                    <a:pt x="24130" y="43180"/>
                  </a:lnTo>
                  <a:lnTo>
                    <a:pt x="48260" y="43180"/>
                  </a:lnTo>
                  <a:lnTo>
                    <a:pt x="48260" y="1045337"/>
                  </a:lnTo>
                  <a:lnTo>
                    <a:pt x="24130" y="1045337"/>
                  </a:lnTo>
                  <a:lnTo>
                    <a:pt x="24130" y="1002157"/>
                  </a:lnTo>
                  <a:lnTo>
                    <a:pt x="13008356" y="1002157"/>
                  </a:lnTo>
                  <a:lnTo>
                    <a:pt x="13008356" y="1045337"/>
                  </a:lnTo>
                  <a:lnTo>
                    <a:pt x="12984226" y="1045337"/>
                  </a:lnTo>
                  <a:lnTo>
                    <a:pt x="12984226" y="43180"/>
                  </a:lnTo>
                  <a:lnTo>
                    <a:pt x="13008356" y="43180"/>
                  </a:lnTo>
                  <a:lnTo>
                    <a:pt x="13008356" y="86360"/>
                  </a:lnTo>
                  <a:lnTo>
                    <a:pt x="24130" y="86360"/>
                  </a:lnTo>
                  <a:close/>
                </a:path>
              </a:pathLst>
            </a:custGeom>
            <a:solidFill>
              <a:srgbClr val="FFC000"/>
            </a:solidFill>
          </p:spPr>
        </p:sp>
      </p:grpSp>
      <p:grpSp>
        <p:nvGrpSpPr>
          <p:cNvPr id="6" name="Group 6"/>
          <p:cNvGrpSpPr/>
          <p:nvPr/>
        </p:nvGrpSpPr>
        <p:grpSpPr>
          <a:xfrm rot="0">
            <a:off x="-3610" y="1464183"/>
            <a:ext cx="9774374" cy="837636"/>
            <a:chOff x="0" y="0"/>
            <a:chExt cx="13032499" cy="111684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032499" cy="1116846"/>
            </a:xfrm>
            <a:custGeom>
              <a:avLst/>
              <a:gdLst/>
              <a:ahLst/>
              <a:cxnLst/>
              <a:rect l="l" t="t" r="r" b="b"/>
              <a:pathLst>
                <a:path w="13032499" h="1116846">
                  <a:moveTo>
                    <a:pt x="0" y="0"/>
                  </a:moveTo>
                  <a:lnTo>
                    <a:pt x="13032499" y="0"/>
                  </a:lnTo>
                  <a:lnTo>
                    <a:pt x="13032499" y="1116846"/>
                  </a:lnTo>
                  <a:lnTo>
                    <a:pt x="0" y="1116846"/>
                  </a:lnTo>
                  <a:close/>
                </a:path>
              </a:pathLst>
            </a:custGeom>
            <a:blipFill>
              <a:blip r:embed="rId1">
                <a:alphaModFix amt="0"/>
              </a:blip>
              <a:stretch>
                <a:fillRect t="-177371" b="-177371"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13032499" cy="112637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710"/>
                </a:lnSpc>
              </a:pPr>
              <a:r>
                <a:rPr lang="en-US" sz="3090" b="1">
                  <a:solidFill>
                    <a:srgbClr val="203864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Painel de Gestão: Revisão dos Indicadores</a:t>
              </a:r>
              <a:endParaRPr lang="en-US" sz="3090" b="1">
                <a:solidFill>
                  <a:srgbClr val="203864"/>
                </a:solidFill>
                <a:latin typeface="Gotham Bold"/>
                <a:ea typeface="Gotham Bold"/>
                <a:cs typeface="Gotham Bold"/>
                <a:sym typeface="Gotham Bold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8534400" y="-10990859"/>
            <a:ext cx="736092" cy="312515"/>
          </a:xfrm>
          <a:custGeom>
            <a:avLst/>
            <a:gdLst/>
            <a:ahLst/>
            <a:cxnLst/>
            <a:rect l="l" t="t" r="r" b="b"/>
            <a:pathLst>
              <a:path w="736092" h="312515">
                <a:moveTo>
                  <a:pt x="0" y="0"/>
                </a:moveTo>
                <a:lnTo>
                  <a:pt x="736092" y="0"/>
                </a:lnTo>
                <a:lnTo>
                  <a:pt x="736092" y="312515"/>
                </a:lnTo>
                <a:lnTo>
                  <a:pt x="0" y="3125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 rot="0">
            <a:off x="-3610" y="1223039"/>
            <a:ext cx="9757210" cy="78896"/>
            <a:chOff x="0" y="0"/>
            <a:chExt cx="13009613" cy="10519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009626" cy="105156"/>
            </a:xfrm>
            <a:custGeom>
              <a:avLst/>
              <a:gdLst/>
              <a:ahLst/>
              <a:cxnLst/>
              <a:rect l="l" t="t" r="r" b="b"/>
              <a:pathLst>
                <a:path w="13009626" h="105156">
                  <a:moveTo>
                    <a:pt x="0" y="0"/>
                  </a:moveTo>
                  <a:lnTo>
                    <a:pt x="13009626" y="0"/>
                  </a:lnTo>
                  <a:lnTo>
                    <a:pt x="13009626" y="105156"/>
                  </a:lnTo>
                  <a:lnTo>
                    <a:pt x="0" y="1051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295" r="-8295" b="-36"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>
            <a:off x="7290602" y="125388"/>
            <a:ext cx="1979890" cy="878576"/>
          </a:xfrm>
          <a:custGeom>
            <a:avLst/>
            <a:gdLst/>
            <a:ahLst/>
            <a:cxnLst/>
            <a:rect l="l" t="t" r="r" b="b"/>
            <a:pathLst>
              <a:path w="1979890" h="878576">
                <a:moveTo>
                  <a:pt x="0" y="0"/>
                </a:moveTo>
                <a:lnTo>
                  <a:pt x="1979890" y="0"/>
                </a:lnTo>
                <a:lnTo>
                  <a:pt x="1979890" y="878576"/>
                </a:lnTo>
                <a:lnTo>
                  <a:pt x="0" y="878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0" y="0"/>
            <a:ext cx="5216917" cy="1274662"/>
          </a:xfrm>
          <a:custGeom>
            <a:avLst/>
            <a:gdLst/>
            <a:ahLst/>
            <a:cxnLst/>
            <a:rect l="l" t="t" r="r" b="b"/>
            <a:pathLst>
              <a:path w="5216917" h="1274662">
                <a:moveTo>
                  <a:pt x="0" y="0"/>
                </a:moveTo>
                <a:lnTo>
                  <a:pt x="5216917" y="0"/>
                </a:lnTo>
                <a:lnTo>
                  <a:pt x="5216917" y="1274662"/>
                </a:lnTo>
                <a:lnTo>
                  <a:pt x="0" y="12746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 rot="0">
            <a:off x="1282243" y="4051567"/>
            <a:ext cx="3242575" cy="3655012"/>
            <a:chOff x="0" y="0"/>
            <a:chExt cx="938245" cy="105758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38245" cy="1057584"/>
            </a:xfrm>
            <a:custGeom>
              <a:avLst/>
              <a:gdLst/>
              <a:ahLst/>
              <a:cxnLst/>
              <a:rect l="l" t="t" r="r" b="b"/>
              <a:pathLst>
                <a:path w="938245" h="1057584">
                  <a:moveTo>
                    <a:pt x="33575" y="0"/>
                  </a:moveTo>
                  <a:lnTo>
                    <a:pt x="904670" y="0"/>
                  </a:lnTo>
                  <a:cubicBezTo>
                    <a:pt x="913574" y="0"/>
                    <a:pt x="922115" y="3537"/>
                    <a:pt x="928411" y="9834"/>
                  </a:cubicBezTo>
                  <a:cubicBezTo>
                    <a:pt x="934708" y="16131"/>
                    <a:pt x="938245" y="24671"/>
                    <a:pt x="938245" y="33575"/>
                  </a:cubicBezTo>
                  <a:lnTo>
                    <a:pt x="938245" y="1024009"/>
                  </a:lnTo>
                  <a:cubicBezTo>
                    <a:pt x="938245" y="1032914"/>
                    <a:pt x="934708" y="1041454"/>
                    <a:pt x="928411" y="1047750"/>
                  </a:cubicBezTo>
                  <a:cubicBezTo>
                    <a:pt x="922115" y="1054047"/>
                    <a:pt x="913574" y="1057584"/>
                    <a:pt x="904670" y="1057584"/>
                  </a:cubicBezTo>
                  <a:lnTo>
                    <a:pt x="33575" y="1057584"/>
                  </a:lnTo>
                  <a:cubicBezTo>
                    <a:pt x="24671" y="1057584"/>
                    <a:pt x="16131" y="1054047"/>
                    <a:pt x="9834" y="1047750"/>
                  </a:cubicBezTo>
                  <a:cubicBezTo>
                    <a:pt x="3537" y="1041454"/>
                    <a:pt x="0" y="1032914"/>
                    <a:pt x="0" y="1024009"/>
                  </a:cubicBezTo>
                  <a:lnTo>
                    <a:pt x="0" y="33575"/>
                  </a:lnTo>
                  <a:cubicBezTo>
                    <a:pt x="0" y="24671"/>
                    <a:pt x="3537" y="16131"/>
                    <a:pt x="9834" y="9834"/>
                  </a:cubicBezTo>
                  <a:cubicBezTo>
                    <a:pt x="16131" y="3537"/>
                    <a:pt x="24671" y="0"/>
                    <a:pt x="33575" y="0"/>
                  </a:cubicBezTo>
                  <a:close/>
                </a:path>
              </a:pathLst>
            </a:custGeom>
            <a:solidFill>
              <a:srgbClr val="5B9BD5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938245" cy="10861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302136" y="2706941"/>
            <a:ext cx="9133772" cy="94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b="1" i="1">
                <a:solidFill>
                  <a:srgbClr val="203864"/>
                </a:solidFill>
                <a:latin typeface="Gotham Bold Italics" panose="02000000000000000000"/>
                <a:ea typeface="Gotham Bold Italics" panose="02000000000000000000"/>
                <a:cs typeface="Gotham Bold Italics" panose="02000000000000000000"/>
                <a:sym typeface="Gotham Bold Italics" panose="02000000000000000000"/>
              </a:rPr>
              <a:t>Análise e construção de indicadores para as ações do Painel de Gestão</a:t>
            </a:r>
            <a:endParaRPr lang="en-US" sz="2700" b="1" i="1">
              <a:solidFill>
                <a:srgbClr val="203864"/>
              </a:solidFill>
              <a:latin typeface="Gotham Bold Italics" panose="02000000000000000000"/>
              <a:ea typeface="Gotham Bold Italics" panose="02000000000000000000"/>
              <a:cs typeface="Gotham Bold Italics" panose="02000000000000000000"/>
              <a:sym typeface="Gotham Bold Italics" panose="02000000000000000000"/>
            </a:endParaRPr>
          </a:p>
        </p:txBody>
      </p:sp>
      <p:grpSp>
        <p:nvGrpSpPr>
          <p:cNvPr id="18" name="Group 18"/>
          <p:cNvGrpSpPr/>
          <p:nvPr/>
        </p:nvGrpSpPr>
        <p:grpSpPr>
          <a:xfrm rot="0">
            <a:off x="5291825" y="4051567"/>
            <a:ext cx="3242575" cy="3431164"/>
            <a:chOff x="0" y="0"/>
            <a:chExt cx="938245" cy="99281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38245" cy="992814"/>
            </a:xfrm>
            <a:custGeom>
              <a:avLst/>
              <a:gdLst/>
              <a:ahLst/>
              <a:cxnLst/>
              <a:rect l="l" t="t" r="r" b="b"/>
              <a:pathLst>
                <a:path w="938245" h="992814">
                  <a:moveTo>
                    <a:pt x="33575" y="0"/>
                  </a:moveTo>
                  <a:lnTo>
                    <a:pt x="904670" y="0"/>
                  </a:lnTo>
                  <a:cubicBezTo>
                    <a:pt x="913574" y="0"/>
                    <a:pt x="922115" y="3537"/>
                    <a:pt x="928411" y="9834"/>
                  </a:cubicBezTo>
                  <a:cubicBezTo>
                    <a:pt x="934708" y="16131"/>
                    <a:pt x="938245" y="24671"/>
                    <a:pt x="938245" y="33575"/>
                  </a:cubicBezTo>
                  <a:lnTo>
                    <a:pt x="938245" y="959238"/>
                  </a:lnTo>
                  <a:cubicBezTo>
                    <a:pt x="938245" y="968143"/>
                    <a:pt x="934708" y="976683"/>
                    <a:pt x="928411" y="982980"/>
                  </a:cubicBezTo>
                  <a:cubicBezTo>
                    <a:pt x="922115" y="989276"/>
                    <a:pt x="913574" y="992814"/>
                    <a:pt x="904670" y="992814"/>
                  </a:cubicBezTo>
                  <a:lnTo>
                    <a:pt x="33575" y="992814"/>
                  </a:lnTo>
                  <a:cubicBezTo>
                    <a:pt x="24671" y="992814"/>
                    <a:pt x="16131" y="989276"/>
                    <a:pt x="9834" y="982980"/>
                  </a:cubicBezTo>
                  <a:cubicBezTo>
                    <a:pt x="3537" y="976683"/>
                    <a:pt x="0" y="968143"/>
                    <a:pt x="0" y="959238"/>
                  </a:cubicBezTo>
                  <a:lnTo>
                    <a:pt x="0" y="33575"/>
                  </a:lnTo>
                  <a:cubicBezTo>
                    <a:pt x="0" y="24671"/>
                    <a:pt x="3537" y="16131"/>
                    <a:pt x="9834" y="9834"/>
                  </a:cubicBezTo>
                  <a:cubicBezTo>
                    <a:pt x="16131" y="3537"/>
                    <a:pt x="24671" y="0"/>
                    <a:pt x="33575" y="0"/>
                  </a:cubicBezTo>
                  <a:close/>
                </a:path>
              </a:pathLst>
            </a:custGeom>
            <a:solidFill>
              <a:srgbClr val="5B9BD5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938245" cy="10213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467367" y="4158463"/>
            <a:ext cx="2477312" cy="357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0"/>
              </a:lnSpc>
            </a:pPr>
            <a:r>
              <a:rPr lang="en-US" sz="2035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“Objetivo Central</a:t>
            </a:r>
            <a:endParaRPr lang="en-US" sz="2035" b="1">
              <a:solidFill>
                <a:srgbClr val="FFFFFF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909086" y="4158463"/>
            <a:ext cx="2371462" cy="357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50"/>
              </a:lnSpc>
            </a:pPr>
            <a:r>
              <a:rPr lang="en-US" sz="2035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Revisão Crítica”</a:t>
            </a:r>
            <a:endParaRPr lang="en-US" sz="2035" b="1">
              <a:solidFill>
                <a:srgbClr val="FFFFFF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613694" y="4642664"/>
            <a:ext cx="2738208" cy="1419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5"/>
              </a:lnSpc>
            </a:pPr>
            <a:r>
              <a:rPr lang="en-US" sz="1715">
                <a:solidFill>
                  <a:srgbClr val="FFFFFF"/>
                </a:solidFill>
                <a:latin typeface="Gotham" panose="02000604040000020004"/>
                <a:ea typeface="Gotham" panose="02000604040000020004"/>
                <a:cs typeface="Gotham" panose="02000604040000020004"/>
                <a:sym typeface="Gotham" panose="02000604040000020004"/>
              </a:rPr>
              <a:t>Revisar e qualificar indicadores para ampliar a visibilidade dos resultados.</a:t>
            </a:r>
            <a:endParaRPr lang="en-US" sz="1715">
              <a:solidFill>
                <a:srgbClr val="FFFFFF"/>
              </a:solidFill>
              <a:latin typeface="Gotham" panose="02000604040000020004"/>
              <a:ea typeface="Gotham" panose="02000604040000020004"/>
              <a:cs typeface="Gotham" panose="02000604040000020004"/>
              <a:sym typeface="Gotham" panose="02000604040000020004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5602957" y="4652189"/>
            <a:ext cx="2590997" cy="1419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5"/>
              </a:lnSpc>
            </a:pPr>
            <a:r>
              <a:rPr lang="en-US" sz="1715">
                <a:solidFill>
                  <a:srgbClr val="FFFFFF"/>
                </a:solidFill>
                <a:latin typeface="Gotham" panose="02000604040000020004"/>
                <a:ea typeface="Gotham" panose="02000604040000020004"/>
                <a:cs typeface="Gotham" panose="02000604040000020004"/>
                <a:sym typeface="Gotham" panose="02000604040000020004"/>
              </a:rPr>
              <a:t>Avaliação da base atual e identificação de lacunas sem marcos definidos.</a:t>
            </a:r>
            <a:endParaRPr lang="en-US" sz="1715">
              <a:solidFill>
                <a:srgbClr val="FFFFFF"/>
              </a:solidFill>
              <a:latin typeface="Gotham" panose="02000604040000020004"/>
              <a:ea typeface="Gotham" panose="02000604040000020004"/>
              <a:cs typeface="Gotham" panose="02000604040000020004"/>
              <a:sym typeface="Gotham" panose="020006040400000200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3077" y="2557434"/>
            <a:ext cx="9206798" cy="3523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5"/>
              </a:lnSpc>
            </a:pPr>
            <a:r>
              <a:rPr lang="en-US" sz="3980" b="1">
                <a:solidFill>
                  <a:srgbClr val="203864"/>
                </a:solidFill>
                <a:latin typeface="Gotham Bold"/>
                <a:ea typeface="Gotham Bold"/>
                <a:cs typeface="Gotham Bold"/>
                <a:sym typeface="Gotham Bold"/>
              </a:rPr>
              <a:t>OBRIGADO!</a:t>
            </a:r>
            <a:endParaRPr lang="en-US" sz="3980" b="1">
              <a:solidFill>
                <a:srgbClr val="203864"/>
              </a:solidFill>
              <a:latin typeface="Gotham Bold"/>
              <a:ea typeface="Gotham Bold"/>
              <a:cs typeface="Gotham Bold"/>
              <a:sym typeface="Gotham Bold"/>
            </a:endParaRPr>
          </a:p>
          <a:p>
            <a:pPr algn="ctr">
              <a:lnSpc>
                <a:spcPts val="3405"/>
              </a:lnSpc>
            </a:pPr>
          </a:p>
          <a:p>
            <a:pPr algn="ctr">
              <a:lnSpc>
                <a:spcPts val="3405"/>
              </a:lnSpc>
            </a:pPr>
            <a:r>
              <a:rPr lang="en-US" sz="3415" b="1">
                <a:solidFill>
                  <a:srgbClr val="203864"/>
                </a:solidFill>
                <a:latin typeface="Gotham Bold"/>
                <a:ea typeface="Gotham Bold"/>
                <a:cs typeface="Gotham Bold"/>
                <a:sym typeface="Gotham Bold"/>
              </a:rPr>
              <a:t>Fórum Permanente das Microempresas e Empresas de Pequeno Porte do Estado do Paraná – FOPEME</a:t>
            </a:r>
            <a:endParaRPr lang="en-US" sz="3415" b="1">
              <a:solidFill>
                <a:srgbClr val="203864"/>
              </a:solidFill>
              <a:latin typeface="Gotham Bold"/>
              <a:ea typeface="Gotham Bold"/>
              <a:cs typeface="Gotham Bold"/>
              <a:sym typeface="Gotham Bold"/>
            </a:endParaRPr>
          </a:p>
          <a:p>
            <a:pPr algn="ctr">
              <a:lnSpc>
                <a:spcPts val="3405"/>
              </a:lnSpc>
            </a:pPr>
          </a:p>
          <a:p>
            <a:pPr algn="r">
              <a:lnSpc>
                <a:spcPts val="3405"/>
              </a:lnSpc>
            </a:pPr>
            <a:r>
              <a:rPr lang="en-US" sz="3415" b="1">
                <a:solidFill>
                  <a:srgbClr val="203864"/>
                </a:solidFill>
                <a:latin typeface="Gotham Bold"/>
                <a:ea typeface="Gotham Bold"/>
                <a:cs typeface="Gotham Bold"/>
                <a:sym typeface="Gotham Bold"/>
              </a:rPr>
              <a:t>                                      www.fopeme.pr.gov.br</a:t>
            </a:r>
            <a:endParaRPr lang="en-US" sz="3415" b="1">
              <a:solidFill>
                <a:srgbClr val="203864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grpSp>
        <p:nvGrpSpPr>
          <p:cNvPr id="3" name="Group 3"/>
          <p:cNvGrpSpPr/>
          <p:nvPr/>
        </p:nvGrpSpPr>
        <p:grpSpPr>
          <a:xfrm rot="0">
            <a:off x="6175629" y="6356099"/>
            <a:ext cx="1855851" cy="823627"/>
            <a:chOff x="0" y="0"/>
            <a:chExt cx="2474468" cy="1098169"/>
          </a:xfrm>
        </p:grpSpPr>
        <p:sp>
          <p:nvSpPr>
            <p:cNvPr id="4" name="Freeform 4" descr="SEIC - Indústria, Comércio e Serviços - Horizontal (1)"/>
            <p:cNvSpPr/>
            <p:nvPr/>
          </p:nvSpPr>
          <p:spPr>
            <a:xfrm>
              <a:off x="0" y="0"/>
              <a:ext cx="2474468" cy="1098169"/>
            </a:xfrm>
            <a:custGeom>
              <a:avLst/>
              <a:gdLst/>
              <a:ahLst/>
              <a:cxnLst/>
              <a:rect l="l" t="t" r="r" b="b"/>
              <a:pathLst>
                <a:path w="2474468" h="1098169">
                  <a:moveTo>
                    <a:pt x="0" y="0"/>
                  </a:moveTo>
                  <a:lnTo>
                    <a:pt x="2474468" y="0"/>
                  </a:lnTo>
                  <a:lnTo>
                    <a:pt x="2474468" y="1098169"/>
                  </a:lnTo>
                  <a:lnTo>
                    <a:pt x="0" y="10981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 t="-55" b="-54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8231992" y="6273814"/>
            <a:ext cx="1207883" cy="905912"/>
          </a:xfrm>
          <a:custGeom>
            <a:avLst/>
            <a:gdLst/>
            <a:ahLst/>
            <a:cxnLst/>
            <a:rect l="l" t="t" r="r" b="b"/>
            <a:pathLst>
              <a:path w="1207883" h="905912">
                <a:moveTo>
                  <a:pt x="0" y="0"/>
                </a:moveTo>
                <a:lnTo>
                  <a:pt x="1207883" y="0"/>
                </a:lnTo>
                <a:lnTo>
                  <a:pt x="1207883" y="905912"/>
                </a:lnTo>
                <a:lnTo>
                  <a:pt x="0" y="9059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73605" y="0"/>
            <a:ext cx="9900811" cy="1857586"/>
          </a:xfrm>
          <a:custGeom>
            <a:avLst/>
            <a:gdLst/>
            <a:ahLst/>
            <a:cxnLst/>
            <a:rect l="l" t="t" r="r" b="b"/>
            <a:pathLst>
              <a:path w="9900811" h="1857586">
                <a:moveTo>
                  <a:pt x="0" y="0"/>
                </a:moveTo>
                <a:lnTo>
                  <a:pt x="9900810" y="0"/>
                </a:lnTo>
                <a:lnTo>
                  <a:pt x="9900810" y="1857586"/>
                </a:lnTo>
                <a:lnTo>
                  <a:pt x="0" y="18575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6469" b="-782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14488" y="1517999"/>
            <a:ext cx="9738170" cy="751580"/>
            <a:chOff x="0" y="0"/>
            <a:chExt cx="12984226" cy="10021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984226" cy="1002157"/>
            </a:xfrm>
            <a:custGeom>
              <a:avLst/>
              <a:gdLst/>
              <a:ahLst/>
              <a:cxnLst/>
              <a:rect l="l" t="t" r="r" b="b"/>
              <a:pathLst>
                <a:path w="12984226" h="1002157">
                  <a:moveTo>
                    <a:pt x="0" y="0"/>
                  </a:moveTo>
                  <a:lnTo>
                    <a:pt x="12984226" y="0"/>
                  </a:lnTo>
                  <a:lnTo>
                    <a:pt x="12984226" y="1002157"/>
                  </a:lnTo>
                  <a:lnTo>
                    <a:pt x="0" y="1002157"/>
                  </a:lnTo>
                  <a:close/>
                </a:path>
              </a:pathLst>
            </a:custGeom>
            <a:solidFill>
              <a:srgbClr val="FFC000"/>
            </a:solidFill>
          </p:spPr>
        </p:sp>
      </p:grpSp>
      <p:grpSp>
        <p:nvGrpSpPr>
          <p:cNvPr id="4" name="Group 4"/>
          <p:cNvGrpSpPr/>
          <p:nvPr/>
        </p:nvGrpSpPr>
        <p:grpSpPr>
          <a:xfrm rot="0">
            <a:off x="-3610" y="1485614"/>
            <a:ext cx="9774364" cy="816293"/>
            <a:chOff x="0" y="0"/>
            <a:chExt cx="13032486" cy="10883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032487" cy="1088390"/>
            </a:xfrm>
            <a:custGeom>
              <a:avLst/>
              <a:gdLst/>
              <a:ahLst/>
              <a:cxnLst/>
              <a:rect l="l" t="t" r="r" b="b"/>
              <a:pathLst>
                <a:path w="13032487" h="1088390">
                  <a:moveTo>
                    <a:pt x="24130" y="0"/>
                  </a:moveTo>
                  <a:lnTo>
                    <a:pt x="13008356" y="0"/>
                  </a:lnTo>
                  <a:cubicBezTo>
                    <a:pt x="13021692" y="0"/>
                    <a:pt x="13032487" y="19304"/>
                    <a:pt x="13032487" y="43180"/>
                  </a:cubicBezTo>
                  <a:lnTo>
                    <a:pt x="13032487" y="1045337"/>
                  </a:lnTo>
                  <a:cubicBezTo>
                    <a:pt x="13032487" y="1069213"/>
                    <a:pt x="13021692" y="1088390"/>
                    <a:pt x="13008356" y="1088390"/>
                  </a:cubicBezTo>
                  <a:lnTo>
                    <a:pt x="24130" y="1088390"/>
                  </a:lnTo>
                  <a:cubicBezTo>
                    <a:pt x="10795" y="1088390"/>
                    <a:pt x="0" y="1069213"/>
                    <a:pt x="0" y="1045337"/>
                  </a:cubicBezTo>
                  <a:lnTo>
                    <a:pt x="0" y="43180"/>
                  </a:lnTo>
                  <a:cubicBezTo>
                    <a:pt x="0" y="19304"/>
                    <a:pt x="10795" y="0"/>
                    <a:pt x="24130" y="0"/>
                  </a:cubicBezTo>
                  <a:moveTo>
                    <a:pt x="24130" y="86106"/>
                  </a:moveTo>
                  <a:lnTo>
                    <a:pt x="24130" y="43180"/>
                  </a:lnTo>
                  <a:lnTo>
                    <a:pt x="48260" y="43180"/>
                  </a:lnTo>
                  <a:lnTo>
                    <a:pt x="48260" y="1045337"/>
                  </a:lnTo>
                  <a:lnTo>
                    <a:pt x="24130" y="1045337"/>
                  </a:lnTo>
                  <a:lnTo>
                    <a:pt x="24130" y="1002157"/>
                  </a:lnTo>
                  <a:lnTo>
                    <a:pt x="13008356" y="1002157"/>
                  </a:lnTo>
                  <a:lnTo>
                    <a:pt x="13008356" y="1045337"/>
                  </a:lnTo>
                  <a:lnTo>
                    <a:pt x="12984226" y="1045337"/>
                  </a:lnTo>
                  <a:lnTo>
                    <a:pt x="12984226" y="43180"/>
                  </a:lnTo>
                  <a:lnTo>
                    <a:pt x="13008356" y="43180"/>
                  </a:lnTo>
                  <a:lnTo>
                    <a:pt x="13008356" y="86360"/>
                  </a:lnTo>
                  <a:lnTo>
                    <a:pt x="24130" y="86360"/>
                  </a:lnTo>
                  <a:close/>
                </a:path>
              </a:pathLst>
            </a:custGeom>
            <a:solidFill>
              <a:srgbClr val="FFC000"/>
            </a:solidFill>
          </p:spPr>
        </p:sp>
      </p:grpSp>
      <p:grpSp>
        <p:nvGrpSpPr>
          <p:cNvPr id="6" name="Group 6"/>
          <p:cNvGrpSpPr/>
          <p:nvPr/>
        </p:nvGrpSpPr>
        <p:grpSpPr>
          <a:xfrm rot="0">
            <a:off x="302136" y="1464183"/>
            <a:ext cx="9287446" cy="837636"/>
            <a:chOff x="0" y="0"/>
            <a:chExt cx="12383261" cy="111684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383262" cy="1116846"/>
            </a:xfrm>
            <a:custGeom>
              <a:avLst/>
              <a:gdLst/>
              <a:ahLst/>
              <a:cxnLst/>
              <a:rect l="l" t="t" r="r" b="b"/>
              <a:pathLst>
                <a:path w="12383262" h="1116846">
                  <a:moveTo>
                    <a:pt x="0" y="0"/>
                  </a:moveTo>
                  <a:lnTo>
                    <a:pt x="12383262" y="0"/>
                  </a:lnTo>
                  <a:lnTo>
                    <a:pt x="12383262" y="1116846"/>
                  </a:lnTo>
                  <a:lnTo>
                    <a:pt x="0" y="1116846"/>
                  </a:lnTo>
                  <a:close/>
                </a:path>
              </a:pathLst>
            </a:custGeom>
            <a:blipFill>
              <a:blip r:embed="rId1">
                <a:alphaModFix amt="0"/>
              </a:blip>
              <a:stretch>
                <a:fillRect t="-177371" r="-5242" b="-177371"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12383261" cy="111684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2760"/>
                </a:lnSpc>
                <a:spcBef>
                  <a:spcPct val="0"/>
                </a:spcBef>
              </a:pPr>
              <a:r>
                <a:rPr lang="en-US" sz="2300" b="1">
                  <a:solidFill>
                    <a:srgbClr val="203864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FÓRUM PERMANENTE DAS MICROEMPRESAS E EMPRESAS DE PEQUENO PORTE DO ESTADO DO PARANÁ - FOPEME </a:t>
              </a:r>
              <a:endParaRPr lang="en-US" sz="2300" b="1">
                <a:solidFill>
                  <a:srgbClr val="203864"/>
                </a:solidFill>
                <a:latin typeface="Gotham Bold"/>
                <a:ea typeface="Gotham Bold"/>
                <a:cs typeface="Gotham Bold"/>
                <a:sym typeface="Gotham Bold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8534400" y="-10990859"/>
            <a:ext cx="736092" cy="312515"/>
          </a:xfrm>
          <a:custGeom>
            <a:avLst/>
            <a:gdLst/>
            <a:ahLst/>
            <a:cxnLst/>
            <a:rect l="l" t="t" r="r" b="b"/>
            <a:pathLst>
              <a:path w="736092" h="312515">
                <a:moveTo>
                  <a:pt x="0" y="0"/>
                </a:moveTo>
                <a:lnTo>
                  <a:pt x="736092" y="0"/>
                </a:lnTo>
                <a:lnTo>
                  <a:pt x="736092" y="312515"/>
                </a:lnTo>
                <a:lnTo>
                  <a:pt x="0" y="3125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 rot="0">
            <a:off x="-3610" y="1223039"/>
            <a:ext cx="9757210" cy="78896"/>
            <a:chOff x="0" y="0"/>
            <a:chExt cx="13009613" cy="10519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009626" cy="105156"/>
            </a:xfrm>
            <a:custGeom>
              <a:avLst/>
              <a:gdLst/>
              <a:ahLst/>
              <a:cxnLst/>
              <a:rect l="l" t="t" r="r" b="b"/>
              <a:pathLst>
                <a:path w="13009626" h="105156">
                  <a:moveTo>
                    <a:pt x="0" y="0"/>
                  </a:moveTo>
                  <a:lnTo>
                    <a:pt x="13009626" y="0"/>
                  </a:lnTo>
                  <a:lnTo>
                    <a:pt x="13009626" y="105156"/>
                  </a:lnTo>
                  <a:lnTo>
                    <a:pt x="0" y="1051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295" r="-8295" b="-36"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>
            <a:off x="7290602" y="125388"/>
            <a:ext cx="1979890" cy="878576"/>
          </a:xfrm>
          <a:custGeom>
            <a:avLst/>
            <a:gdLst/>
            <a:ahLst/>
            <a:cxnLst/>
            <a:rect l="l" t="t" r="r" b="b"/>
            <a:pathLst>
              <a:path w="1979890" h="878576">
                <a:moveTo>
                  <a:pt x="0" y="0"/>
                </a:moveTo>
                <a:lnTo>
                  <a:pt x="1979890" y="0"/>
                </a:lnTo>
                <a:lnTo>
                  <a:pt x="1979890" y="878576"/>
                </a:lnTo>
                <a:lnTo>
                  <a:pt x="0" y="878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0" y="0"/>
            <a:ext cx="5216917" cy="1274662"/>
          </a:xfrm>
          <a:custGeom>
            <a:avLst/>
            <a:gdLst/>
            <a:ahLst/>
            <a:cxnLst/>
            <a:rect l="l" t="t" r="r" b="b"/>
            <a:pathLst>
              <a:path w="5216917" h="1274662">
                <a:moveTo>
                  <a:pt x="0" y="0"/>
                </a:moveTo>
                <a:lnTo>
                  <a:pt x="5216917" y="0"/>
                </a:lnTo>
                <a:lnTo>
                  <a:pt x="5216917" y="1274662"/>
                </a:lnTo>
                <a:lnTo>
                  <a:pt x="0" y="12746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 rot="0">
            <a:off x="1282243" y="4051567"/>
            <a:ext cx="3242575" cy="3655012"/>
            <a:chOff x="0" y="0"/>
            <a:chExt cx="938245" cy="105758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38245" cy="1057584"/>
            </a:xfrm>
            <a:custGeom>
              <a:avLst/>
              <a:gdLst/>
              <a:ahLst/>
              <a:cxnLst/>
              <a:rect l="l" t="t" r="r" b="b"/>
              <a:pathLst>
                <a:path w="938245" h="1057584">
                  <a:moveTo>
                    <a:pt x="33575" y="0"/>
                  </a:moveTo>
                  <a:lnTo>
                    <a:pt x="904670" y="0"/>
                  </a:lnTo>
                  <a:cubicBezTo>
                    <a:pt x="913574" y="0"/>
                    <a:pt x="922115" y="3537"/>
                    <a:pt x="928411" y="9834"/>
                  </a:cubicBezTo>
                  <a:cubicBezTo>
                    <a:pt x="934708" y="16131"/>
                    <a:pt x="938245" y="24671"/>
                    <a:pt x="938245" y="33575"/>
                  </a:cubicBezTo>
                  <a:lnTo>
                    <a:pt x="938245" y="1024009"/>
                  </a:lnTo>
                  <a:cubicBezTo>
                    <a:pt x="938245" y="1032914"/>
                    <a:pt x="934708" y="1041454"/>
                    <a:pt x="928411" y="1047750"/>
                  </a:cubicBezTo>
                  <a:cubicBezTo>
                    <a:pt x="922115" y="1054047"/>
                    <a:pt x="913574" y="1057584"/>
                    <a:pt x="904670" y="1057584"/>
                  </a:cubicBezTo>
                  <a:lnTo>
                    <a:pt x="33575" y="1057584"/>
                  </a:lnTo>
                  <a:cubicBezTo>
                    <a:pt x="24671" y="1057584"/>
                    <a:pt x="16131" y="1054047"/>
                    <a:pt x="9834" y="1047750"/>
                  </a:cubicBezTo>
                  <a:cubicBezTo>
                    <a:pt x="3537" y="1041454"/>
                    <a:pt x="0" y="1032914"/>
                    <a:pt x="0" y="1024009"/>
                  </a:cubicBezTo>
                  <a:lnTo>
                    <a:pt x="0" y="33575"/>
                  </a:lnTo>
                  <a:cubicBezTo>
                    <a:pt x="0" y="24671"/>
                    <a:pt x="3537" y="16131"/>
                    <a:pt x="9834" y="9834"/>
                  </a:cubicBezTo>
                  <a:cubicBezTo>
                    <a:pt x="16131" y="3537"/>
                    <a:pt x="24671" y="0"/>
                    <a:pt x="33575" y="0"/>
                  </a:cubicBezTo>
                  <a:close/>
                </a:path>
              </a:pathLst>
            </a:custGeom>
            <a:solidFill>
              <a:srgbClr val="5B9BD5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938245" cy="10861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302136" y="2706941"/>
            <a:ext cx="9133772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b="1" i="1">
                <a:solidFill>
                  <a:srgbClr val="203864"/>
                </a:solidFill>
                <a:latin typeface="Gotham Bold Italics" panose="02000000000000000000"/>
                <a:ea typeface="Gotham Bold Italics" panose="02000000000000000000"/>
                <a:cs typeface="Gotham Bold Italics" panose="02000000000000000000"/>
                <a:sym typeface="Gotham Bold Italics" panose="02000000000000000000"/>
              </a:rPr>
              <a:t>Governo e Iniciativa Privada trabalhando juntos</a:t>
            </a:r>
            <a:endParaRPr lang="en-US" sz="2700" b="1" i="1">
              <a:solidFill>
                <a:srgbClr val="203864"/>
              </a:solidFill>
              <a:latin typeface="Gotham Bold Italics" panose="02000000000000000000"/>
              <a:ea typeface="Gotham Bold Italics" panose="02000000000000000000"/>
              <a:cs typeface="Gotham Bold Italics" panose="02000000000000000000"/>
              <a:sym typeface="Gotham Bold Italics" panose="0200000000000000000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57752" y="2337372"/>
            <a:ext cx="4325821" cy="207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</a:pPr>
            <a:r>
              <a:rPr lang="en-US" sz="1200">
                <a:solidFill>
                  <a:srgbClr val="203864"/>
                </a:solidFill>
                <a:latin typeface="Gotham" panose="02000604040000020004"/>
                <a:ea typeface="Gotham" panose="02000604040000020004"/>
                <a:cs typeface="Gotham" panose="02000604040000020004"/>
                <a:sym typeface="Gotham" panose="02000604040000020004"/>
              </a:rPr>
              <a:t>Lei Complementar nº 163/2013 (29/10/2013)</a:t>
            </a:r>
            <a:endParaRPr lang="en-US" sz="1200">
              <a:solidFill>
                <a:srgbClr val="203864"/>
              </a:solidFill>
              <a:latin typeface="Gotham" panose="02000604040000020004"/>
              <a:ea typeface="Gotham" panose="02000604040000020004"/>
              <a:cs typeface="Gotham" panose="02000604040000020004"/>
              <a:sym typeface="Gotham" panose="02000604040000020004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31520" y="3228911"/>
            <a:ext cx="8204350" cy="603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0"/>
              </a:lnSpc>
            </a:pPr>
            <a:r>
              <a:rPr lang="en-US" sz="1735" b="1">
                <a:solidFill>
                  <a:srgbClr val="5B9BD5"/>
                </a:solidFill>
                <a:latin typeface="Gotham Bold"/>
                <a:ea typeface="Gotham Bold"/>
                <a:cs typeface="Gotham Bold"/>
                <a:sym typeface="Gotham Bold"/>
              </a:rPr>
              <a:t>Na construção de Política Públicas voltadas para o desenvolvimento das Microempresas e Empresas de Pequeno Porte do Estado do Paraná.</a:t>
            </a:r>
            <a:endParaRPr lang="en-US" sz="1735" b="1">
              <a:solidFill>
                <a:srgbClr val="5B9BD5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grpSp>
        <p:nvGrpSpPr>
          <p:cNvPr id="20" name="Group 20"/>
          <p:cNvGrpSpPr/>
          <p:nvPr/>
        </p:nvGrpSpPr>
        <p:grpSpPr>
          <a:xfrm rot="0">
            <a:off x="5291825" y="4051567"/>
            <a:ext cx="3242575" cy="3431164"/>
            <a:chOff x="0" y="0"/>
            <a:chExt cx="938245" cy="99281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38245" cy="992814"/>
            </a:xfrm>
            <a:custGeom>
              <a:avLst/>
              <a:gdLst/>
              <a:ahLst/>
              <a:cxnLst/>
              <a:rect l="l" t="t" r="r" b="b"/>
              <a:pathLst>
                <a:path w="938245" h="992814">
                  <a:moveTo>
                    <a:pt x="33575" y="0"/>
                  </a:moveTo>
                  <a:lnTo>
                    <a:pt x="904670" y="0"/>
                  </a:lnTo>
                  <a:cubicBezTo>
                    <a:pt x="913574" y="0"/>
                    <a:pt x="922115" y="3537"/>
                    <a:pt x="928411" y="9834"/>
                  </a:cubicBezTo>
                  <a:cubicBezTo>
                    <a:pt x="934708" y="16131"/>
                    <a:pt x="938245" y="24671"/>
                    <a:pt x="938245" y="33575"/>
                  </a:cubicBezTo>
                  <a:lnTo>
                    <a:pt x="938245" y="959238"/>
                  </a:lnTo>
                  <a:cubicBezTo>
                    <a:pt x="938245" y="968143"/>
                    <a:pt x="934708" y="976683"/>
                    <a:pt x="928411" y="982980"/>
                  </a:cubicBezTo>
                  <a:cubicBezTo>
                    <a:pt x="922115" y="989276"/>
                    <a:pt x="913574" y="992814"/>
                    <a:pt x="904670" y="992814"/>
                  </a:cubicBezTo>
                  <a:lnTo>
                    <a:pt x="33575" y="992814"/>
                  </a:lnTo>
                  <a:cubicBezTo>
                    <a:pt x="24671" y="992814"/>
                    <a:pt x="16131" y="989276"/>
                    <a:pt x="9834" y="982980"/>
                  </a:cubicBezTo>
                  <a:cubicBezTo>
                    <a:pt x="3537" y="976683"/>
                    <a:pt x="0" y="968143"/>
                    <a:pt x="0" y="959238"/>
                  </a:cubicBezTo>
                  <a:lnTo>
                    <a:pt x="0" y="33575"/>
                  </a:lnTo>
                  <a:cubicBezTo>
                    <a:pt x="0" y="24671"/>
                    <a:pt x="3537" y="16131"/>
                    <a:pt x="9834" y="9834"/>
                  </a:cubicBezTo>
                  <a:cubicBezTo>
                    <a:pt x="16131" y="3537"/>
                    <a:pt x="24671" y="0"/>
                    <a:pt x="33575" y="0"/>
                  </a:cubicBezTo>
                  <a:close/>
                </a:path>
              </a:pathLst>
            </a:custGeom>
            <a:solidFill>
              <a:srgbClr val="5B9BD5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938245" cy="10213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467367" y="4158463"/>
            <a:ext cx="1436164" cy="341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10"/>
              </a:lnSpc>
            </a:pPr>
            <a:r>
              <a:rPr lang="en-US" sz="1935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“MISSÃO</a:t>
            </a:r>
            <a:endParaRPr lang="en-US" sz="1935" b="1">
              <a:solidFill>
                <a:srgbClr val="FFFFFF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7041476" y="4158463"/>
            <a:ext cx="1239071" cy="341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10"/>
              </a:lnSpc>
            </a:pPr>
            <a:r>
              <a:rPr lang="en-US" sz="1935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VISÃO”</a:t>
            </a:r>
            <a:endParaRPr lang="en-US" sz="1935" b="1">
              <a:solidFill>
                <a:srgbClr val="FFFFFF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455160" y="4547414"/>
            <a:ext cx="2896742" cy="266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5"/>
              </a:lnSpc>
            </a:pPr>
            <a:r>
              <a:rPr lang="en-US" sz="1415">
                <a:solidFill>
                  <a:srgbClr val="FFFFFF"/>
                </a:solidFill>
                <a:latin typeface="Gotham" panose="02000604040000020004"/>
                <a:ea typeface="Gotham" panose="02000604040000020004"/>
                <a:cs typeface="Gotham" panose="02000604040000020004"/>
                <a:sym typeface="Gotham" panose="02000604040000020004"/>
              </a:rPr>
              <a:t>Promover, articular e integrar governo e entidades de apoio e representação empresarial, visando assegurar políticas públicas para o desenvolvimento e fortalecimento das microempresas e empresas de pequeno porte do Estado do Paraná.</a:t>
            </a:r>
            <a:endParaRPr lang="en-US" sz="1415">
              <a:solidFill>
                <a:srgbClr val="FFFFFF"/>
              </a:solidFill>
              <a:latin typeface="Gotham" panose="02000604040000020004"/>
              <a:ea typeface="Gotham" panose="02000604040000020004"/>
              <a:cs typeface="Gotham" panose="02000604040000020004"/>
              <a:sym typeface="Gotham" panose="02000604040000020004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5464741" y="4509314"/>
            <a:ext cx="2896742" cy="1867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5"/>
              </a:lnSpc>
            </a:pPr>
            <a:r>
              <a:rPr lang="en-US" sz="1415">
                <a:solidFill>
                  <a:srgbClr val="FFFFFF"/>
                </a:solidFill>
                <a:latin typeface="Gotham" panose="02000604040000020004"/>
                <a:ea typeface="Gotham" panose="02000604040000020004"/>
                <a:cs typeface="Gotham" panose="02000604040000020004"/>
                <a:sym typeface="Gotham" panose="02000604040000020004"/>
              </a:rPr>
              <a:t>Ser reconhecido como um centro de excelência na proposição e gestão de ações para o desenvolvimento da microempresas e e empresas de pequeno porte.</a:t>
            </a:r>
            <a:endParaRPr lang="en-US" sz="1415">
              <a:solidFill>
                <a:srgbClr val="FFFFFF"/>
              </a:solidFill>
              <a:latin typeface="Gotham" panose="02000604040000020004"/>
              <a:ea typeface="Gotham" panose="02000604040000020004"/>
              <a:cs typeface="Gotham" panose="02000604040000020004"/>
              <a:sym typeface="Gotham" panose="020006040400000200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14488" y="1517999"/>
            <a:ext cx="9738170" cy="751580"/>
            <a:chOff x="0" y="0"/>
            <a:chExt cx="12984226" cy="10021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984226" cy="1002157"/>
            </a:xfrm>
            <a:custGeom>
              <a:avLst/>
              <a:gdLst/>
              <a:ahLst/>
              <a:cxnLst/>
              <a:rect l="l" t="t" r="r" b="b"/>
              <a:pathLst>
                <a:path w="12984226" h="1002157">
                  <a:moveTo>
                    <a:pt x="0" y="0"/>
                  </a:moveTo>
                  <a:lnTo>
                    <a:pt x="12984226" y="0"/>
                  </a:lnTo>
                  <a:lnTo>
                    <a:pt x="12984226" y="1002157"/>
                  </a:lnTo>
                  <a:lnTo>
                    <a:pt x="0" y="1002157"/>
                  </a:lnTo>
                  <a:close/>
                </a:path>
              </a:pathLst>
            </a:custGeom>
            <a:solidFill>
              <a:srgbClr val="FFC000"/>
            </a:solidFill>
          </p:spPr>
        </p:sp>
      </p:grpSp>
      <p:grpSp>
        <p:nvGrpSpPr>
          <p:cNvPr id="4" name="Group 4"/>
          <p:cNvGrpSpPr/>
          <p:nvPr/>
        </p:nvGrpSpPr>
        <p:grpSpPr>
          <a:xfrm rot="0">
            <a:off x="-3610" y="1485614"/>
            <a:ext cx="9774364" cy="816293"/>
            <a:chOff x="0" y="0"/>
            <a:chExt cx="13032486" cy="10883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032487" cy="1088390"/>
            </a:xfrm>
            <a:custGeom>
              <a:avLst/>
              <a:gdLst/>
              <a:ahLst/>
              <a:cxnLst/>
              <a:rect l="l" t="t" r="r" b="b"/>
              <a:pathLst>
                <a:path w="13032487" h="1088390">
                  <a:moveTo>
                    <a:pt x="24130" y="0"/>
                  </a:moveTo>
                  <a:lnTo>
                    <a:pt x="13008356" y="0"/>
                  </a:lnTo>
                  <a:cubicBezTo>
                    <a:pt x="13021692" y="0"/>
                    <a:pt x="13032487" y="19304"/>
                    <a:pt x="13032487" y="43180"/>
                  </a:cubicBezTo>
                  <a:lnTo>
                    <a:pt x="13032487" y="1045337"/>
                  </a:lnTo>
                  <a:cubicBezTo>
                    <a:pt x="13032487" y="1069213"/>
                    <a:pt x="13021692" y="1088390"/>
                    <a:pt x="13008356" y="1088390"/>
                  </a:cubicBezTo>
                  <a:lnTo>
                    <a:pt x="24130" y="1088390"/>
                  </a:lnTo>
                  <a:cubicBezTo>
                    <a:pt x="10795" y="1088390"/>
                    <a:pt x="0" y="1069213"/>
                    <a:pt x="0" y="1045337"/>
                  </a:cubicBezTo>
                  <a:lnTo>
                    <a:pt x="0" y="43180"/>
                  </a:lnTo>
                  <a:cubicBezTo>
                    <a:pt x="0" y="19304"/>
                    <a:pt x="10795" y="0"/>
                    <a:pt x="24130" y="0"/>
                  </a:cubicBezTo>
                  <a:moveTo>
                    <a:pt x="24130" y="86106"/>
                  </a:moveTo>
                  <a:lnTo>
                    <a:pt x="24130" y="43180"/>
                  </a:lnTo>
                  <a:lnTo>
                    <a:pt x="48260" y="43180"/>
                  </a:lnTo>
                  <a:lnTo>
                    <a:pt x="48260" y="1045337"/>
                  </a:lnTo>
                  <a:lnTo>
                    <a:pt x="24130" y="1045337"/>
                  </a:lnTo>
                  <a:lnTo>
                    <a:pt x="24130" y="1002157"/>
                  </a:lnTo>
                  <a:lnTo>
                    <a:pt x="13008356" y="1002157"/>
                  </a:lnTo>
                  <a:lnTo>
                    <a:pt x="13008356" y="1045337"/>
                  </a:lnTo>
                  <a:lnTo>
                    <a:pt x="12984226" y="1045337"/>
                  </a:lnTo>
                  <a:lnTo>
                    <a:pt x="12984226" y="43180"/>
                  </a:lnTo>
                  <a:lnTo>
                    <a:pt x="13008356" y="43180"/>
                  </a:lnTo>
                  <a:lnTo>
                    <a:pt x="13008356" y="86360"/>
                  </a:lnTo>
                  <a:lnTo>
                    <a:pt x="24130" y="86360"/>
                  </a:lnTo>
                  <a:close/>
                </a:path>
              </a:pathLst>
            </a:custGeom>
            <a:solidFill>
              <a:srgbClr val="FFC000"/>
            </a:solidFill>
          </p:spPr>
        </p:sp>
      </p:grpSp>
      <p:grpSp>
        <p:nvGrpSpPr>
          <p:cNvPr id="6" name="Group 6"/>
          <p:cNvGrpSpPr/>
          <p:nvPr/>
        </p:nvGrpSpPr>
        <p:grpSpPr>
          <a:xfrm rot="0">
            <a:off x="302136" y="1464183"/>
            <a:ext cx="9287446" cy="837636"/>
            <a:chOff x="0" y="0"/>
            <a:chExt cx="12383261" cy="111684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383262" cy="1116846"/>
            </a:xfrm>
            <a:custGeom>
              <a:avLst/>
              <a:gdLst/>
              <a:ahLst/>
              <a:cxnLst/>
              <a:rect l="l" t="t" r="r" b="b"/>
              <a:pathLst>
                <a:path w="12383262" h="1116846">
                  <a:moveTo>
                    <a:pt x="0" y="0"/>
                  </a:moveTo>
                  <a:lnTo>
                    <a:pt x="12383262" y="0"/>
                  </a:lnTo>
                  <a:lnTo>
                    <a:pt x="12383262" y="1116846"/>
                  </a:lnTo>
                  <a:lnTo>
                    <a:pt x="0" y="1116846"/>
                  </a:lnTo>
                  <a:close/>
                </a:path>
              </a:pathLst>
            </a:custGeom>
            <a:blipFill>
              <a:blip r:embed="rId1">
                <a:alphaModFix amt="0"/>
              </a:blip>
              <a:stretch>
                <a:fillRect t="-177371" r="-5242" b="-177371"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12383261" cy="111684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2760"/>
                </a:lnSpc>
                <a:spcBef>
                  <a:spcPct val="0"/>
                </a:spcBef>
              </a:pPr>
              <a:r>
                <a:rPr lang="en-US" sz="2300" b="1">
                  <a:solidFill>
                    <a:srgbClr val="203864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FÓRUM PERMANENTE DAS MICROEMPRESAS E EMPRESAS DE PEQUENO PORTE DO ESTADO DO PARANÁ - FOPEME </a:t>
              </a:r>
              <a:endParaRPr lang="en-US" sz="2300" b="1">
                <a:solidFill>
                  <a:srgbClr val="203864"/>
                </a:solidFill>
                <a:latin typeface="Gotham Bold"/>
                <a:ea typeface="Gotham Bold"/>
                <a:cs typeface="Gotham Bold"/>
                <a:sym typeface="Gotham Bold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8534400" y="-10990859"/>
            <a:ext cx="736092" cy="312515"/>
          </a:xfrm>
          <a:custGeom>
            <a:avLst/>
            <a:gdLst/>
            <a:ahLst/>
            <a:cxnLst/>
            <a:rect l="l" t="t" r="r" b="b"/>
            <a:pathLst>
              <a:path w="736092" h="312515">
                <a:moveTo>
                  <a:pt x="0" y="0"/>
                </a:moveTo>
                <a:lnTo>
                  <a:pt x="736092" y="0"/>
                </a:lnTo>
                <a:lnTo>
                  <a:pt x="736092" y="312515"/>
                </a:lnTo>
                <a:lnTo>
                  <a:pt x="0" y="3125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 rot="0">
            <a:off x="-3610" y="1223039"/>
            <a:ext cx="9757210" cy="78896"/>
            <a:chOff x="0" y="0"/>
            <a:chExt cx="13009613" cy="10519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009626" cy="105156"/>
            </a:xfrm>
            <a:custGeom>
              <a:avLst/>
              <a:gdLst/>
              <a:ahLst/>
              <a:cxnLst/>
              <a:rect l="l" t="t" r="r" b="b"/>
              <a:pathLst>
                <a:path w="13009626" h="105156">
                  <a:moveTo>
                    <a:pt x="0" y="0"/>
                  </a:moveTo>
                  <a:lnTo>
                    <a:pt x="13009626" y="0"/>
                  </a:lnTo>
                  <a:lnTo>
                    <a:pt x="13009626" y="105156"/>
                  </a:lnTo>
                  <a:lnTo>
                    <a:pt x="0" y="1051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295" r="-8295" b="-36"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>
            <a:off x="7290602" y="125388"/>
            <a:ext cx="1979890" cy="878576"/>
          </a:xfrm>
          <a:custGeom>
            <a:avLst/>
            <a:gdLst/>
            <a:ahLst/>
            <a:cxnLst/>
            <a:rect l="l" t="t" r="r" b="b"/>
            <a:pathLst>
              <a:path w="1979890" h="878576">
                <a:moveTo>
                  <a:pt x="0" y="0"/>
                </a:moveTo>
                <a:lnTo>
                  <a:pt x="1979890" y="0"/>
                </a:lnTo>
                <a:lnTo>
                  <a:pt x="1979890" y="878576"/>
                </a:lnTo>
                <a:lnTo>
                  <a:pt x="0" y="878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0" y="0"/>
            <a:ext cx="5216917" cy="1274662"/>
          </a:xfrm>
          <a:custGeom>
            <a:avLst/>
            <a:gdLst/>
            <a:ahLst/>
            <a:cxnLst/>
            <a:rect l="l" t="t" r="r" b="b"/>
            <a:pathLst>
              <a:path w="5216917" h="1274662">
                <a:moveTo>
                  <a:pt x="0" y="0"/>
                </a:moveTo>
                <a:lnTo>
                  <a:pt x="5216917" y="0"/>
                </a:lnTo>
                <a:lnTo>
                  <a:pt x="5216917" y="1274662"/>
                </a:lnTo>
                <a:lnTo>
                  <a:pt x="0" y="12746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587090" y="2549557"/>
            <a:ext cx="5315356" cy="3202264"/>
          </a:xfrm>
          <a:custGeom>
            <a:avLst/>
            <a:gdLst/>
            <a:ahLst/>
            <a:cxnLst/>
            <a:rect l="l" t="t" r="r" b="b"/>
            <a:pathLst>
              <a:path w="5315356" h="3202264">
                <a:moveTo>
                  <a:pt x="0" y="0"/>
                </a:moveTo>
                <a:lnTo>
                  <a:pt x="5315356" y="0"/>
                </a:lnTo>
                <a:lnTo>
                  <a:pt x="5315356" y="3202263"/>
                </a:lnTo>
                <a:lnTo>
                  <a:pt x="0" y="320226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 rot="0">
            <a:off x="796420" y="2768875"/>
            <a:ext cx="2274343" cy="800185"/>
            <a:chOff x="0" y="0"/>
            <a:chExt cx="888170" cy="31248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88170" cy="312486"/>
            </a:xfrm>
            <a:custGeom>
              <a:avLst/>
              <a:gdLst/>
              <a:ahLst/>
              <a:cxnLst/>
              <a:rect l="l" t="t" r="r" b="b"/>
              <a:pathLst>
                <a:path w="888170" h="312486">
                  <a:moveTo>
                    <a:pt x="684970" y="0"/>
                  </a:moveTo>
                  <a:cubicBezTo>
                    <a:pt x="797194" y="0"/>
                    <a:pt x="888170" y="69952"/>
                    <a:pt x="888170" y="156243"/>
                  </a:cubicBezTo>
                  <a:cubicBezTo>
                    <a:pt x="888170" y="242534"/>
                    <a:pt x="797194" y="312486"/>
                    <a:pt x="684970" y="312486"/>
                  </a:cubicBezTo>
                  <a:lnTo>
                    <a:pt x="203200" y="312486"/>
                  </a:lnTo>
                  <a:cubicBezTo>
                    <a:pt x="90976" y="312486"/>
                    <a:pt x="0" y="242534"/>
                    <a:pt x="0" y="156243"/>
                  </a:cubicBezTo>
                  <a:cubicBezTo>
                    <a:pt x="0" y="6995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73763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88170" cy="3410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18369" y="2978766"/>
            <a:ext cx="1859394" cy="370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80"/>
              </a:lnSpc>
              <a:spcBef>
                <a:spcPct val="0"/>
              </a:spcBef>
            </a:pPr>
            <a:r>
              <a:rPr lang="en-US" sz="1230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CT1 Racionalização Legal e Burocrática</a:t>
            </a:r>
            <a:endParaRPr lang="en-US" sz="1230" b="1">
              <a:solidFill>
                <a:srgbClr val="FFFFFF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grpSp>
        <p:nvGrpSpPr>
          <p:cNvPr id="19" name="Group 19"/>
          <p:cNvGrpSpPr/>
          <p:nvPr/>
        </p:nvGrpSpPr>
        <p:grpSpPr>
          <a:xfrm rot="0">
            <a:off x="796420" y="3816612"/>
            <a:ext cx="2274343" cy="800185"/>
            <a:chOff x="0" y="0"/>
            <a:chExt cx="888170" cy="31248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88170" cy="312486"/>
            </a:xfrm>
            <a:custGeom>
              <a:avLst/>
              <a:gdLst/>
              <a:ahLst/>
              <a:cxnLst/>
              <a:rect l="l" t="t" r="r" b="b"/>
              <a:pathLst>
                <a:path w="888170" h="312486">
                  <a:moveTo>
                    <a:pt x="684970" y="0"/>
                  </a:moveTo>
                  <a:cubicBezTo>
                    <a:pt x="797194" y="0"/>
                    <a:pt x="888170" y="69952"/>
                    <a:pt x="888170" y="156243"/>
                  </a:cubicBezTo>
                  <a:cubicBezTo>
                    <a:pt x="888170" y="242534"/>
                    <a:pt x="797194" y="312486"/>
                    <a:pt x="684970" y="312486"/>
                  </a:cubicBezTo>
                  <a:lnTo>
                    <a:pt x="203200" y="312486"/>
                  </a:lnTo>
                  <a:cubicBezTo>
                    <a:pt x="90976" y="312486"/>
                    <a:pt x="0" y="242534"/>
                    <a:pt x="0" y="156243"/>
                  </a:cubicBezTo>
                  <a:cubicBezTo>
                    <a:pt x="0" y="6995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73763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888170" cy="3410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018369" y="4026503"/>
            <a:ext cx="1859394" cy="370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80"/>
              </a:lnSpc>
              <a:spcBef>
                <a:spcPct val="0"/>
              </a:spcBef>
            </a:pPr>
            <a:r>
              <a:rPr lang="en-US" sz="1230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CT2 Acesso a mercados</a:t>
            </a:r>
            <a:endParaRPr lang="en-US" sz="1230" b="1">
              <a:solidFill>
                <a:srgbClr val="FFFFFF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grpSp>
        <p:nvGrpSpPr>
          <p:cNvPr id="23" name="Group 23"/>
          <p:cNvGrpSpPr/>
          <p:nvPr/>
        </p:nvGrpSpPr>
        <p:grpSpPr>
          <a:xfrm rot="0">
            <a:off x="796420" y="4864448"/>
            <a:ext cx="2274343" cy="800185"/>
            <a:chOff x="0" y="0"/>
            <a:chExt cx="888170" cy="31248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88170" cy="312486"/>
            </a:xfrm>
            <a:custGeom>
              <a:avLst/>
              <a:gdLst/>
              <a:ahLst/>
              <a:cxnLst/>
              <a:rect l="l" t="t" r="r" b="b"/>
              <a:pathLst>
                <a:path w="888170" h="312486">
                  <a:moveTo>
                    <a:pt x="684970" y="0"/>
                  </a:moveTo>
                  <a:cubicBezTo>
                    <a:pt x="797194" y="0"/>
                    <a:pt x="888170" y="69952"/>
                    <a:pt x="888170" y="156243"/>
                  </a:cubicBezTo>
                  <a:cubicBezTo>
                    <a:pt x="888170" y="242534"/>
                    <a:pt x="797194" y="312486"/>
                    <a:pt x="684970" y="312486"/>
                  </a:cubicBezTo>
                  <a:lnTo>
                    <a:pt x="203200" y="312486"/>
                  </a:lnTo>
                  <a:cubicBezTo>
                    <a:pt x="90976" y="312486"/>
                    <a:pt x="0" y="242534"/>
                    <a:pt x="0" y="156243"/>
                  </a:cubicBezTo>
                  <a:cubicBezTo>
                    <a:pt x="0" y="6995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73763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888170" cy="3410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018369" y="5074338"/>
            <a:ext cx="1859394" cy="370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80"/>
              </a:lnSpc>
              <a:spcBef>
                <a:spcPct val="0"/>
              </a:spcBef>
            </a:pPr>
            <a:r>
              <a:rPr lang="en-US" sz="1230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CT3 Tecnologia e Inovação</a:t>
            </a:r>
            <a:endParaRPr lang="en-US" sz="1230" b="1">
              <a:solidFill>
                <a:srgbClr val="FFFFFF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grpSp>
        <p:nvGrpSpPr>
          <p:cNvPr id="27" name="Group 27"/>
          <p:cNvGrpSpPr/>
          <p:nvPr/>
        </p:nvGrpSpPr>
        <p:grpSpPr>
          <a:xfrm rot="0">
            <a:off x="3582302" y="6028045"/>
            <a:ext cx="2398058" cy="843712"/>
            <a:chOff x="0" y="0"/>
            <a:chExt cx="888170" cy="312486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88170" cy="312486"/>
            </a:xfrm>
            <a:custGeom>
              <a:avLst/>
              <a:gdLst/>
              <a:ahLst/>
              <a:cxnLst/>
              <a:rect l="l" t="t" r="r" b="b"/>
              <a:pathLst>
                <a:path w="888170" h="312486">
                  <a:moveTo>
                    <a:pt x="684970" y="0"/>
                  </a:moveTo>
                  <a:cubicBezTo>
                    <a:pt x="797194" y="0"/>
                    <a:pt x="888170" y="69952"/>
                    <a:pt x="888170" y="156243"/>
                  </a:cubicBezTo>
                  <a:cubicBezTo>
                    <a:pt x="888170" y="242534"/>
                    <a:pt x="797194" y="312486"/>
                    <a:pt x="684970" y="312486"/>
                  </a:cubicBezTo>
                  <a:lnTo>
                    <a:pt x="203200" y="312486"/>
                  </a:lnTo>
                  <a:cubicBezTo>
                    <a:pt x="90976" y="312486"/>
                    <a:pt x="0" y="242534"/>
                    <a:pt x="0" y="156243"/>
                  </a:cubicBezTo>
                  <a:cubicBezTo>
                    <a:pt x="0" y="6995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73763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28575"/>
              <a:ext cx="888170" cy="3410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3801062" y="6068897"/>
            <a:ext cx="1960537" cy="762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  <a:spcBef>
                <a:spcPct val="0"/>
              </a:spcBef>
            </a:pPr>
            <a:r>
              <a:rPr lang="en-US" sz="1300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CT5 Educação, Formação e Capacitação Empreendedora</a:t>
            </a:r>
            <a:endParaRPr lang="en-US" sz="1300" b="1">
              <a:solidFill>
                <a:srgbClr val="FFFFFF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grpSp>
        <p:nvGrpSpPr>
          <p:cNvPr id="31" name="Group 31"/>
          <p:cNvGrpSpPr/>
          <p:nvPr/>
        </p:nvGrpSpPr>
        <p:grpSpPr>
          <a:xfrm rot="0">
            <a:off x="796420" y="6028045"/>
            <a:ext cx="2398058" cy="843712"/>
            <a:chOff x="0" y="0"/>
            <a:chExt cx="888170" cy="312486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88170" cy="312486"/>
            </a:xfrm>
            <a:custGeom>
              <a:avLst/>
              <a:gdLst/>
              <a:ahLst/>
              <a:cxnLst/>
              <a:rect l="l" t="t" r="r" b="b"/>
              <a:pathLst>
                <a:path w="888170" h="312486">
                  <a:moveTo>
                    <a:pt x="684970" y="0"/>
                  </a:moveTo>
                  <a:cubicBezTo>
                    <a:pt x="797194" y="0"/>
                    <a:pt x="888170" y="69952"/>
                    <a:pt x="888170" y="156243"/>
                  </a:cubicBezTo>
                  <a:cubicBezTo>
                    <a:pt x="888170" y="242534"/>
                    <a:pt x="797194" y="312486"/>
                    <a:pt x="684970" y="312486"/>
                  </a:cubicBezTo>
                  <a:lnTo>
                    <a:pt x="203200" y="312486"/>
                  </a:lnTo>
                  <a:cubicBezTo>
                    <a:pt x="90976" y="312486"/>
                    <a:pt x="0" y="242534"/>
                    <a:pt x="0" y="156243"/>
                  </a:cubicBezTo>
                  <a:cubicBezTo>
                    <a:pt x="0" y="6995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73763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28575"/>
              <a:ext cx="888170" cy="3410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030442" y="6249872"/>
            <a:ext cx="1960537" cy="371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5"/>
              </a:lnSpc>
              <a:spcBef>
                <a:spcPct val="0"/>
              </a:spcBef>
            </a:pPr>
            <a:r>
              <a:rPr lang="en-US" sz="1230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CT4 Investimento, Financiamento e Crédito</a:t>
            </a:r>
            <a:endParaRPr lang="en-US" sz="1230" b="1">
              <a:solidFill>
                <a:srgbClr val="FFFFFF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grpSp>
        <p:nvGrpSpPr>
          <p:cNvPr id="35" name="Group 35"/>
          <p:cNvGrpSpPr/>
          <p:nvPr/>
        </p:nvGrpSpPr>
        <p:grpSpPr>
          <a:xfrm rot="0">
            <a:off x="6504388" y="6028045"/>
            <a:ext cx="2398058" cy="843712"/>
            <a:chOff x="0" y="0"/>
            <a:chExt cx="888170" cy="312486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88170" cy="312486"/>
            </a:xfrm>
            <a:custGeom>
              <a:avLst/>
              <a:gdLst/>
              <a:ahLst/>
              <a:cxnLst/>
              <a:rect l="l" t="t" r="r" b="b"/>
              <a:pathLst>
                <a:path w="888170" h="312486">
                  <a:moveTo>
                    <a:pt x="684970" y="0"/>
                  </a:moveTo>
                  <a:cubicBezTo>
                    <a:pt x="797194" y="0"/>
                    <a:pt x="888170" y="69952"/>
                    <a:pt x="888170" y="156243"/>
                  </a:cubicBezTo>
                  <a:cubicBezTo>
                    <a:pt x="888170" y="242534"/>
                    <a:pt x="797194" y="312486"/>
                    <a:pt x="684970" y="312486"/>
                  </a:cubicBezTo>
                  <a:lnTo>
                    <a:pt x="203200" y="312486"/>
                  </a:lnTo>
                  <a:cubicBezTo>
                    <a:pt x="90976" y="312486"/>
                    <a:pt x="0" y="242534"/>
                    <a:pt x="0" y="156243"/>
                  </a:cubicBezTo>
                  <a:cubicBezTo>
                    <a:pt x="0" y="6995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73763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28575"/>
              <a:ext cx="888170" cy="3410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6723148" y="6135148"/>
            <a:ext cx="1960537" cy="57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  <a:spcBef>
                <a:spcPct val="0"/>
              </a:spcBef>
            </a:pPr>
            <a:r>
              <a:rPr lang="en-US" sz="1300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CT6 Assuntos Tributários e Legislativos</a:t>
            </a:r>
            <a:endParaRPr lang="en-US" sz="1300" b="1">
              <a:solidFill>
                <a:srgbClr val="FFFFFF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14488" y="1517999"/>
            <a:ext cx="9738170" cy="751580"/>
            <a:chOff x="0" y="0"/>
            <a:chExt cx="12984226" cy="10021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984226" cy="1002157"/>
            </a:xfrm>
            <a:custGeom>
              <a:avLst/>
              <a:gdLst/>
              <a:ahLst/>
              <a:cxnLst/>
              <a:rect l="l" t="t" r="r" b="b"/>
              <a:pathLst>
                <a:path w="12984226" h="1002157">
                  <a:moveTo>
                    <a:pt x="0" y="0"/>
                  </a:moveTo>
                  <a:lnTo>
                    <a:pt x="12984226" y="0"/>
                  </a:lnTo>
                  <a:lnTo>
                    <a:pt x="12984226" y="1002157"/>
                  </a:lnTo>
                  <a:lnTo>
                    <a:pt x="0" y="1002157"/>
                  </a:lnTo>
                  <a:close/>
                </a:path>
              </a:pathLst>
            </a:custGeom>
            <a:solidFill>
              <a:srgbClr val="FFC000"/>
            </a:solidFill>
          </p:spPr>
        </p:sp>
      </p:grpSp>
      <p:grpSp>
        <p:nvGrpSpPr>
          <p:cNvPr id="4" name="Group 4"/>
          <p:cNvGrpSpPr/>
          <p:nvPr/>
        </p:nvGrpSpPr>
        <p:grpSpPr>
          <a:xfrm rot="0">
            <a:off x="-3610" y="1485614"/>
            <a:ext cx="9774364" cy="816293"/>
            <a:chOff x="0" y="0"/>
            <a:chExt cx="13032486" cy="10883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032487" cy="1088390"/>
            </a:xfrm>
            <a:custGeom>
              <a:avLst/>
              <a:gdLst/>
              <a:ahLst/>
              <a:cxnLst/>
              <a:rect l="l" t="t" r="r" b="b"/>
              <a:pathLst>
                <a:path w="13032487" h="1088390">
                  <a:moveTo>
                    <a:pt x="24130" y="0"/>
                  </a:moveTo>
                  <a:lnTo>
                    <a:pt x="13008356" y="0"/>
                  </a:lnTo>
                  <a:cubicBezTo>
                    <a:pt x="13021692" y="0"/>
                    <a:pt x="13032487" y="19304"/>
                    <a:pt x="13032487" y="43180"/>
                  </a:cubicBezTo>
                  <a:lnTo>
                    <a:pt x="13032487" y="1045337"/>
                  </a:lnTo>
                  <a:cubicBezTo>
                    <a:pt x="13032487" y="1069213"/>
                    <a:pt x="13021692" y="1088390"/>
                    <a:pt x="13008356" y="1088390"/>
                  </a:cubicBezTo>
                  <a:lnTo>
                    <a:pt x="24130" y="1088390"/>
                  </a:lnTo>
                  <a:cubicBezTo>
                    <a:pt x="10795" y="1088390"/>
                    <a:pt x="0" y="1069213"/>
                    <a:pt x="0" y="1045337"/>
                  </a:cubicBezTo>
                  <a:lnTo>
                    <a:pt x="0" y="43180"/>
                  </a:lnTo>
                  <a:cubicBezTo>
                    <a:pt x="0" y="19304"/>
                    <a:pt x="10795" y="0"/>
                    <a:pt x="24130" y="0"/>
                  </a:cubicBezTo>
                  <a:moveTo>
                    <a:pt x="24130" y="86106"/>
                  </a:moveTo>
                  <a:lnTo>
                    <a:pt x="24130" y="43180"/>
                  </a:lnTo>
                  <a:lnTo>
                    <a:pt x="48260" y="43180"/>
                  </a:lnTo>
                  <a:lnTo>
                    <a:pt x="48260" y="1045337"/>
                  </a:lnTo>
                  <a:lnTo>
                    <a:pt x="24130" y="1045337"/>
                  </a:lnTo>
                  <a:lnTo>
                    <a:pt x="24130" y="1002157"/>
                  </a:lnTo>
                  <a:lnTo>
                    <a:pt x="13008356" y="1002157"/>
                  </a:lnTo>
                  <a:lnTo>
                    <a:pt x="13008356" y="1045337"/>
                  </a:lnTo>
                  <a:lnTo>
                    <a:pt x="12984226" y="1045337"/>
                  </a:lnTo>
                  <a:lnTo>
                    <a:pt x="12984226" y="43180"/>
                  </a:lnTo>
                  <a:lnTo>
                    <a:pt x="13008356" y="43180"/>
                  </a:lnTo>
                  <a:lnTo>
                    <a:pt x="13008356" y="86360"/>
                  </a:lnTo>
                  <a:lnTo>
                    <a:pt x="24130" y="86360"/>
                  </a:lnTo>
                  <a:close/>
                </a:path>
              </a:pathLst>
            </a:custGeom>
            <a:solidFill>
              <a:srgbClr val="FFC000"/>
            </a:solidFill>
          </p:spPr>
        </p:sp>
      </p:grpSp>
      <p:grpSp>
        <p:nvGrpSpPr>
          <p:cNvPr id="6" name="Group 6"/>
          <p:cNvGrpSpPr/>
          <p:nvPr/>
        </p:nvGrpSpPr>
        <p:grpSpPr>
          <a:xfrm rot="0">
            <a:off x="302136" y="1464183"/>
            <a:ext cx="9287446" cy="837636"/>
            <a:chOff x="0" y="0"/>
            <a:chExt cx="12383261" cy="111684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383262" cy="1116846"/>
            </a:xfrm>
            <a:custGeom>
              <a:avLst/>
              <a:gdLst/>
              <a:ahLst/>
              <a:cxnLst/>
              <a:rect l="l" t="t" r="r" b="b"/>
              <a:pathLst>
                <a:path w="12383262" h="1116846">
                  <a:moveTo>
                    <a:pt x="0" y="0"/>
                  </a:moveTo>
                  <a:lnTo>
                    <a:pt x="12383262" y="0"/>
                  </a:lnTo>
                  <a:lnTo>
                    <a:pt x="12383262" y="1116846"/>
                  </a:lnTo>
                  <a:lnTo>
                    <a:pt x="0" y="1116846"/>
                  </a:lnTo>
                  <a:close/>
                </a:path>
              </a:pathLst>
            </a:custGeom>
            <a:blipFill>
              <a:blip r:embed="rId1">
                <a:alphaModFix amt="0"/>
              </a:blip>
              <a:stretch>
                <a:fillRect t="-177371" r="-5242" b="-177371"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12383261" cy="111684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2760"/>
                </a:lnSpc>
                <a:spcBef>
                  <a:spcPct val="0"/>
                </a:spcBef>
              </a:pPr>
              <a:r>
                <a:rPr lang="en-US" sz="2300" b="1">
                  <a:solidFill>
                    <a:srgbClr val="203864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FÓRUM PERMANENTE DAS MICROEMPRESASE EMPRESAS DE PEQUENO PORTE DO ESTADO DO PARANÁ - FOPEME </a:t>
              </a:r>
              <a:endParaRPr lang="en-US" sz="2300" b="1">
                <a:solidFill>
                  <a:srgbClr val="203864"/>
                </a:solidFill>
                <a:latin typeface="Gotham Bold"/>
                <a:ea typeface="Gotham Bold"/>
                <a:cs typeface="Gotham Bold"/>
                <a:sym typeface="Gotham Bold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8534400" y="-10990859"/>
            <a:ext cx="736092" cy="312515"/>
          </a:xfrm>
          <a:custGeom>
            <a:avLst/>
            <a:gdLst/>
            <a:ahLst/>
            <a:cxnLst/>
            <a:rect l="l" t="t" r="r" b="b"/>
            <a:pathLst>
              <a:path w="736092" h="312515">
                <a:moveTo>
                  <a:pt x="0" y="0"/>
                </a:moveTo>
                <a:lnTo>
                  <a:pt x="736092" y="0"/>
                </a:lnTo>
                <a:lnTo>
                  <a:pt x="736092" y="312515"/>
                </a:lnTo>
                <a:lnTo>
                  <a:pt x="0" y="3125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 rot="0">
            <a:off x="-3610" y="1223039"/>
            <a:ext cx="9757210" cy="78896"/>
            <a:chOff x="0" y="0"/>
            <a:chExt cx="13009613" cy="10519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009626" cy="105156"/>
            </a:xfrm>
            <a:custGeom>
              <a:avLst/>
              <a:gdLst/>
              <a:ahLst/>
              <a:cxnLst/>
              <a:rect l="l" t="t" r="r" b="b"/>
              <a:pathLst>
                <a:path w="13009626" h="105156">
                  <a:moveTo>
                    <a:pt x="0" y="0"/>
                  </a:moveTo>
                  <a:lnTo>
                    <a:pt x="13009626" y="0"/>
                  </a:lnTo>
                  <a:lnTo>
                    <a:pt x="13009626" y="105156"/>
                  </a:lnTo>
                  <a:lnTo>
                    <a:pt x="0" y="1051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295" r="-8295" b="-36"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>
            <a:off x="7290602" y="125388"/>
            <a:ext cx="1979890" cy="878576"/>
          </a:xfrm>
          <a:custGeom>
            <a:avLst/>
            <a:gdLst/>
            <a:ahLst/>
            <a:cxnLst/>
            <a:rect l="l" t="t" r="r" b="b"/>
            <a:pathLst>
              <a:path w="1979890" h="878576">
                <a:moveTo>
                  <a:pt x="0" y="0"/>
                </a:moveTo>
                <a:lnTo>
                  <a:pt x="1979890" y="0"/>
                </a:lnTo>
                <a:lnTo>
                  <a:pt x="1979890" y="878576"/>
                </a:lnTo>
                <a:lnTo>
                  <a:pt x="0" y="878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0" y="0"/>
            <a:ext cx="5216917" cy="1274662"/>
          </a:xfrm>
          <a:custGeom>
            <a:avLst/>
            <a:gdLst/>
            <a:ahLst/>
            <a:cxnLst/>
            <a:rect l="l" t="t" r="r" b="b"/>
            <a:pathLst>
              <a:path w="5216917" h="1274662">
                <a:moveTo>
                  <a:pt x="0" y="0"/>
                </a:moveTo>
                <a:lnTo>
                  <a:pt x="5216917" y="0"/>
                </a:lnTo>
                <a:lnTo>
                  <a:pt x="5216917" y="1274662"/>
                </a:lnTo>
                <a:lnTo>
                  <a:pt x="0" y="12746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 rot="0">
            <a:off x="728105" y="2816257"/>
            <a:ext cx="4061243" cy="4577809"/>
            <a:chOff x="0" y="0"/>
            <a:chExt cx="938245" cy="105758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38245" cy="1057584"/>
            </a:xfrm>
            <a:custGeom>
              <a:avLst/>
              <a:gdLst/>
              <a:ahLst/>
              <a:cxnLst/>
              <a:rect l="l" t="t" r="r" b="b"/>
              <a:pathLst>
                <a:path w="938245" h="1057584">
                  <a:moveTo>
                    <a:pt x="26807" y="0"/>
                  </a:moveTo>
                  <a:lnTo>
                    <a:pt x="911438" y="0"/>
                  </a:lnTo>
                  <a:cubicBezTo>
                    <a:pt x="918548" y="0"/>
                    <a:pt x="925366" y="2824"/>
                    <a:pt x="930394" y="7852"/>
                  </a:cubicBezTo>
                  <a:cubicBezTo>
                    <a:pt x="935421" y="12879"/>
                    <a:pt x="938245" y="19698"/>
                    <a:pt x="938245" y="26807"/>
                  </a:cubicBezTo>
                  <a:lnTo>
                    <a:pt x="938245" y="1030777"/>
                  </a:lnTo>
                  <a:cubicBezTo>
                    <a:pt x="938245" y="1037887"/>
                    <a:pt x="935421" y="1044705"/>
                    <a:pt x="930394" y="1049733"/>
                  </a:cubicBezTo>
                  <a:cubicBezTo>
                    <a:pt x="925366" y="1054760"/>
                    <a:pt x="918548" y="1057584"/>
                    <a:pt x="911438" y="1057584"/>
                  </a:cubicBezTo>
                  <a:lnTo>
                    <a:pt x="26807" y="1057584"/>
                  </a:lnTo>
                  <a:cubicBezTo>
                    <a:pt x="19698" y="1057584"/>
                    <a:pt x="12879" y="1054760"/>
                    <a:pt x="7852" y="1049733"/>
                  </a:cubicBezTo>
                  <a:cubicBezTo>
                    <a:pt x="2824" y="1044705"/>
                    <a:pt x="0" y="1037887"/>
                    <a:pt x="0" y="1030777"/>
                  </a:cubicBezTo>
                  <a:lnTo>
                    <a:pt x="0" y="26807"/>
                  </a:lnTo>
                  <a:cubicBezTo>
                    <a:pt x="0" y="19698"/>
                    <a:pt x="2824" y="12879"/>
                    <a:pt x="7852" y="7852"/>
                  </a:cubicBezTo>
                  <a:cubicBezTo>
                    <a:pt x="12879" y="2824"/>
                    <a:pt x="19698" y="0"/>
                    <a:pt x="26807" y="0"/>
                  </a:cubicBezTo>
                  <a:close/>
                </a:path>
              </a:pathLst>
            </a:custGeom>
            <a:solidFill>
              <a:srgbClr val="5B9BD5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938245" cy="10861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</a:p>
          </p:txBody>
        </p:sp>
      </p:grpSp>
      <p:grpSp>
        <p:nvGrpSpPr>
          <p:cNvPr id="17" name="Group 17"/>
          <p:cNvGrpSpPr/>
          <p:nvPr/>
        </p:nvGrpSpPr>
        <p:grpSpPr>
          <a:xfrm rot="0">
            <a:off x="4960642" y="2816257"/>
            <a:ext cx="4061243" cy="4577809"/>
            <a:chOff x="0" y="0"/>
            <a:chExt cx="938245" cy="105758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38245" cy="1057584"/>
            </a:xfrm>
            <a:custGeom>
              <a:avLst/>
              <a:gdLst/>
              <a:ahLst/>
              <a:cxnLst/>
              <a:rect l="l" t="t" r="r" b="b"/>
              <a:pathLst>
                <a:path w="938245" h="1057584">
                  <a:moveTo>
                    <a:pt x="26807" y="0"/>
                  </a:moveTo>
                  <a:lnTo>
                    <a:pt x="911438" y="0"/>
                  </a:lnTo>
                  <a:cubicBezTo>
                    <a:pt x="918548" y="0"/>
                    <a:pt x="925366" y="2824"/>
                    <a:pt x="930394" y="7852"/>
                  </a:cubicBezTo>
                  <a:cubicBezTo>
                    <a:pt x="935421" y="12879"/>
                    <a:pt x="938245" y="19698"/>
                    <a:pt x="938245" y="26807"/>
                  </a:cubicBezTo>
                  <a:lnTo>
                    <a:pt x="938245" y="1030777"/>
                  </a:lnTo>
                  <a:cubicBezTo>
                    <a:pt x="938245" y="1037887"/>
                    <a:pt x="935421" y="1044705"/>
                    <a:pt x="930394" y="1049733"/>
                  </a:cubicBezTo>
                  <a:cubicBezTo>
                    <a:pt x="925366" y="1054760"/>
                    <a:pt x="918548" y="1057584"/>
                    <a:pt x="911438" y="1057584"/>
                  </a:cubicBezTo>
                  <a:lnTo>
                    <a:pt x="26807" y="1057584"/>
                  </a:lnTo>
                  <a:cubicBezTo>
                    <a:pt x="19698" y="1057584"/>
                    <a:pt x="12879" y="1054760"/>
                    <a:pt x="7852" y="1049733"/>
                  </a:cubicBezTo>
                  <a:cubicBezTo>
                    <a:pt x="2824" y="1044705"/>
                    <a:pt x="0" y="1037887"/>
                    <a:pt x="0" y="1030777"/>
                  </a:cubicBezTo>
                  <a:lnTo>
                    <a:pt x="0" y="26807"/>
                  </a:lnTo>
                  <a:cubicBezTo>
                    <a:pt x="0" y="19698"/>
                    <a:pt x="2824" y="12879"/>
                    <a:pt x="7852" y="7852"/>
                  </a:cubicBezTo>
                  <a:cubicBezTo>
                    <a:pt x="12879" y="2824"/>
                    <a:pt x="19698" y="0"/>
                    <a:pt x="26807" y="0"/>
                  </a:cubicBezTo>
                  <a:close/>
                </a:path>
              </a:pathLst>
            </a:custGeom>
            <a:solidFill>
              <a:srgbClr val="5B9BD5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938245" cy="10861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217666" y="3841165"/>
            <a:ext cx="3082122" cy="3104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39725" lvl="1" indent="-169545" algn="l">
              <a:lnSpc>
                <a:spcPts val="2485"/>
              </a:lnSpc>
              <a:buFont typeface="Arial" panose="020B0604020202020204"/>
              <a:buChar char="•"/>
            </a:pPr>
            <a:r>
              <a:rPr lang="en-US" sz="1575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Orientar e Assessorar:</a:t>
            </a:r>
            <a:r>
              <a:rPr lang="en-US" sz="1575">
                <a:solidFill>
                  <a:srgbClr val="FFFFFF"/>
                </a:solidFill>
                <a:latin typeface="Gotham" panose="02000604040000020004"/>
                <a:ea typeface="Gotham" panose="02000604040000020004"/>
                <a:cs typeface="Gotham" panose="02000604040000020004"/>
                <a:sym typeface="Gotham" panose="02000604040000020004"/>
              </a:rPr>
              <a:t> Formulação e coordenação da Política Estadual de Desenvolvimento das MPEs;</a:t>
            </a:r>
            <a:endParaRPr lang="en-US" sz="1575">
              <a:solidFill>
                <a:srgbClr val="FFFFFF"/>
              </a:solidFill>
              <a:latin typeface="Gotham" panose="02000604040000020004"/>
              <a:ea typeface="Gotham" panose="02000604040000020004"/>
              <a:cs typeface="Gotham" panose="02000604040000020004"/>
              <a:sym typeface="Gotham" panose="02000604040000020004"/>
            </a:endParaRPr>
          </a:p>
          <a:p>
            <a:pPr algn="l">
              <a:lnSpc>
                <a:spcPts val="2485"/>
              </a:lnSpc>
            </a:pPr>
          </a:p>
          <a:p>
            <a:pPr marL="339725" lvl="1" indent="-169545" algn="l">
              <a:lnSpc>
                <a:spcPts val="2485"/>
              </a:lnSpc>
              <a:buFont typeface="Arial" panose="020B0604020202020204"/>
              <a:buChar char="•"/>
            </a:pPr>
            <a:r>
              <a:rPr lang="en-US" sz="1575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Monitorar:</a:t>
            </a:r>
            <a:r>
              <a:rPr lang="en-US" sz="1575">
                <a:solidFill>
                  <a:srgbClr val="FFFFFF"/>
                </a:solidFill>
                <a:latin typeface="Gotham" panose="02000604040000020004"/>
                <a:ea typeface="Gotham" panose="02000604040000020004"/>
                <a:cs typeface="Gotham" panose="02000604040000020004"/>
                <a:sym typeface="Gotham" panose="02000604040000020004"/>
              </a:rPr>
              <a:t> Acompanhar e avaliar a implantação dessas políticas na prática.</a:t>
            </a:r>
            <a:endParaRPr lang="en-US" sz="1575">
              <a:solidFill>
                <a:srgbClr val="FFFFFF"/>
              </a:solidFill>
              <a:latin typeface="Gotham" panose="02000604040000020004"/>
              <a:ea typeface="Gotham" panose="02000604040000020004"/>
              <a:cs typeface="Gotham" panose="02000604040000020004"/>
              <a:sym typeface="Gotham" panose="02000604040000020004"/>
            </a:endParaRPr>
          </a:p>
          <a:p>
            <a:pPr algn="ctr">
              <a:lnSpc>
                <a:spcPts val="2200"/>
              </a:lnSpc>
            </a:pPr>
          </a:p>
        </p:txBody>
      </p:sp>
      <p:sp>
        <p:nvSpPr>
          <p:cNvPr id="21" name="TextBox 21"/>
          <p:cNvSpPr txBox="1"/>
          <p:nvPr/>
        </p:nvSpPr>
        <p:spPr>
          <a:xfrm>
            <a:off x="908050" y="3131185"/>
            <a:ext cx="2049145" cy="466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 i="1">
                <a:solidFill>
                  <a:srgbClr val="FFFFFF"/>
                </a:solidFill>
                <a:latin typeface="Gotham Bold Italics" panose="02000000000000000000"/>
                <a:ea typeface="Gotham Bold Italics" panose="02000000000000000000"/>
                <a:cs typeface="Gotham Bold Italics" panose="02000000000000000000"/>
                <a:sym typeface="Gotham Bold Italics" panose="02000000000000000000"/>
              </a:rPr>
              <a:t>“Objetivos</a:t>
            </a:r>
            <a:endParaRPr lang="en-US" sz="2600" b="1" i="1">
              <a:solidFill>
                <a:srgbClr val="FFFFFF"/>
              </a:solidFill>
              <a:latin typeface="Gotham Bold Italics" panose="02000000000000000000"/>
              <a:ea typeface="Gotham Bold Italics" panose="02000000000000000000"/>
              <a:cs typeface="Gotham Bold Italics" panose="02000000000000000000"/>
              <a:sym typeface="Gotham Bold Italics" panose="0200000000000000000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126346" y="3131131"/>
            <a:ext cx="2895538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 i="1">
                <a:solidFill>
                  <a:srgbClr val="FFFFFF"/>
                </a:solidFill>
                <a:latin typeface="Gotham Bold Italics" panose="02000000000000000000"/>
                <a:ea typeface="Gotham Bold Italics" panose="02000000000000000000"/>
                <a:cs typeface="Gotham Bold Italics" panose="02000000000000000000"/>
                <a:sym typeface="Gotham Bold Italics" panose="02000000000000000000"/>
              </a:rPr>
              <a:t>Contribuição”</a:t>
            </a:r>
            <a:endParaRPr lang="en-US" sz="2600" b="1" i="1">
              <a:solidFill>
                <a:srgbClr val="FFFFFF"/>
              </a:solidFill>
              <a:latin typeface="Gotham Bold Italics" panose="02000000000000000000"/>
              <a:ea typeface="Gotham Bold Italics" panose="02000000000000000000"/>
              <a:cs typeface="Gotham Bold Italics" panose="02000000000000000000"/>
              <a:sym typeface="Gotham Bold Italics" panose="0200000000000000000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5358628" y="3764965"/>
            <a:ext cx="3082122" cy="2765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39725" lvl="1" indent="-169545" algn="l">
              <a:lnSpc>
                <a:spcPts val="3210"/>
              </a:lnSpc>
              <a:buFont typeface="Arial" panose="020B0604020202020204"/>
              <a:buChar char="•"/>
            </a:pPr>
            <a:r>
              <a:rPr lang="en-US" sz="1575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Gerar emprego e renda </a:t>
            </a:r>
            <a:r>
              <a:rPr lang="en-US" sz="1575">
                <a:solidFill>
                  <a:srgbClr val="FFFFFF"/>
                </a:solidFill>
                <a:latin typeface="Gotham" panose="02000604040000020004"/>
                <a:ea typeface="Gotham" panose="02000604040000020004"/>
                <a:cs typeface="Gotham" panose="02000604040000020004"/>
                <a:sym typeface="Gotham" panose="02000604040000020004"/>
              </a:rPr>
              <a:t>em todas as regiões do estado</a:t>
            </a:r>
            <a:r>
              <a:rPr lang="en-US" sz="1575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;</a:t>
            </a:r>
            <a:endParaRPr lang="en-US" sz="1575" b="1">
              <a:solidFill>
                <a:srgbClr val="FFFFFF"/>
              </a:solidFill>
              <a:latin typeface="Gotham Bold"/>
              <a:ea typeface="Gotham Bold"/>
              <a:cs typeface="Gotham Bold"/>
              <a:sym typeface="Gotham Bold"/>
            </a:endParaRPr>
          </a:p>
          <a:p>
            <a:pPr marL="339725" lvl="1" indent="-169545" algn="l">
              <a:lnSpc>
                <a:spcPts val="3210"/>
              </a:lnSpc>
              <a:buFont typeface="Arial" panose="020B0604020202020204"/>
              <a:buChar char="•"/>
            </a:pPr>
            <a:r>
              <a:rPr lang="en-US" sz="1575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Estimular o empreendedorismo;</a:t>
            </a:r>
            <a:endParaRPr lang="en-US" sz="1575" b="1">
              <a:solidFill>
                <a:srgbClr val="FFFFFF"/>
              </a:solidFill>
              <a:latin typeface="Gotham Bold"/>
              <a:ea typeface="Gotham Bold"/>
              <a:cs typeface="Gotham Bold"/>
              <a:sym typeface="Gotham Bold"/>
            </a:endParaRPr>
          </a:p>
          <a:p>
            <a:pPr marL="339725" lvl="1" indent="-169545" algn="l">
              <a:lnSpc>
                <a:spcPts val="3210"/>
              </a:lnSpc>
              <a:buFont typeface="Arial" panose="020B0604020202020204"/>
              <a:buChar char="•"/>
            </a:pPr>
            <a:r>
              <a:rPr lang="en-US" sz="1575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Reduzir a burocracia;</a:t>
            </a:r>
            <a:endParaRPr lang="en-US" sz="1575" b="1">
              <a:solidFill>
                <a:srgbClr val="FFFFFF"/>
              </a:solidFill>
              <a:latin typeface="Gotham Bold"/>
              <a:ea typeface="Gotham Bold"/>
              <a:cs typeface="Gotham Bold"/>
              <a:sym typeface="Gotham Bold"/>
            </a:endParaRPr>
          </a:p>
          <a:p>
            <a:pPr marL="339725" lvl="1" indent="-169545" algn="l">
              <a:lnSpc>
                <a:spcPts val="3210"/>
              </a:lnSpc>
              <a:buFont typeface="Arial" panose="020B0604020202020204"/>
              <a:buChar char="•"/>
            </a:pPr>
            <a:r>
              <a:rPr lang="en-US" sz="1575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Ampliar o acesso a crédito e novos mercados.</a:t>
            </a:r>
            <a:endParaRPr lang="en-US" sz="1575" b="1">
              <a:solidFill>
                <a:srgbClr val="FFFFFF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14488" y="1517999"/>
            <a:ext cx="9738170" cy="751580"/>
            <a:chOff x="0" y="0"/>
            <a:chExt cx="12984226" cy="10021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984226" cy="1002157"/>
            </a:xfrm>
            <a:custGeom>
              <a:avLst/>
              <a:gdLst/>
              <a:ahLst/>
              <a:cxnLst/>
              <a:rect l="l" t="t" r="r" b="b"/>
              <a:pathLst>
                <a:path w="12984226" h="1002157">
                  <a:moveTo>
                    <a:pt x="0" y="0"/>
                  </a:moveTo>
                  <a:lnTo>
                    <a:pt x="12984226" y="0"/>
                  </a:lnTo>
                  <a:lnTo>
                    <a:pt x="12984226" y="1002157"/>
                  </a:lnTo>
                  <a:lnTo>
                    <a:pt x="0" y="1002157"/>
                  </a:lnTo>
                  <a:close/>
                </a:path>
              </a:pathLst>
            </a:custGeom>
            <a:solidFill>
              <a:srgbClr val="FFC000"/>
            </a:solidFill>
          </p:spPr>
        </p:sp>
      </p:grpSp>
      <p:grpSp>
        <p:nvGrpSpPr>
          <p:cNvPr id="4" name="Group 4"/>
          <p:cNvGrpSpPr/>
          <p:nvPr/>
        </p:nvGrpSpPr>
        <p:grpSpPr>
          <a:xfrm rot="0">
            <a:off x="-3610" y="1485614"/>
            <a:ext cx="9774364" cy="816293"/>
            <a:chOff x="0" y="0"/>
            <a:chExt cx="13032486" cy="10883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032487" cy="1088390"/>
            </a:xfrm>
            <a:custGeom>
              <a:avLst/>
              <a:gdLst/>
              <a:ahLst/>
              <a:cxnLst/>
              <a:rect l="l" t="t" r="r" b="b"/>
              <a:pathLst>
                <a:path w="13032487" h="1088390">
                  <a:moveTo>
                    <a:pt x="24130" y="0"/>
                  </a:moveTo>
                  <a:lnTo>
                    <a:pt x="13008356" y="0"/>
                  </a:lnTo>
                  <a:cubicBezTo>
                    <a:pt x="13021692" y="0"/>
                    <a:pt x="13032487" y="19304"/>
                    <a:pt x="13032487" y="43180"/>
                  </a:cubicBezTo>
                  <a:lnTo>
                    <a:pt x="13032487" y="1045337"/>
                  </a:lnTo>
                  <a:cubicBezTo>
                    <a:pt x="13032487" y="1069213"/>
                    <a:pt x="13021692" y="1088390"/>
                    <a:pt x="13008356" y="1088390"/>
                  </a:cubicBezTo>
                  <a:lnTo>
                    <a:pt x="24130" y="1088390"/>
                  </a:lnTo>
                  <a:cubicBezTo>
                    <a:pt x="10795" y="1088390"/>
                    <a:pt x="0" y="1069213"/>
                    <a:pt x="0" y="1045337"/>
                  </a:cubicBezTo>
                  <a:lnTo>
                    <a:pt x="0" y="43180"/>
                  </a:lnTo>
                  <a:cubicBezTo>
                    <a:pt x="0" y="19304"/>
                    <a:pt x="10795" y="0"/>
                    <a:pt x="24130" y="0"/>
                  </a:cubicBezTo>
                  <a:moveTo>
                    <a:pt x="24130" y="86106"/>
                  </a:moveTo>
                  <a:lnTo>
                    <a:pt x="24130" y="43180"/>
                  </a:lnTo>
                  <a:lnTo>
                    <a:pt x="48260" y="43180"/>
                  </a:lnTo>
                  <a:lnTo>
                    <a:pt x="48260" y="1045337"/>
                  </a:lnTo>
                  <a:lnTo>
                    <a:pt x="24130" y="1045337"/>
                  </a:lnTo>
                  <a:lnTo>
                    <a:pt x="24130" y="1002157"/>
                  </a:lnTo>
                  <a:lnTo>
                    <a:pt x="13008356" y="1002157"/>
                  </a:lnTo>
                  <a:lnTo>
                    <a:pt x="13008356" y="1045337"/>
                  </a:lnTo>
                  <a:lnTo>
                    <a:pt x="12984226" y="1045337"/>
                  </a:lnTo>
                  <a:lnTo>
                    <a:pt x="12984226" y="43180"/>
                  </a:lnTo>
                  <a:lnTo>
                    <a:pt x="13008356" y="43180"/>
                  </a:lnTo>
                  <a:lnTo>
                    <a:pt x="13008356" y="86360"/>
                  </a:lnTo>
                  <a:lnTo>
                    <a:pt x="24130" y="86360"/>
                  </a:lnTo>
                  <a:close/>
                </a:path>
              </a:pathLst>
            </a:custGeom>
            <a:solidFill>
              <a:srgbClr val="FFC000"/>
            </a:solidFill>
          </p:spPr>
        </p:sp>
      </p:grpSp>
      <p:grpSp>
        <p:nvGrpSpPr>
          <p:cNvPr id="6" name="Group 6"/>
          <p:cNvGrpSpPr/>
          <p:nvPr/>
        </p:nvGrpSpPr>
        <p:grpSpPr>
          <a:xfrm rot="0">
            <a:off x="302136" y="1464183"/>
            <a:ext cx="9287446" cy="837636"/>
            <a:chOff x="0" y="0"/>
            <a:chExt cx="12383261" cy="111684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383262" cy="1116846"/>
            </a:xfrm>
            <a:custGeom>
              <a:avLst/>
              <a:gdLst/>
              <a:ahLst/>
              <a:cxnLst/>
              <a:rect l="l" t="t" r="r" b="b"/>
              <a:pathLst>
                <a:path w="12383262" h="1116846">
                  <a:moveTo>
                    <a:pt x="0" y="0"/>
                  </a:moveTo>
                  <a:lnTo>
                    <a:pt x="12383262" y="0"/>
                  </a:lnTo>
                  <a:lnTo>
                    <a:pt x="12383262" y="1116846"/>
                  </a:lnTo>
                  <a:lnTo>
                    <a:pt x="0" y="1116846"/>
                  </a:lnTo>
                  <a:close/>
                </a:path>
              </a:pathLst>
            </a:custGeom>
            <a:blipFill>
              <a:blip r:embed="rId1">
                <a:alphaModFix amt="0"/>
              </a:blip>
              <a:stretch>
                <a:fillRect t="-177371" r="-5242" b="-177371"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12383261" cy="112637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2750"/>
                </a:lnSpc>
                <a:spcBef>
                  <a:spcPct val="0"/>
                </a:spcBef>
              </a:pPr>
              <a:r>
                <a:rPr lang="en-US" sz="2290" b="1">
                  <a:solidFill>
                    <a:srgbClr val="203864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FÓRUM PERMANENTE DAS MICROEMPRESASE EMPRESAS DE PEQUENO PORTE DO ESTADO DO PARANÁ - FOPEME </a:t>
              </a:r>
              <a:endParaRPr lang="en-US" sz="2290" b="1">
                <a:solidFill>
                  <a:srgbClr val="203864"/>
                </a:solidFill>
                <a:latin typeface="Gotham Bold"/>
                <a:ea typeface="Gotham Bold"/>
                <a:cs typeface="Gotham Bold"/>
                <a:sym typeface="Gotham Bold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8534400" y="-10990859"/>
            <a:ext cx="736092" cy="312515"/>
          </a:xfrm>
          <a:custGeom>
            <a:avLst/>
            <a:gdLst/>
            <a:ahLst/>
            <a:cxnLst/>
            <a:rect l="l" t="t" r="r" b="b"/>
            <a:pathLst>
              <a:path w="736092" h="312515">
                <a:moveTo>
                  <a:pt x="0" y="0"/>
                </a:moveTo>
                <a:lnTo>
                  <a:pt x="736092" y="0"/>
                </a:lnTo>
                <a:lnTo>
                  <a:pt x="736092" y="312515"/>
                </a:lnTo>
                <a:lnTo>
                  <a:pt x="0" y="3125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 rot="0">
            <a:off x="-3610" y="1223039"/>
            <a:ext cx="9757210" cy="78896"/>
            <a:chOff x="0" y="0"/>
            <a:chExt cx="13009613" cy="10519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009626" cy="105156"/>
            </a:xfrm>
            <a:custGeom>
              <a:avLst/>
              <a:gdLst/>
              <a:ahLst/>
              <a:cxnLst/>
              <a:rect l="l" t="t" r="r" b="b"/>
              <a:pathLst>
                <a:path w="13009626" h="105156">
                  <a:moveTo>
                    <a:pt x="0" y="0"/>
                  </a:moveTo>
                  <a:lnTo>
                    <a:pt x="13009626" y="0"/>
                  </a:lnTo>
                  <a:lnTo>
                    <a:pt x="13009626" y="105156"/>
                  </a:lnTo>
                  <a:lnTo>
                    <a:pt x="0" y="1051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295" r="-8295" b="-36"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>
            <a:off x="7290602" y="125388"/>
            <a:ext cx="1979890" cy="878576"/>
          </a:xfrm>
          <a:custGeom>
            <a:avLst/>
            <a:gdLst/>
            <a:ahLst/>
            <a:cxnLst/>
            <a:rect l="l" t="t" r="r" b="b"/>
            <a:pathLst>
              <a:path w="1979890" h="878576">
                <a:moveTo>
                  <a:pt x="0" y="0"/>
                </a:moveTo>
                <a:lnTo>
                  <a:pt x="1979890" y="0"/>
                </a:lnTo>
                <a:lnTo>
                  <a:pt x="1979890" y="878576"/>
                </a:lnTo>
                <a:lnTo>
                  <a:pt x="0" y="878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0" y="0"/>
            <a:ext cx="5216917" cy="1274662"/>
          </a:xfrm>
          <a:custGeom>
            <a:avLst/>
            <a:gdLst/>
            <a:ahLst/>
            <a:cxnLst/>
            <a:rect l="l" t="t" r="r" b="b"/>
            <a:pathLst>
              <a:path w="5216917" h="1274662">
                <a:moveTo>
                  <a:pt x="0" y="0"/>
                </a:moveTo>
                <a:lnTo>
                  <a:pt x="5216917" y="0"/>
                </a:lnTo>
                <a:lnTo>
                  <a:pt x="5216917" y="1274662"/>
                </a:lnTo>
                <a:lnTo>
                  <a:pt x="0" y="12746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321625" y="3119343"/>
            <a:ext cx="688783" cy="211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5"/>
              </a:lnSpc>
            </a:pPr>
            <a:r>
              <a:rPr lang="en-US" sz="1200" b="1">
                <a:solidFill>
                  <a:srgbClr val="FFFFFF"/>
                </a:solidFill>
                <a:latin typeface="Gotham Heavy" panose="02000900000000000000"/>
                <a:ea typeface="Gotham Heavy" panose="02000900000000000000"/>
                <a:cs typeface="Gotham Heavy" panose="02000900000000000000"/>
                <a:sym typeface="Gotham Heavy" panose="02000900000000000000"/>
              </a:rPr>
              <a:t>Serviços</a:t>
            </a:r>
            <a:endParaRPr lang="en-US" sz="1200" b="1">
              <a:solidFill>
                <a:srgbClr val="FFFFFF"/>
              </a:solidFill>
              <a:latin typeface="Gotham Heavy" panose="02000900000000000000"/>
              <a:ea typeface="Gotham Heavy" panose="02000900000000000000"/>
              <a:cs typeface="Gotham Heavy" panose="02000900000000000000"/>
              <a:sym typeface="Gotham Heavy" panose="02000900000000000000"/>
            </a:endParaRPr>
          </a:p>
        </p:txBody>
      </p:sp>
      <p:grpSp>
        <p:nvGrpSpPr>
          <p:cNvPr id="15" name="Group 15"/>
          <p:cNvGrpSpPr/>
          <p:nvPr/>
        </p:nvGrpSpPr>
        <p:grpSpPr>
          <a:xfrm rot="-10800000">
            <a:off x="-602948" y="2933395"/>
            <a:ext cx="5046672" cy="1094306"/>
            <a:chOff x="0" y="0"/>
            <a:chExt cx="2284203" cy="495300"/>
          </a:xfrm>
        </p:grpSpPr>
        <p:sp>
          <p:nvSpPr>
            <p:cNvPr id="16" name="Freeform 16"/>
            <p:cNvSpPr/>
            <p:nvPr/>
          </p:nvSpPr>
          <p:spPr>
            <a:xfrm>
              <a:off x="4530" y="0"/>
              <a:ext cx="2275144" cy="495300"/>
            </a:xfrm>
            <a:custGeom>
              <a:avLst/>
              <a:gdLst/>
              <a:ahLst/>
              <a:cxnLst/>
              <a:rect l="l" t="t" r="r" b="b"/>
              <a:pathLst>
                <a:path w="2275144" h="495300">
                  <a:moveTo>
                    <a:pt x="238170" y="0"/>
                  </a:moveTo>
                  <a:lnTo>
                    <a:pt x="2267161" y="0"/>
                  </a:lnTo>
                  <a:cubicBezTo>
                    <a:pt x="2269887" y="0"/>
                    <a:pt x="2272425" y="1391"/>
                    <a:pt x="2273891" y="3689"/>
                  </a:cubicBezTo>
                  <a:cubicBezTo>
                    <a:pt x="2275357" y="5987"/>
                    <a:pt x="2275549" y="8875"/>
                    <a:pt x="2274400" y="11347"/>
                  </a:cubicBezTo>
                  <a:lnTo>
                    <a:pt x="2054759" y="483953"/>
                  </a:lnTo>
                  <a:cubicBezTo>
                    <a:pt x="2051543" y="490874"/>
                    <a:pt x="2044605" y="495300"/>
                    <a:pt x="2036974" y="495300"/>
                  </a:cubicBezTo>
                  <a:lnTo>
                    <a:pt x="7982" y="495300"/>
                  </a:lnTo>
                  <a:cubicBezTo>
                    <a:pt x="5256" y="495300"/>
                    <a:pt x="2719" y="493909"/>
                    <a:pt x="1253" y="491611"/>
                  </a:cubicBezTo>
                  <a:cubicBezTo>
                    <a:pt x="-214" y="489313"/>
                    <a:pt x="-406" y="486425"/>
                    <a:pt x="743" y="483953"/>
                  </a:cubicBezTo>
                  <a:lnTo>
                    <a:pt x="220384" y="11347"/>
                  </a:lnTo>
                  <a:cubicBezTo>
                    <a:pt x="223600" y="4426"/>
                    <a:pt x="230539" y="0"/>
                    <a:pt x="238170" y="0"/>
                  </a:cubicBezTo>
                  <a:close/>
                </a:path>
              </a:pathLst>
            </a:custGeom>
            <a:solidFill>
              <a:srgbClr val="20376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254000" y="-28575"/>
              <a:ext cx="1776203" cy="523875"/>
            </a:xfrm>
            <a:prstGeom prst="rect">
              <a:avLst/>
            </a:prstGeom>
          </p:spPr>
          <p:txBody>
            <a:bodyPr lIns="27423" tIns="27423" rIns="27423" bIns="27423" rtlCol="0" anchor="ctr"/>
            <a:lstStyle/>
            <a:p>
              <a:pPr algn="ctr">
                <a:lnSpc>
                  <a:spcPts val="1405"/>
                </a:lnSpc>
              </a:pPr>
            </a:p>
          </p:txBody>
        </p:sp>
      </p:grpSp>
      <p:grpSp>
        <p:nvGrpSpPr>
          <p:cNvPr id="18" name="Group 18"/>
          <p:cNvGrpSpPr/>
          <p:nvPr/>
        </p:nvGrpSpPr>
        <p:grpSpPr>
          <a:xfrm rot="0">
            <a:off x="525983" y="3016805"/>
            <a:ext cx="3467401" cy="837636"/>
            <a:chOff x="0" y="0"/>
            <a:chExt cx="4623201" cy="111684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623201" cy="1116846"/>
            </a:xfrm>
            <a:custGeom>
              <a:avLst/>
              <a:gdLst/>
              <a:ahLst/>
              <a:cxnLst/>
              <a:rect l="l" t="t" r="r" b="b"/>
              <a:pathLst>
                <a:path w="4623201" h="1116846">
                  <a:moveTo>
                    <a:pt x="0" y="0"/>
                  </a:moveTo>
                  <a:lnTo>
                    <a:pt x="4623201" y="0"/>
                  </a:lnTo>
                  <a:lnTo>
                    <a:pt x="4623201" y="1116846"/>
                  </a:lnTo>
                  <a:lnTo>
                    <a:pt x="0" y="1116846"/>
                  </a:lnTo>
                  <a:close/>
                </a:path>
              </a:pathLst>
            </a:custGeom>
            <a:blipFill>
              <a:blip r:embed="rId1">
                <a:alphaModFix amt="0"/>
              </a:blip>
              <a:stretch>
                <a:fillRect t="-177371" r="-181893" b="-177371"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0" y="-9525"/>
              <a:ext cx="4623201" cy="112637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2750"/>
                </a:lnSpc>
                <a:spcBef>
                  <a:spcPct val="0"/>
                </a:spcBef>
              </a:pPr>
              <a:r>
                <a:rPr lang="en-US" sz="2290" b="1">
                  <a:solidFill>
                    <a:srgbClr val="FFFFFF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Integrantes do Fórum</a:t>
              </a:r>
              <a:endParaRPr lang="en-US" sz="2290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 rot="0">
            <a:off x="5332505" y="2933395"/>
            <a:ext cx="3334689" cy="1448410"/>
            <a:chOff x="0" y="0"/>
            <a:chExt cx="964898" cy="4191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964898" cy="419100"/>
            </a:xfrm>
            <a:custGeom>
              <a:avLst/>
              <a:gdLst/>
              <a:ahLst/>
              <a:cxnLst/>
              <a:rect l="l" t="t" r="r" b="b"/>
              <a:pathLst>
                <a:path w="964898" h="419100">
                  <a:moveTo>
                    <a:pt x="32648" y="0"/>
                  </a:moveTo>
                  <a:lnTo>
                    <a:pt x="932250" y="0"/>
                  </a:lnTo>
                  <a:cubicBezTo>
                    <a:pt x="950281" y="0"/>
                    <a:pt x="964898" y="14617"/>
                    <a:pt x="964898" y="32648"/>
                  </a:cubicBezTo>
                  <a:lnTo>
                    <a:pt x="964898" y="386452"/>
                  </a:lnTo>
                  <a:cubicBezTo>
                    <a:pt x="964898" y="404483"/>
                    <a:pt x="950281" y="419100"/>
                    <a:pt x="932250" y="419100"/>
                  </a:cubicBezTo>
                  <a:lnTo>
                    <a:pt x="32648" y="419100"/>
                  </a:lnTo>
                  <a:cubicBezTo>
                    <a:pt x="14617" y="419100"/>
                    <a:pt x="0" y="404483"/>
                    <a:pt x="0" y="386452"/>
                  </a:cubicBezTo>
                  <a:lnTo>
                    <a:pt x="0" y="32648"/>
                  </a:lnTo>
                  <a:cubicBezTo>
                    <a:pt x="0" y="14617"/>
                    <a:pt x="14617" y="0"/>
                    <a:pt x="32648" y="0"/>
                  </a:cubicBezTo>
                  <a:close/>
                </a:path>
              </a:pathLst>
            </a:custGeom>
            <a:solidFill>
              <a:srgbClr val="203764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964898" cy="447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</a:p>
          </p:txBody>
        </p:sp>
      </p:grpSp>
      <p:grpSp>
        <p:nvGrpSpPr>
          <p:cNvPr id="24" name="Group 24"/>
          <p:cNvGrpSpPr/>
          <p:nvPr/>
        </p:nvGrpSpPr>
        <p:grpSpPr>
          <a:xfrm rot="0">
            <a:off x="5332505" y="5242102"/>
            <a:ext cx="3334689" cy="1448410"/>
            <a:chOff x="0" y="0"/>
            <a:chExt cx="964898" cy="4191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964898" cy="419100"/>
            </a:xfrm>
            <a:custGeom>
              <a:avLst/>
              <a:gdLst/>
              <a:ahLst/>
              <a:cxnLst/>
              <a:rect l="l" t="t" r="r" b="b"/>
              <a:pathLst>
                <a:path w="964898" h="419100">
                  <a:moveTo>
                    <a:pt x="32648" y="0"/>
                  </a:moveTo>
                  <a:lnTo>
                    <a:pt x="932250" y="0"/>
                  </a:lnTo>
                  <a:cubicBezTo>
                    <a:pt x="950281" y="0"/>
                    <a:pt x="964898" y="14617"/>
                    <a:pt x="964898" y="32648"/>
                  </a:cubicBezTo>
                  <a:lnTo>
                    <a:pt x="964898" y="386452"/>
                  </a:lnTo>
                  <a:cubicBezTo>
                    <a:pt x="964898" y="404483"/>
                    <a:pt x="950281" y="419100"/>
                    <a:pt x="932250" y="419100"/>
                  </a:cubicBezTo>
                  <a:lnTo>
                    <a:pt x="32648" y="419100"/>
                  </a:lnTo>
                  <a:cubicBezTo>
                    <a:pt x="14617" y="419100"/>
                    <a:pt x="0" y="404483"/>
                    <a:pt x="0" y="386452"/>
                  </a:cubicBezTo>
                  <a:lnTo>
                    <a:pt x="0" y="32648"/>
                  </a:lnTo>
                  <a:cubicBezTo>
                    <a:pt x="0" y="14617"/>
                    <a:pt x="14617" y="0"/>
                    <a:pt x="32648" y="0"/>
                  </a:cubicBezTo>
                  <a:close/>
                </a:path>
              </a:pathLst>
            </a:custGeom>
            <a:solidFill>
              <a:srgbClr val="203764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28575"/>
              <a:ext cx="964898" cy="447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</a:p>
          </p:txBody>
        </p:sp>
      </p:grpSp>
      <p:grpSp>
        <p:nvGrpSpPr>
          <p:cNvPr id="27" name="Group 27"/>
          <p:cNvGrpSpPr/>
          <p:nvPr/>
        </p:nvGrpSpPr>
        <p:grpSpPr>
          <a:xfrm rot="0">
            <a:off x="5492650" y="3196469"/>
            <a:ext cx="3014398" cy="837636"/>
            <a:chOff x="0" y="0"/>
            <a:chExt cx="4019198" cy="1116848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019198" cy="1116846"/>
            </a:xfrm>
            <a:custGeom>
              <a:avLst/>
              <a:gdLst/>
              <a:ahLst/>
              <a:cxnLst/>
              <a:rect l="l" t="t" r="r" b="b"/>
              <a:pathLst>
                <a:path w="4019198" h="1116846">
                  <a:moveTo>
                    <a:pt x="0" y="0"/>
                  </a:moveTo>
                  <a:lnTo>
                    <a:pt x="4019198" y="0"/>
                  </a:lnTo>
                  <a:lnTo>
                    <a:pt x="4019198" y="1116846"/>
                  </a:lnTo>
                  <a:lnTo>
                    <a:pt x="0" y="1116846"/>
                  </a:lnTo>
                  <a:close/>
                </a:path>
              </a:pathLst>
            </a:custGeom>
            <a:blipFill>
              <a:blip r:embed="rId1">
                <a:alphaModFix amt="0"/>
              </a:blip>
              <a:stretch>
                <a:fillRect t="-177371" r="-224256" b="-177371"/>
              </a:stretch>
            </a:blipFill>
          </p:spPr>
        </p:sp>
        <p:sp>
          <p:nvSpPr>
            <p:cNvPr id="29" name="TextBox 29"/>
            <p:cNvSpPr txBox="1"/>
            <p:nvPr/>
          </p:nvSpPr>
          <p:spPr>
            <a:xfrm>
              <a:off x="0" y="-9525"/>
              <a:ext cx="4019198" cy="112637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2750"/>
                </a:lnSpc>
                <a:spcBef>
                  <a:spcPct val="0"/>
                </a:spcBef>
              </a:pPr>
              <a:r>
                <a:rPr lang="en-US" sz="2290" b="1">
                  <a:solidFill>
                    <a:srgbClr val="FFFFFF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Órgãos Governamentais</a:t>
              </a:r>
              <a:endParaRPr lang="en-US" sz="2290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 rot="0">
            <a:off x="5398423" y="5547488"/>
            <a:ext cx="3202853" cy="837636"/>
            <a:chOff x="0" y="0"/>
            <a:chExt cx="4270471" cy="1116848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4270471" cy="1116846"/>
            </a:xfrm>
            <a:custGeom>
              <a:avLst/>
              <a:gdLst/>
              <a:ahLst/>
              <a:cxnLst/>
              <a:rect l="l" t="t" r="r" b="b"/>
              <a:pathLst>
                <a:path w="4270471" h="1116846">
                  <a:moveTo>
                    <a:pt x="0" y="0"/>
                  </a:moveTo>
                  <a:lnTo>
                    <a:pt x="4270471" y="0"/>
                  </a:lnTo>
                  <a:lnTo>
                    <a:pt x="4270471" y="1116846"/>
                  </a:lnTo>
                  <a:lnTo>
                    <a:pt x="0" y="1116846"/>
                  </a:lnTo>
                  <a:close/>
                </a:path>
              </a:pathLst>
            </a:custGeom>
            <a:blipFill>
              <a:blip r:embed="rId1">
                <a:alphaModFix amt="0"/>
              </a:blip>
              <a:stretch>
                <a:fillRect t="-177371" r="-205177" b="-177371"/>
              </a:stretch>
            </a:blipFill>
          </p:spPr>
        </p:sp>
        <p:sp>
          <p:nvSpPr>
            <p:cNvPr id="32" name="TextBox 32"/>
            <p:cNvSpPr txBox="1"/>
            <p:nvPr/>
          </p:nvSpPr>
          <p:spPr>
            <a:xfrm>
              <a:off x="0" y="-9525"/>
              <a:ext cx="4270471" cy="112637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2750"/>
                </a:lnSpc>
                <a:spcBef>
                  <a:spcPct val="0"/>
                </a:spcBef>
              </a:pPr>
              <a:r>
                <a:rPr lang="en-US" sz="2290" b="1">
                  <a:solidFill>
                    <a:srgbClr val="FFFFFF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Entidades da Iniciativa Privada</a:t>
              </a:r>
              <a:endParaRPr lang="en-US" sz="2290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endParaRPr>
            </a:p>
          </p:txBody>
        </p:sp>
      </p:grpSp>
      <p:sp>
        <p:nvSpPr>
          <p:cNvPr id="33" name="Freeform 33"/>
          <p:cNvSpPr/>
          <p:nvPr/>
        </p:nvSpPr>
        <p:spPr>
          <a:xfrm>
            <a:off x="6630432" y="4442536"/>
            <a:ext cx="738835" cy="738835"/>
          </a:xfrm>
          <a:custGeom>
            <a:avLst/>
            <a:gdLst/>
            <a:ahLst/>
            <a:cxnLst/>
            <a:rect l="l" t="t" r="r" b="b"/>
            <a:pathLst>
              <a:path w="738835" h="738835">
                <a:moveTo>
                  <a:pt x="0" y="0"/>
                </a:moveTo>
                <a:lnTo>
                  <a:pt x="738835" y="0"/>
                </a:lnTo>
                <a:lnTo>
                  <a:pt x="738835" y="738835"/>
                </a:lnTo>
                <a:lnTo>
                  <a:pt x="0" y="73883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34"/>
          <p:cNvSpPr txBox="1"/>
          <p:nvPr/>
        </p:nvSpPr>
        <p:spPr>
          <a:xfrm>
            <a:off x="9065263" y="2604027"/>
            <a:ext cx="331171" cy="224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15"/>
              </a:lnSpc>
              <a:spcBef>
                <a:spcPct val="0"/>
              </a:spcBef>
            </a:pPr>
            <a:r>
              <a:rPr lang="en-US" sz="1295" b="1" u="none" strike="noStrike">
                <a:solidFill>
                  <a:srgbClr val="FFFFFF"/>
                </a:solidFill>
                <a:latin typeface="Gotham Heavy" panose="02000900000000000000"/>
                <a:ea typeface="Gotham Heavy" panose="02000900000000000000"/>
                <a:cs typeface="Gotham Heavy" panose="02000900000000000000"/>
                <a:sym typeface="Gotham Heavy" panose="02000900000000000000"/>
              </a:rPr>
              <a:t>14%</a:t>
            </a:r>
            <a:endParaRPr lang="en-US" sz="1295" b="1" u="none" strike="noStrike">
              <a:solidFill>
                <a:srgbClr val="FFFFFF"/>
              </a:solidFill>
              <a:latin typeface="Gotham Heavy" panose="02000900000000000000"/>
              <a:ea typeface="Gotham Heavy" panose="02000900000000000000"/>
              <a:cs typeface="Gotham Heavy" panose="02000900000000000000"/>
              <a:sym typeface="Gotham Heavy" panose="02000900000000000000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56776" y="4358520"/>
            <a:ext cx="3805816" cy="1986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25"/>
              </a:lnSpc>
            </a:pPr>
            <a:r>
              <a:rPr lang="en-US" sz="1875">
                <a:solidFill>
                  <a:srgbClr val="073763"/>
                </a:solidFill>
                <a:latin typeface="Gotham" panose="02000604040000020004"/>
                <a:ea typeface="Gotham" panose="02000604040000020004"/>
                <a:cs typeface="Gotham" panose="02000604040000020004"/>
                <a:sym typeface="Gotham" panose="02000604040000020004"/>
              </a:rPr>
              <a:t>Participam, a convite, instituições e especialistas em assuntos específicos que podem ser chamados para auxiliar em debates e produção de políticas públicas.</a:t>
            </a:r>
            <a:endParaRPr lang="en-US" sz="1875">
              <a:solidFill>
                <a:srgbClr val="073763"/>
              </a:solidFill>
              <a:latin typeface="Gotham" panose="02000604040000020004"/>
              <a:ea typeface="Gotham" panose="02000604040000020004"/>
              <a:cs typeface="Gotham" panose="02000604040000020004"/>
              <a:sym typeface="Gotham" panose="020006040400000200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534400" y="-10990859"/>
            <a:ext cx="736092" cy="312515"/>
          </a:xfrm>
          <a:custGeom>
            <a:avLst/>
            <a:gdLst/>
            <a:ahLst/>
            <a:cxnLst/>
            <a:rect l="l" t="t" r="r" b="b"/>
            <a:pathLst>
              <a:path w="736092" h="312515">
                <a:moveTo>
                  <a:pt x="0" y="0"/>
                </a:moveTo>
                <a:lnTo>
                  <a:pt x="736092" y="0"/>
                </a:lnTo>
                <a:lnTo>
                  <a:pt x="736092" y="312515"/>
                </a:lnTo>
                <a:lnTo>
                  <a:pt x="0" y="312515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0">
            <a:off x="-3610" y="1223039"/>
            <a:ext cx="9757210" cy="78896"/>
            <a:chOff x="0" y="0"/>
            <a:chExt cx="13009613" cy="10519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009626" cy="105156"/>
            </a:xfrm>
            <a:custGeom>
              <a:avLst/>
              <a:gdLst/>
              <a:ahLst/>
              <a:cxnLst/>
              <a:rect l="l" t="t" r="r" b="b"/>
              <a:pathLst>
                <a:path w="13009626" h="105156">
                  <a:moveTo>
                    <a:pt x="0" y="0"/>
                  </a:moveTo>
                  <a:lnTo>
                    <a:pt x="13009626" y="0"/>
                  </a:lnTo>
                  <a:lnTo>
                    <a:pt x="13009626" y="105156"/>
                  </a:lnTo>
                  <a:lnTo>
                    <a:pt x="0" y="1051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8295" r="-8295" b="-36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7290602" y="125388"/>
            <a:ext cx="1979890" cy="878576"/>
          </a:xfrm>
          <a:custGeom>
            <a:avLst/>
            <a:gdLst/>
            <a:ahLst/>
            <a:cxnLst/>
            <a:rect l="l" t="t" r="r" b="b"/>
            <a:pathLst>
              <a:path w="1979890" h="878576">
                <a:moveTo>
                  <a:pt x="0" y="0"/>
                </a:moveTo>
                <a:lnTo>
                  <a:pt x="1979890" y="0"/>
                </a:lnTo>
                <a:lnTo>
                  <a:pt x="1979890" y="878576"/>
                </a:lnTo>
                <a:lnTo>
                  <a:pt x="0" y="8785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0"/>
            <a:ext cx="5216917" cy="1274662"/>
          </a:xfrm>
          <a:custGeom>
            <a:avLst/>
            <a:gdLst/>
            <a:ahLst/>
            <a:cxnLst/>
            <a:rect l="l" t="t" r="r" b="b"/>
            <a:pathLst>
              <a:path w="5216917" h="1274662">
                <a:moveTo>
                  <a:pt x="0" y="0"/>
                </a:moveTo>
                <a:lnTo>
                  <a:pt x="5216917" y="0"/>
                </a:lnTo>
                <a:lnTo>
                  <a:pt x="5216917" y="1274662"/>
                </a:lnTo>
                <a:lnTo>
                  <a:pt x="0" y="12746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94946" y="3270389"/>
            <a:ext cx="821118" cy="861861"/>
          </a:xfrm>
          <a:custGeom>
            <a:avLst/>
            <a:gdLst/>
            <a:ahLst/>
            <a:cxnLst/>
            <a:rect l="l" t="t" r="r" b="b"/>
            <a:pathLst>
              <a:path w="821118" h="861861">
                <a:moveTo>
                  <a:pt x="0" y="0"/>
                </a:moveTo>
                <a:lnTo>
                  <a:pt x="821118" y="0"/>
                </a:lnTo>
                <a:lnTo>
                  <a:pt x="821118" y="861861"/>
                </a:lnTo>
                <a:lnTo>
                  <a:pt x="0" y="8618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62327" y="2149688"/>
            <a:ext cx="753738" cy="753738"/>
          </a:xfrm>
          <a:custGeom>
            <a:avLst/>
            <a:gdLst/>
            <a:ahLst/>
            <a:cxnLst/>
            <a:rect l="l" t="t" r="r" b="b"/>
            <a:pathLst>
              <a:path w="753738" h="753738">
                <a:moveTo>
                  <a:pt x="0" y="0"/>
                </a:moveTo>
                <a:lnTo>
                  <a:pt x="753737" y="0"/>
                </a:lnTo>
                <a:lnTo>
                  <a:pt x="753737" y="753738"/>
                </a:lnTo>
                <a:lnTo>
                  <a:pt x="0" y="7537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62327" y="4503725"/>
            <a:ext cx="856719" cy="794412"/>
          </a:xfrm>
          <a:custGeom>
            <a:avLst/>
            <a:gdLst/>
            <a:ahLst/>
            <a:cxnLst/>
            <a:rect l="l" t="t" r="r" b="b"/>
            <a:pathLst>
              <a:path w="856719" h="794412">
                <a:moveTo>
                  <a:pt x="0" y="0"/>
                </a:moveTo>
                <a:lnTo>
                  <a:pt x="856719" y="0"/>
                </a:lnTo>
                <a:lnTo>
                  <a:pt x="856719" y="794412"/>
                </a:lnTo>
                <a:lnTo>
                  <a:pt x="0" y="7944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62327" y="5669612"/>
            <a:ext cx="753738" cy="746886"/>
          </a:xfrm>
          <a:custGeom>
            <a:avLst/>
            <a:gdLst/>
            <a:ahLst/>
            <a:cxnLst/>
            <a:rect l="l" t="t" r="r" b="b"/>
            <a:pathLst>
              <a:path w="753738" h="746886">
                <a:moveTo>
                  <a:pt x="0" y="0"/>
                </a:moveTo>
                <a:lnTo>
                  <a:pt x="753737" y="0"/>
                </a:lnTo>
                <a:lnTo>
                  <a:pt x="753737" y="746885"/>
                </a:lnTo>
                <a:lnTo>
                  <a:pt x="0" y="74688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199583" y="6299785"/>
            <a:ext cx="702863" cy="702863"/>
          </a:xfrm>
          <a:custGeom>
            <a:avLst/>
            <a:gdLst/>
            <a:ahLst/>
            <a:cxnLst/>
            <a:rect l="l" t="t" r="r" b="b"/>
            <a:pathLst>
              <a:path w="702863" h="702863">
                <a:moveTo>
                  <a:pt x="0" y="0"/>
                </a:moveTo>
                <a:lnTo>
                  <a:pt x="702863" y="0"/>
                </a:lnTo>
                <a:lnTo>
                  <a:pt x="702863" y="702863"/>
                </a:lnTo>
                <a:lnTo>
                  <a:pt x="0" y="70286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230669" y="2223963"/>
            <a:ext cx="4670093" cy="576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5"/>
              </a:lnSpc>
            </a:pPr>
            <a:r>
              <a:rPr lang="en-US" sz="1675" b="1">
                <a:solidFill>
                  <a:srgbClr val="073763"/>
                </a:solidFill>
                <a:latin typeface="Gotham Bold"/>
                <a:ea typeface="Gotham Bold"/>
                <a:cs typeface="Gotham Bold"/>
                <a:sym typeface="Gotham Bold"/>
              </a:rPr>
              <a:t>Mais de 2 milhões de empresas ativas</a:t>
            </a:r>
            <a:r>
              <a:rPr lang="en-US" sz="1675">
                <a:solidFill>
                  <a:srgbClr val="073763"/>
                </a:solidFill>
                <a:latin typeface="Gotham" panose="02000604040000020004"/>
                <a:ea typeface="Gotham" panose="02000604040000020004"/>
                <a:cs typeface="Gotham" panose="02000604040000020004"/>
                <a:sym typeface="Gotham" panose="02000604040000020004"/>
              </a:rPr>
              <a:t>, sendo </a:t>
            </a:r>
            <a:r>
              <a:rPr lang="en-US" sz="1675" b="1">
                <a:solidFill>
                  <a:srgbClr val="073763"/>
                </a:solidFill>
                <a:latin typeface="Gotham Bold"/>
                <a:ea typeface="Gotham Bold"/>
                <a:cs typeface="Gotham Bold"/>
                <a:sym typeface="Gotham Bold"/>
              </a:rPr>
              <a:t>94%</a:t>
            </a:r>
            <a:r>
              <a:rPr lang="en-US" sz="1675">
                <a:solidFill>
                  <a:srgbClr val="073763"/>
                </a:solidFill>
                <a:latin typeface="Gotham" panose="02000604040000020004"/>
                <a:ea typeface="Gotham" panose="02000604040000020004"/>
                <a:cs typeface="Gotham" panose="02000604040000020004"/>
                <a:sym typeface="Gotham" panose="02000604040000020004"/>
              </a:rPr>
              <a:t> de micro e pequenas empresas.</a:t>
            </a:r>
            <a:endParaRPr lang="en-US" sz="1675">
              <a:solidFill>
                <a:srgbClr val="073763"/>
              </a:solidFill>
              <a:latin typeface="Gotham" panose="02000604040000020004"/>
              <a:ea typeface="Gotham" panose="02000604040000020004"/>
              <a:cs typeface="Gotham" panose="02000604040000020004"/>
              <a:sym typeface="Gotham" panose="02000604040000020004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30071" y="3384355"/>
            <a:ext cx="4890981" cy="576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5"/>
              </a:lnSpc>
            </a:pPr>
            <a:r>
              <a:rPr lang="en-US" sz="1675">
                <a:solidFill>
                  <a:srgbClr val="073763"/>
                </a:solidFill>
                <a:latin typeface="Gotham" panose="02000604040000020004"/>
                <a:ea typeface="Gotham" panose="02000604040000020004"/>
                <a:cs typeface="Gotham" panose="02000604040000020004"/>
                <a:sym typeface="Gotham" panose="02000604040000020004"/>
              </a:rPr>
              <a:t>As</a:t>
            </a:r>
            <a:r>
              <a:rPr lang="en-US" sz="1675" b="1">
                <a:solidFill>
                  <a:srgbClr val="073763"/>
                </a:solidFill>
                <a:latin typeface="Gotham Bold"/>
                <a:ea typeface="Gotham Bold"/>
                <a:cs typeface="Gotham Bold"/>
                <a:sym typeface="Gotham Bold"/>
              </a:rPr>
              <a:t> MPEs </a:t>
            </a:r>
            <a:r>
              <a:rPr lang="en-US" sz="1675">
                <a:solidFill>
                  <a:srgbClr val="073763"/>
                </a:solidFill>
                <a:latin typeface="Gotham" panose="02000604040000020004"/>
                <a:ea typeface="Gotham" panose="02000604040000020004"/>
                <a:cs typeface="Gotham" panose="02000604040000020004"/>
                <a:sym typeface="Gotham" panose="02000604040000020004"/>
              </a:rPr>
              <a:t>representam cerca de</a:t>
            </a:r>
            <a:r>
              <a:rPr lang="en-US" sz="1675" b="1">
                <a:solidFill>
                  <a:srgbClr val="073763"/>
                </a:solidFill>
                <a:latin typeface="Gotham Bold"/>
                <a:ea typeface="Gotham Bold"/>
                <a:cs typeface="Gotham Bold"/>
                <a:sym typeface="Gotham Bold"/>
              </a:rPr>
              <a:t> 30% do PIB paranaense.</a:t>
            </a:r>
            <a:endParaRPr lang="en-US" sz="1675" b="1">
              <a:solidFill>
                <a:srgbClr val="073763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41115" y="4426250"/>
            <a:ext cx="4879937" cy="871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5"/>
              </a:lnSpc>
            </a:pPr>
            <a:r>
              <a:rPr lang="en-US" sz="1675">
                <a:solidFill>
                  <a:srgbClr val="073763"/>
                </a:solidFill>
                <a:latin typeface="Gotham" panose="02000604040000020004"/>
                <a:ea typeface="Gotham" panose="02000604040000020004"/>
                <a:cs typeface="Gotham" panose="02000604040000020004"/>
                <a:sym typeface="Gotham" panose="02000604040000020004"/>
              </a:rPr>
              <a:t>Foram responsáveis por quase </a:t>
            </a:r>
            <a:r>
              <a:rPr lang="en-US" sz="1675" b="1">
                <a:solidFill>
                  <a:srgbClr val="073763"/>
                </a:solidFill>
                <a:latin typeface="Gotham Bold"/>
                <a:ea typeface="Gotham Bold"/>
                <a:cs typeface="Gotham Bold"/>
                <a:sym typeface="Gotham Bold"/>
              </a:rPr>
              <a:t>70% de todos os novos empregos</a:t>
            </a:r>
            <a:r>
              <a:rPr lang="en-US" sz="1675">
                <a:solidFill>
                  <a:srgbClr val="073763"/>
                </a:solidFill>
                <a:latin typeface="Gotham" panose="02000604040000020004"/>
                <a:ea typeface="Gotham" panose="02000604040000020004"/>
                <a:cs typeface="Gotham" panose="02000604040000020004"/>
                <a:sym typeface="Gotham" panose="02000604040000020004"/>
              </a:rPr>
              <a:t> com carteira assinada, em 2025.</a:t>
            </a:r>
            <a:endParaRPr lang="en-US" sz="1675">
              <a:solidFill>
                <a:srgbClr val="073763"/>
              </a:solidFill>
              <a:latin typeface="Gotham" panose="02000604040000020004"/>
              <a:ea typeface="Gotham" panose="02000604040000020004"/>
              <a:cs typeface="Gotham" panose="02000604040000020004"/>
              <a:sym typeface="Gotham" panose="02000604040000020004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944039" y="6496260"/>
            <a:ext cx="6137741" cy="281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5"/>
              </a:lnSpc>
            </a:pPr>
            <a:r>
              <a:rPr lang="en-US" sz="1675" b="1">
                <a:solidFill>
                  <a:srgbClr val="073763"/>
                </a:solidFill>
                <a:latin typeface="Gotham Bold"/>
                <a:ea typeface="Gotham Bold"/>
                <a:cs typeface="Gotham Bold"/>
                <a:sym typeface="Gotham Bold"/>
              </a:rPr>
              <a:t>40% das exportadoras</a:t>
            </a:r>
            <a:r>
              <a:rPr lang="en-US" sz="1675">
                <a:solidFill>
                  <a:srgbClr val="073763"/>
                </a:solidFill>
                <a:latin typeface="Gotham" panose="02000604040000020004"/>
                <a:ea typeface="Gotham" panose="02000604040000020004"/>
                <a:cs typeface="Gotham" panose="02000604040000020004"/>
                <a:sym typeface="Gotham" panose="02000604040000020004"/>
              </a:rPr>
              <a:t> são micro e pequenas empresas.</a:t>
            </a:r>
            <a:endParaRPr lang="en-US" sz="1675">
              <a:solidFill>
                <a:srgbClr val="073763"/>
              </a:solidFill>
              <a:latin typeface="Gotham" panose="02000604040000020004"/>
              <a:ea typeface="Gotham" panose="02000604040000020004"/>
              <a:cs typeface="Gotham" panose="02000604040000020004"/>
              <a:sym typeface="Gotham" panose="02000604040000020004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30071" y="5723173"/>
            <a:ext cx="4978078" cy="576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5"/>
              </a:lnSpc>
            </a:pPr>
            <a:r>
              <a:rPr lang="en-US" sz="1675">
                <a:solidFill>
                  <a:srgbClr val="073763"/>
                </a:solidFill>
                <a:latin typeface="Gotham" panose="02000604040000020004"/>
                <a:ea typeface="Gotham" panose="02000604040000020004"/>
                <a:cs typeface="Gotham" panose="02000604040000020004"/>
                <a:sym typeface="Gotham" panose="02000604040000020004"/>
              </a:rPr>
              <a:t>Os MEIs representam cerca de </a:t>
            </a:r>
            <a:r>
              <a:rPr lang="en-US" sz="1675" b="1">
                <a:solidFill>
                  <a:srgbClr val="073763"/>
                </a:solidFill>
                <a:latin typeface="Gotham Bold"/>
                <a:ea typeface="Gotham Bold"/>
                <a:cs typeface="Gotham Bold"/>
                <a:sym typeface="Gotham Bold"/>
              </a:rPr>
              <a:t>44% de todas as empresas do PR.</a:t>
            </a:r>
            <a:endParaRPr lang="en-US" sz="1675" b="1">
              <a:solidFill>
                <a:srgbClr val="073763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251988" y="1521009"/>
            <a:ext cx="5521843" cy="390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5"/>
              </a:lnSpc>
              <a:spcBef>
                <a:spcPct val="0"/>
              </a:spcBef>
            </a:pPr>
            <a:r>
              <a:rPr lang="en-US" sz="2605" b="1">
                <a:solidFill>
                  <a:srgbClr val="203764"/>
                </a:solidFill>
                <a:latin typeface="Gotham Bold"/>
                <a:ea typeface="Gotham Bold"/>
                <a:cs typeface="Gotham Bold"/>
                <a:sym typeface="Gotham Bold"/>
              </a:rPr>
              <a:t>Representatividade em números</a:t>
            </a:r>
            <a:endParaRPr lang="en-US" sz="2605" b="1">
              <a:solidFill>
                <a:srgbClr val="203764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5924022" y="2833565"/>
            <a:ext cx="2681764" cy="1615763"/>
          </a:xfrm>
          <a:custGeom>
            <a:avLst/>
            <a:gdLst/>
            <a:ahLst/>
            <a:cxnLst/>
            <a:rect l="l" t="t" r="r" b="b"/>
            <a:pathLst>
              <a:path w="2681764" h="1615763">
                <a:moveTo>
                  <a:pt x="0" y="0"/>
                </a:moveTo>
                <a:lnTo>
                  <a:pt x="2681763" y="0"/>
                </a:lnTo>
                <a:lnTo>
                  <a:pt x="2681763" y="1615763"/>
                </a:lnTo>
                <a:lnTo>
                  <a:pt x="0" y="161576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5400000">
            <a:off x="6239713" y="2546652"/>
            <a:ext cx="185608" cy="582300"/>
          </a:xfrm>
          <a:custGeom>
            <a:avLst/>
            <a:gdLst/>
            <a:ahLst/>
            <a:cxnLst/>
            <a:rect l="l" t="t" r="r" b="b"/>
            <a:pathLst>
              <a:path w="185608" h="582300">
                <a:moveTo>
                  <a:pt x="0" y="0"/>
                </a:moveTo>
                <a:lnTo>
                  <a:pt x="185608" y="0"/>
                </a:lnTo>
                <a:lnTo>
                  <a:pt x="185608" y="582300"/>
                </a:lnTo>
                <a:lnTo>
                  <a:pt x="0" y="5823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20"/>
          <p:cNvGrpSpPr/>
          <p:nvPr/>
        </p:nvGrpSpPr>
        <p:grpSpPr>
          <a:xfrm rot="0">
            <a:off x="5012909" y="2930606"/>
            <a:ext cx="1038018" cy="281962"/>
            <a:chOff x="0" y="0"/>
            <a:chExt cx="965941" cy="26238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65941" cy="262384"/>
            </a:xfrm>
            <a:custGeom>
              <a:avLst/>
              <a:gdLst/>
              <a:ahLst/>
              <a:cxnLst/>
              <a:rect l="l" t="t" r="r" b="b"/>
              <a:pathLst>
                <a:path w="965941" h="262384">
                  <a:moveTo>
                    <a:pt x="131192" y="0"/>
                  </a:moveTo>
                  <a:lnTo>
                    <a:pt x="834749" y="0"/>
                  </a:lnTo>
                  <a:cubicBezTo>
                    <a:pt x="869544" y="0"/>
                    <a:pt x="902913" y="13822"/>
                    <a:pt x="927516" y="38425"/>
                  </a:cubicBezTo>
                  <a:cubicBezTo>
                    <a:pt x="952119" y="63028"/>
                    <a:pt x="965941" y="96398"/>
                    <a:pt x="965941" y="131192"/>
                  </a:cubicBezTo>
                  <a:lnTo>
                    <a:pt x="965941" y="131192"/>
                  </a:lnTo>
                  <a:cubicBezTo>
                    <a:pt x="965941" y="203647"/>
                    <a:pt x="907205" y="262384"/>
                    <a:pt x="834749" y="262384"/>
                  </a:cubicBezTo>
                  <a:lnTo>
                    <a:pt x="131192" y="262384"/>
                  </a:lnTo>
                  <a:cubicBezTo>
                    <a:pt x="96398" y="262384"/>
                    <a:pt x="63028" y="248562"/>
                    <a:pt x="38425" y="223959"/>
                  </a:cubicBezTo>
                  <a:cubicBezTo>
                    <a:pt x="13822" y="199355"/>
                    <a:pt x="0" y="165986"/>
                    <a:pt x="0" y="131192"/>
                  </a:cubicBezTo>
                  <a:lnTo>
                    <a:pt x="0" y="131192"/>
                  </a:lnTo>
                  <a:cubicBezTo>
                    <a:pt x="0" y="96398"/>
                    <a:pt x="13822" y="63028"/>
                    <a:pt x="38425" y="38425"/>
                  </a:cubicBezTo>
                  <a:cubicBezTo>
                    <a:pt x="63028" y="13822"/>
                    <a:pt x="96398" y="0"/>
                    <a:pt x="131192" y="0"/>
                  </a:cubicBez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965941" cy="290959"/>
            </a:xfrm>
            <a:prstGeom prst="rect">
              <a:avLst/>
            </a:prstGeom>
          </p:spPr>
          <p:txBody>
            <a:bodyPr lIns="33331" tIns="33331" rIns="33331" bIns="33331" rtlCol="0" anchor="ctr"/>
            <a:lstStyle/>
            <a:p>
              <a:pPr algn="ctr">
                <a:lnSpc>
                  <a:spcPts val="1705"/>
                </a:lnSpc>
              </a:pP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5691556" y="2951912"/>
            <a:ext cx="314233" cy="199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80"/>
              </a:lnSpc>
              <a:spcBef>
                <a:spcPct val="0"/>
              </a:spcBef>
            </a:pPr>
            <a:r>
              <a:rPr lang="en-US" sz="1130" b="1" u="none" strike="noStrike">
                <a:solidFill>
                  <a:srgbClr val="FFFFFF"/>
                </a:solidFill>
                <a:latin typeface="Gotham Heavy" panose="02000900000000000000"/>
                <a:ea typeface="Gotham Heavy" panose="02000900000000000000"/>
                <a:cs typeface="Gotham Heavy" panose="02000900000000000000"/>
                <a:sym typeface="Gotham Heavy" panose="02000900000000000000"/>
              </a:rPr>
              <a:t>59%</a:t>
            </a:r>
            <a:endParaRPr lang="en-US" sz="1130" b="1" u="none" strike="noStrike">
              <a:solidFill>
                <a:srgbClr val="FFFFFF"/>
              </a:solidFill>
              <a:latin typeface="Gotham Heavy" panose="02000900000000000000"/>
              <a:ea typeface="Gotham Heavy" panose="02000900000000000000"/>
              <a:cs typeface="Gotham Heavy" panose="02000900000000000000"/>
              <a:sym typeface="Gotham Heavy" panose="02000900000000000000"/>
            </a:endParaRPr>
          </a:p>
        </p:txBody>
      </p:sp>
      <p:grpSp>
        <p:nvGrpSpPr>
          <p:cNvPr id="24" name="Group 24"/>
          <p:cNvGrpSpPr/>
          <p:nvPr/>
        </p:nvGrpSpPr>
        <p:grpSpPr>
          <a:xfrm rot="0">
            <a:off x="8352925" y="2471004"/>
            <a:ext cx="1137172" cy="282240"/>
            <a:chOff x="0" y="0"/>
            <a:chExt cx="1058210" cy="26264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058210" cy="262642"/>
            </a:xfrm>
            <a:custGeom>
              <a:avLst/>
              <a:gdLst/>
              <a:ahLst/>
              <a:cxnLst/>
              <a:rect l="l" t="t" r="r" b="b"/>
              <a:pathLst>
                <a:path w="1058210" h="262642">
                  <a:moveTo>
                    <a:pt x="131321" y="0"/>
                  </a:moveTo>
                  <a:lnTo>
                    <a:pt x="926889" y="0"/>
                  </a:lnTo>
                  <a:cubicBezTo>
                    <a:pt x="961718" y="0"/>
                    <a:pt x="995120" y="13836"/>
                    <a:pt x="1019747" y="38463"/>
                  </a:cubicBezTo>
                  <a:cubicBezTo>
                    <a:pt x="1044375" y="63090"/>
                    <a:pt x="1058210" y="96492"/>
                    <a:pt x="1058210" y="131321"/>
                  </a:cubicBezTo>
                  <a:lnTo>
                    <a:pt x="1058210" y="131321"/>
                  </a:lnTo>
                  <a:cubicBezTo>
                    <a:pt x="1058210" y="166149"/>
                    <a:pt x="1044375" y="199551"/>
                    <a:pt x="1019747" y="224179"/>
                  </a:cubicBezTo>
                  <a:cubicBezTo>
                    <a:pt x="995120" y="248806"/>
                    <a:pt x="961718" y="262642"/>
                    <a:pt x="926889" y="262642"/>
                  </a:cubicBezTo>
                  <a:lnTo>
                    <a:pt x="131321" y="262642"/>
                  </a:lnTo>
                  <a:cubicBezTo>
                    <a:pt x="96492" y="262642"/>
                    <a:pt x="63090" y="248806"/>
                    <a:pt x="38463" y="224179"/>
                  </a:cubicBezTo>
                  <a:cubicBezTo>
                    <a:pt x="13836" y="199551"/>
                    <a:pt x="0" y="166149"/>
                    <a:pt x="0" y="131321"/>
                  </a:cubicBezTo>
                  <a:lnTo>
                    <a:pt x="0" y="131321"/>
                  </a:lnTo>
                  <a:cubicBezTo>
                    <a:pt x="0" y="96492"/>
                    <a:pt x="13836" y="63090"/>
                    <a:pt x="38463" y="38463"/>
                  </a:cubicBezTo>
                  <a:cubicBezTo>
                    <a:pt x="63090" y="13836"/>
                    <a:pt x="96492" y="0"/>
                    <a:pt x="131321" y="0"/>
                  </a:cubicBezTo>
                  <a:close/>
                </a:path>
              </a:pathLst>
            </a:custGeom>
            <a:solidFill>
              <a:srgbClr val="314954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28575"/>
              <a:ext cx="1058210" cy="291217"/>
            </a:xfrm>
            <a:prstGeom prst="rect">
              <a:avLst/>
            </a:prstGeom>
          </p:spPr>
          <p:txBody>
            <a:bodyPr lIns="33331" tIns="33331" rIns="33331" bIns="33331" rtlCol="0" anchor="ctr"/>
            <a:lstStyle/>
            <a:p>
              <a:pPr algn="ctr">
                <a:lnSpc>
                  <a:spcPts val="1705"/>
                </a:lnSpc>
              </a:pP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9184193" y="2514721"/>
            <a:ext cx="288285" cy="199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80"/>
              </a:lnSpc>
              <a:spcBef>
                <a:spcPct val="0"/>
              </a:spcBef>
            </a:pPr>
            <a:r>
              <a:rPr lang="en-US" sz="1130" b="1" u="none" strike="noStrike">
                <a:solidFill>
                  <a:srgbClr val="FFFFFF"/>
                </a:solidFill>
                <a:latin typeface="Gotham Heavy" panose="02000900000000000000"/>
                <a:ea typeface="Gotham Heavy" panose="02000900000000000000"/>
                <a:cs typeface="Gotham Heavy" panose="02000900000000000000"/>
                <a:sym typeface="Gotham Heavy" panose="02000900000000000000"/>
              </a:rPr>
              <a:t>14%</a:t>
            </a:r>
            <a:endParaRPr lang="en-US" sz="1130" b="1" u="none" strike="noStrike">
              <a:solidFill>
                <a:srgbClr val="FFFFFF"/>
              </a:solidFill>
              <a:latin typeface="Gotham Heavy" panose="02000900000000000000"/>
              <a:ea typeface="Gotham Heavy" panose="02000900000000000000"/>
              <a:cs typeface="Gotham Heavy" panose="02000900000000000000"/>
              <a:sym typeface="Gotham Heavy" panose="02000900000000000000"/>
            </a:endParaRPr>
          </a:p>
        </p:txBody>
      </p:sp>
      <p:grpSp>
        <p:nvGrpSpPr>
          <p:cNvPr id="28" name="Group 28"/>
          <p:cNvGrpSpPr/>
          <p:nvPr/>
        </p:nvGrpSpPr>
        <p:grpSpPr>
          <a:xfrm rot="0">
            <a:off x="8119094" y="3836350"/>
            <a:ext cx="1038018" cy="301503"/>
            <a:chOff x="0" y="0"/>
            <a:chExt cx="965941" cy="280567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965941" cy="280567"/>
            </a:xfrm>
            <a:custGeom>
              <a:avLst/>
              <a:gdLst/>
              <a:ahLst/>
              <a:cxnLst/>
              <a:rect l="l" t="t" r="r" b="b"/>
              <a:pathLst>
                <a:path w="965941" h="280567">
                  <a:moveTo>
                    <a:pt x="140284" y="0"/>
                  </a:moveTo>
                  <a:lnTo>
                    <a:pt x="825658" y="0"/>
                  </a:lnTo>
                  <a:cubicBezTo>
                    <a:pt x="862863" y="0"/>
                    <a:pt x="898545" y="14780"/>
                    <a:pt x="924853" y="41088"/>
                  </a:cubicBezTo>
                  <a:cubicBezTo>
                    <a:pt x="951162" y="67396"/>
                    <a:pt x="965941" y="103078"/>
                    <a:pt x="965941" y="140284"/>
                  </a:cubicBezTo>
                  <a:lnTo>
                    <a:pt x="965941" y="140284"/>
                  </a:lnTo>
                  <a:cubicBezTo>
                    <a:pt x="965941" y="177489"/>
                    <a:pt x="951162" y="213171"/>
                    <a:pt x="924853" y="239479"/>
                  </a:cubicBezTo>
                  <a:cubicBezTo>
                    <a:pt x="898545" y="265788"/>
                    <a:pt x="862863" y="280567"/>
                    <a:pt x="825658" y="280567"/>
                  </a:cubicBezTo>
                  <a:lnTo>
                    <a:pt x="140284" y="280567"/>
                  </a:lnTo>
                  <a:cubicBezTo>
                    <a:pt x="103078" y="280567"/>
                    <a:pt x="67396" y="265788"/>
                    <a:pt x="41088" y="239479"/>
                  </a:cubicBezTo>
                  <a:cubicBezTo>
                    <a:pt x="14780" y="213171"/>
                    <a:pt x="0" y="177489"/>
                    <a:pt x="0" y="140284"/>
                  </a:cubicBezTo>
                  <a:lnTo>
                    <a:pt x="0" y="140284"/>
                  </a:lnTo>
                  <a:cubicBezTo>
                    <a:pt x="0" y="103078"/>
                    <a:pt x="14780" y="67396"/>
                    <a:pt x="41088" y="41088"/>
                  </a:cubicBezTo>
                  <a:cubicBezTo>
                    <a:pt x="67396" y="14780"/>
                    <a:pt x="103078" y="0"/>
                    <a:pt x="140284" y="0"/>
                  </a:cubicBezTo>
                  <a:close/>
                </a:path>
              </a:pathLst>
            </a:custGeom>
            <a:solidFill>
              <a:srgbClr val="F89927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965941" cy="309142"/>
            </a:xfrm>
            <a:prstGeom prst="rect">
              <a:avLst/>
            </a:prstGeom>
          </p:spPr>
          <p:txBody>
            <a:bodyPr lIns="33331" tIns="33331" rIns="33331" bIns="33331" rtlCol="0" anchor="ctr"/>
            <a:lstStyle/>
            <a:p>
              <a:pPr algn="ctr">
                <a:lnSpc>
                  <a:spcPts val="1705"/>
                </a:lnSpc>
              </a:pP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8823128" y="3873054"/>
            <a:ext cx="306472" cy="199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0"/>
              </a:lnSpc>
            </a:pPr>
            <a:r>
              <a:rPr lang="en-US" sz="1130" b="1">
                <a:solidFill>
                  <a:srgbClr val="FFFFFF"/>
                </a:solidFill>
                <a:latin typeface="Gotham Heavy" panose="02000900000000000000"/>
                <a:ea typeface="Gotham Heavy" panose="02000900000000000000"/>
                <a:cs typeface="Gotham Heavy" panose="02000900000000000000"/>
                <a:sym typeface="Gotham Heavy" panose="02000900000000000000"/>
              </a:rPr>
              <a:t>27%</a:t>
            </a:r>
            <a:endParaRPr lang="en-US" sz="1130" b="1">
              <a:solidFill>
                <a:srgbClr val="FFFFFF"/>
              </a:solidFill>
              <a:latin typeface="Gotham Heavy" panose="02000900000000000000"/>
              <a:ea typeface="Gotham Heavy" panose="02000900000000000000"/>
              <a:cs typeface="Gotham Heavy" panose="02000900000000000000"/>
              <a:sym typeface="Gotham Heavy" panose="02000900000000000000"/>
            </a:endParaRPr>
          </a:p>
        </p:txBody>
      </p:sp>
      <p:sp>
        <p:nvSpPr>
          <p:cNvPr id="32" name="Freeform 32"/>
          <p:cNvSpPr/>
          <p:nvPr/>
        </p:nvSpPr>
        <p:spPr>
          <a:xfrm rot="-6251990" flipV="1">
            <a:off x="7920501" y="2397209"/>
            <a:ext cx="185608" cy="582300"/>
          </a:xfrm>
          <a:custGeom>
            <a:avLst/>
            <a:gdLst/>
            <a:ahLst/>
            <a:cxnLst/>
            <a:rect l="l" t="t" r="r" b="b"/>
            <a:pathLst>
              <a:path w="185608" h="582300">
                <a:moveTo>
                  <a:pt x="0" y="582300"/>
                </a:moveTo>
                <a:lnTo>
                  <a:pt x="185608" y="582300"/>
                </a:lnTo>
                <a:lnTo>
                  <a:pt x="185608" y="0"/>
                </a:lnTo>
                <a:lnTo>
                  <a:pt x="0" y="0"/>
                </a:lnTo>
                <a:lnTo>
                  <a:pt x="0" y="58230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2320623" flipV="1">
            <a:off x="8351367" y="3235647"/>
            <a:ext cx="185608" cy="582300"/>
          </a:xfrm>
          <a:custGeom>
            <a:avLst/>
            <a:gdLst/>
            <a:ahLst/>
            <a:cxnLst/>
            <a:rect l="l" t="t" r="r" b="b"/>
            <a:pathLst>
              <a:path w="185608" h="582300">
                <a:moveTo>
                  <a:pt x="0" y="582300"/>
                </a:moveTo>
                <a:lnTo>
                  <a:pt x="185608" y="582300"/>
                </a:lnTo>
                <a:lnTo>
                  <a:pt x="185608" y="0"/>
                </a:lnTo>
                <a:lnTo>
                  <a:pt x="0" y="0"/>
                </a:lnTo>
                <a:lnTo>
                  <a:pt x="0" y="58230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34"/>
          <p:cNvSpPr txBox="1"/>
          <p:nvPr/>
        </p:nvSpPr>
        <p:spPr>
          <a:xfrm>
            <a:off x="5054837" y="2972830"/>
            <a:ext cx="599588" cy="178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5"/>
              </a:lnSpc>
            </a:pPr>
            <a:r>
              <a:rPr lang="en-US" sz="1045" b="1">
                <a:solidFill>
                  <a:srgbClr val="FFFFFF"/>
                </a:solidFill>
                <a:latin typeface="Gotham Heavy" panose="02000900000000000000"/>
                <a:ea typeface="Gotham Heavy" panose="02000900000000000000"/>
                <a:cs typeface="Gotham Heavy" panose="02000900000000000000"/>
                <a:sym typeface="Gotham Heavy" panose="02000900000000000000"/>
              </a:rPr>
              <a:t>Serviços</a:t>
            </a:r>
            <a:endParaRPr lang="en-US" sz="1045" b="1">
              <a:solidFill>
                <a:srgbClr val="FFFFFF"/>
              </a:solidFill>
              <a:latin typeface="Gotham Heavy" panose="02000900000000000000"/>
              <a:ea typeface="Gotham Heavy" panose="02000900000000000000"/>
              <a:cs typeface="Gotham Heavy" panose="02000900000000000000"/>
              <a:sym typeface="Gotham Heavy" panose="02000900000000000000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8388071" y="2555498"/>
            <a:ext cx="769040" cy="136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0"/>
              </a:lnSpc>
            </a:pPr>
            <a:r>
              <a:rPr lang="en-US" sz="835" b="1">
                <a:solidFill>
                  <a:srgbClr val="FFFFFF"/>
                </a:solidFill>
                <a:latin typeface="Gotham Heavy" panose="02000900000000000000"/>
                <a:ea typeface="Gotham Heavy" panose="02000900000000000000"/>
                <a:cs typeface="Gotham Heavy" panose="02000900000000000000"/>
                <a:sym typeface="Gotham Heavy" panose="02000900000000000000"/>
              </a:rPr>
              <a:t>Agropecuária</a:t>
            </a:r>
            <a:endParaRPr lang="en-US" sz="835" b="1">
              <a:solidFill>
                <a:srgbClr val="FFFFFF"/>
              </a:solidFill>
              <a:latin typeface="Gotham Heavy" panose="02000900000000000000"/>
              <a:ea typeface="Gotham Heavy" panose="02000900000000000000"/>
              <a:cs typeface="Gotham Heavy" panose="02000900000000000000"/>
              <a:sym typeface="Gotham Heavy" panose="02000900000000000000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8119094" y="3888345"/>
            <a:ext cx="704034" cy="178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5"/>
              </a:lnSpc>
            </a:pPr>
            <a:r>
              <a:rPr lang="en-US" sz="1045" b="1">
                <a:solidFill>
                  <a:srgbClr val="FFFFFF"/>
                </a:solidFill>
                <a:latin typeface="Gotham Heavy" panose="02000900000000000000"/>
                <a:ea typeface="Gotham Heavy" panose="02000900000000000000"/>
                <a:cs typeface="Gotham Heavy" panose="02000900000000000000"/>
                <a:sym typeface="Gotham Heavy" panose="02000900000000000000"/>
              </a:rPr>
              <a:t>Indústria</a:t>
            </a:r>
            <a:endParaRPr lang="en-US" sz="1045" b="1">
              <a:solidFill>
                <a:srgbClr val="FFFFFF"/>
              </a:solidFill>
              <a:latin typeface="Gotham Heavy" panose="02000900000000000000"/>
              <a:ea typeface="Gotham Heavy" panose="02000900000000000000"/>
              <a:cs typeface="Gotham Heavy" panose="02000900000000000000"/>
              <a:sym typeface="Gotham Heavy" panose="02000900000000000000"/>
            </a:endParaRPr>
          </a:p>
        </p:txBody>
      </p:sp>
      <p:grpSp>
        <p:nvGrpSpPr>
          <p:cNvPr id="37" name="Group 37"/>
          <p:cNvGrpSpPr/>
          <p:nvPr/>
        </p:nvGrpSpPr>
        <p:grpSpPr>
          <a:xfrm rot="-10800000">
            <a:off x="6470796" y="5116078"/>
            <a:ext cx="4231534" cy="950185"/>
            <a:chOff x="0" y="0"/>
            <a:chExt cx="2423596" cy="544215"/>
          </a:xfrm>
        </p:grpSpPr>
        <p:sp>
          <p:nvSpPr>
            <p:cNvPr id="38" name="Freeform 38"/>
            <p:cNvSpPr/>
            <p:nvPr/>
          </p:nvSpPr>
          <p:spPr>
            <a:xfrm>
              <a:off x="5032" y="0"/>
              <a:ext cx="2413532" cy="544215"/>
            </a:xfrm>
            <a:custGeom>
              <a:avLst/>
              <a:gdLst/>
              <a:ahLst/>
              <a:cxnLst/>
              <a:rect l="l" t="t" r="r" b="b"/>
              <a:pathLst>
                <a:path w="2413532" h="544215">
                  <a:moveTo>
                    <a:pt x="240078" y="0"/>
                  </a:moveTo>
                  <a:lnTo>
                    <a:pt x="2403641" y="0"/>
                  </a:lnTo>
                  <a:cubicBezTo>
                    <a:pt x="2406958" y="0"/>
                    <a:pt x="2410053" y="1662"/>
                    <a:pt x="2411886" y="4426"/>
                  </a:cubicBezTo>
                  <a:cubicBezTo>
                    <a:pt x="2413718" y="7191"/>
                    <a:pt x="2414043" y="10689"/>
                    <a:pt x="2412751" y="13744"/>
                  </a:cubicBezTo>
                  <a:lnTo>
                    <a:pt x="2194190" y="530471"/>
                  </a:lnTo>
                  <a:cubicBezTo>
                    <a:pt x="2190666" y="538802"/>
                    <a:pt x="2182499" y="544215"/>
                    <a:pt x="2173454" y="544215"/>
                  </a:cubicBezTo>
                  <a:lnTo>
                    <a:pt x="9890" y="544215"/>
                  </a:lnTo>
                  <a:cubicBezTo>
                    <a:pt x="6574" y="544215"/>
                    <a:pt x="3478" y="542553"/>
                    <a:pt x="1646" y="539789"/>
                  </a:cubicBezTo>
                  <a:cubicBezTo>
                    <a:pt x="-186" y="537024"/>
                    <a:pt x="-511" y="533526"/>
                    <a:pt x="781" y="530471"/>
                  </a:cubicBezTo>
                  <a:lnTo>
                    <a:pt x="219342" y="13744"/>
                  </a:lnTo>
                  <a:cubicBezTo>
                    <a:pt x="222866" y="5413"/>
                    <a:pt x="231033" y="0"/>
                    <a:pt x="240078" y="0"/>
                  </a:cubicBezTo>
                  <a:close/>
                </a:path>
              </a:pathLst>
            </a:custGeom>
            <a:ln w="19050" cap="sq">
              <a:solidFill>
                <a:srgbClr val="38B6FF"/>
              </a:solidFill>
              <a:prstDash val="solid"/>
              <a:miter/>
            </a:ln>
          </p:spPr>
        </p:sp>
        <p:sp>
          <p:nvSpPr>
            <p:cNvPr id="39" name="TextBox 39"/>
            <p:cNvSpPr txBox="1"/>
            <p:nvPr/>
          </p:nvSpPr>
          <p:spPr>
            <a:xfrm>
              <a:off x="254000" y="-28575"/>
              <a:ext cx="1915596" cy="572790"/>
            </a:xfrm>
            <a:prstGeom prst="rect">
              <a:avLst/>
            </a:prstGeom>
          </p:spPr>
          <p:txBody>
            <a:bodyPr lIns="27423" tIns="27423" rIns="27423" bIns="27423" rtlCol="0" anchor="ctr"/>
            <a:lstStyle/>
            <a:p>
              <a:pPr algn="ctr">
                <a:lnSpc>
                  <a:spcPts val="1405"/>
                </a:lnSpc>
              </a:pPr>
            </a:p>
          </p:txBody>
        </p:sp>
      </p:grpSp>
      <p:grpSp>
        <p:nvGrpSpPr>
          <p:cNvPr id="40" name="Group 40"/>
          <p:cNvGrpSpPr/>
          <p:nvPr/>
        </p:nvGrpSpPr>
        <p:grpSpPr>
          <a:xfrm rot="-10800000">
            <a:off x="6623666" y="5192278"/>
            <a:ext cx="4915438" cy="790140"/>
            <a:chOff x="0" y="0"/>
            <a:chExt cx="3081247" cy="495300"/>
          </a:xfrm>
        </p:grpSpPr>
        <p:sp>
          <p:nvSpPr>
            <p:cNvPr id="41" name="Freeform 41"/>
            <p:cNvSpPr/>
            <p:nvPr/>
          </p:nvSpPr>
          <p:spPr>
            <a:xfrm>
              <a:off x="4651" y="0"/>
              <a:ext cx="3071945" cy="495300"/>
            </a:xfrm>
            <a:custGeom>
              <a:avLst/>
              <a:gdLst/>
              <a:ahLst/>
              <a:cxnLst/>
              <a:rect l="l" t="t" r="r" b="b"/>
              <a:pathLst>
                <a:path w="3071945" h="495300">
                  <a:moveTo>
                    <a:pt x="238383" y="0"/>
                  </a:moveTo>
                  <a:lnTo>
                    <a:pt x="3063749" y="0"/>
                  </a:lnTo>
                  <a:cubicBezTo>
                    <a:pt x="3066548" y="0"/>
                    <a:pt x="3069153" y="1428"/>
                    <a:pt x="3070659" y="3788"/>
                  </a:cubicBezTo>
                  <a:cubicBezTo>
                    <a:pt x="3072164" y="6147"/>
                    <a:pt x="3072361" y="9112"/>
                    <a:pt x="3071182" y="11650"/>
                  </a:cubicBezTo>
                  <a:lnTo>
                    <a:pt x="2851822" y="483650"/>
                  </a:lnTo>
                  <a:cubicBezTo>
                    <a:pt x="2848520" y="490755"/>
                    <a:pt x="2841397" y="495300"/>
                    <a:pt x="2833562" y="495300"/>
                  </a:cubicBezTo>
                  <a:lnTo>
                    <a:pt x="8195" y="495300"/>
                  </a:lnTo>
                  <a:cubicBezTo>
                    <a:pt x="5397" y="495300"/>
                    <a:pt x="2791" y="493872"/>
                    <a:pt x="1286" y="491512"/>
                  </a:cubicBezTo>
                  <a:cubicBezTo>
                    <a:pt x="-219" y="489153"/>
                    <a:pt x="-416" y="486188"/>
                    <a:pt x="763" y="483650"/>
                  </a:cubicBezTo>
                  <a:lnTo>
                    <a:pt x="220122" y="11650"/>
                  </a:lnTo>
                  <a:cubicBezTo>
                    <a:pt x="223424" y="4545"/>
                    <a:pt x="230548" y="0"/>
                    <a:pt x="238383" y="0"/>
                  </a:cubicBezTo>
                  <a:close/>
                </a:path>
              </a:pathLst>
            </a:custGeom>
            <a:solidFill>
              <a:srgbClr val="002D4F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254000" y="-28575"/>
              <a:ext cx="2573247" cy="523875"/>
            </a:xfrm>
            <a:prstGeom prst="rect">
              <a:avLst/>
            </a:prstGeom>
          </p:spPr>
          <p:txBody>
            <a:bodyPr lIns="27423" tIns="27423" rIns="27423" bIns="27423" rtlCol="0" anchor="ctr"/>
            <a:lstStyle/>
            <a:p>
              <a:pPr algn="ctr">
                <a:lnSpc>
                  <a:spcPts val="1405"/>
                </a:lnSpc>
              </a:pPr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7037667" y="5225058"/>
            <a:ext cx="2232825" cy="466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790"/>
              </a:lnSpc>
            </a:pPr>
            <a:r>
              <a:rPr lang="en-US" sz="2705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US$ 23,7 bi</a:t>
            </a:r>
            <a:endParaRPr lang="en-US" sz="2705" b="1">
              <a:solidFill>
                <a:srgbClr val="FFFFFF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7273222" y="5679309"/>
            <a:ext cx="1833102" cy="244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85"/>
              </a:lnSpc>
            </a:pPr>
            <a:r>
              <a:rPr lang="en-US" sz="1420">
                <a:solidFill>
                  <a:srgbClr val="FFFFFF"/>
                </a:solidFill>
                <a:latin typeface="Gotham" panose="02000604040000020004"/>
                <a:ea typeface="Gotham" panose="02000604040000020004"/>
                <a:cs typeface="Gotham" panose="02000604040000020004"/>
                <a:sym typeface="Gotham" panose="02000604040000020004"/>
              </a:rPr>
              <a:t>Exportações - 2025</a:t>
            </a:r>
            <a:endParaRPr lang="en-US" sz="1420">
              <a:solidFill>
                <a:srgbClr val="FFFFFF"/>
              </a:solidFill>
              <a:latin typeface="Gotham" panose="02000604040000020004"/>
              <a:ea typeface="Gotham" panose="02000604040000020004"/>
              <a:cs typeface="Gotham" panose="02000604040000020004"/>
              <a:sym typeface="Gotham" panose="02000604040000020004"/>
            </a:endParaRPr>
          </a:p>
        </p:txBody>
      </p:sp>
      <p:grpSp>
        <p:nvGrpSpPr>
          <p:cNvPr id="45" name="Group 45"/>
          <p:cNvGrpSpPr/>
          <p:nvPr/>
        </p:nvGrpSpPr>
        <p:grpSpPr>
          <a:xfrm rot="-10800000">
            <a:off x="1579788" y="6397447"/>
            <a:ext cx="6590414" cy="586151"/>
            <a:chOff x="0" y="0"/>
            <a:chExt cx="3774635" cy="335716"/>
          </a:xfrm>
        </p:grpSpPr>
        <p:sp>
          <p:nvSpPr>
            <p:cNvPr id="46" name="Freeform 46"/>
            <p:cNvSpPr/>
            <p:nvPr/>
          </p:nvSpPr>
          <p:spPr>
            <a:xfrm>
              <a:off x="4534" y="0"/>
              <a:ext cx="3765568" cy="335716"/>
            </a:xfrm>
            <a:custGeom>
              <a:avLst/>
              <a:gdLst/>
              <a:ahLst/>
              <a:cxnLst/>
              <a:rect l="l" t="t" r="r" b="b"/>
              <a:pathLst>
                <a:path w="3765568" h="335716">
                  <a:moveTo>
                    <a:pt x="235235" y="0"/>
                  </a:moveTo>
                  <a:lnTo>
                    <a:pt x="3760520" y="0"/>
                  </a:lnTo>
                  <a:cubicBezTo>
                    <a:pt x="3762393" y="0"/>
                    <a:pt x="3764112" y="1038"/>
                    <a:pt x="3764986" y="2695"/>
                  </a:cubicBezTo>
                  <a:cubicBezTo>
                    <a:pt x="3765859" y="4352"/>
                    <a:pt x="3765742" y="6357"/>
                    <a:pt x="3764683" y="7902"/>
                  </a:cubicBezTo>
                  <a:lnTo>
                    <a:pt x="3545332" y="327813"/>
                  </a:lnTo>
                  <a:cubicBezTo>
                    <a:pt x="3541941" y="332759"/>
                    <a:pt x="3536329" y="335716"/>
                    <a:pt x="3530332" y="335716"/>
                  </a:cubicBezTo>
                  <a:lnTo>
                    <a:pt x="5047" y="335716"/>
                  </a:lnTo>
                  <a:cubicBezTo>
                    <a:pt x="3174" y="335716"/>
                    <a:pt x="1455" y="334678"/>
                    <a:pt x="581" y="333021"/>
                  </a:cubicBezTo>
                  <a:cubicBezTo>
                    <a:pt x="-292" y="331363"/>
                    <a:pt x="-175" y="329359"/>
                    <a:pt x="884" y="327813"/>
                  </a:cubicBezTo>
                  <a:lnTo>
                    <a:pt x="220235" y="7902"/>
                  </a:lnTo>
                  <a:cubicBezTo>
                    <a:pt x="223626" y="2956"/>
                    <a:pt x="229238" y="0"/>
                    <a:pt x="235235" y="0"/>
                  </a:cubicBezTo>
                  <a:close/>
                </a:path>
              </a:pathLst>
            </a:custGeom>
            <a:ln w="19050" cap="sq">
              <a:solidFill>
                <a:srgbClr val="38B6FF"/>
              </a:solidFill>
              <a:prstDash val="solid"/>
              <a:miter/>
            </a:ln>
          </p:spPr>
        </p:sp>
        <p:sp>
          <p:nvSpPr>
            <p:cNvPr id="47" name="TextBox 47"/>
            <p:cNvSpPr txBox="1"/>
            <p:nvPr/>
          </p:nvSpPr>
          <p:spPr>
            <a:xfrm>
              <a:off x="254000" y="-28575"/>
              <a:ext cx="3266635" cy="364291"/>
            </a:xfrm>
            <a:prstGeom prst="rect">
              <a:avLst/>
            </a:prstGeom>
          </p:spPr>
          <p:txBody>
            <a:bodyPr lIns="27423" tIns="27423" rIns="27423" bIns="27423" rtlCol="0" anchor="ctr"/>
            <a:lstStyle/>
            <a:p>
              <a:pPr algn="ctr">
                <a:lnSpc>
                  <a:spcPts val="1405"/>
                </a:lnSpc>
              </a:p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-23135" y="-8676"/>
            <a:ext cx="9752267" cy="1316136"/>
            <a:chOff x="0" y="0"/>
            <a:chExt cx="4321386" cy="5832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21386" cy="583201"/>
            </a:xfrm>
            <a:custGeom>
              <a:avLst/>
              <a:gdLst/>
              <a:ahLst/>
              <a:cxnLst/>
              <a:rect l="l" t="t" r="r" b="b"/>
              <a:pathLst>
                <a:path w="4321386" h="583201">
                  <a:moveTo>
                    <a:pt x="7442" y="0"/>
                  </a:moveTo>
                  <a:lnTo>
                    <a:pt x="4313943" y="0"/>
                  </a:lnTo>
                  <a:cubicBezTo>
                    <a:pt x="4318054" y="0"/>
                    <a:pt x="4321386" y="3332"/>
                    <a:pt x="4321386" y="7442"/>
                  </a:cubicBezTo>
                  <a:lnTo>
                    <a:pt x="4321386" y="575759"/>
                  </a:lnTo>
                  <a:cubicBezTo>
                    <a:pt x="4321386" y="577733"/>
                    <a:pt x="4320602" y="579626"/>
                    <a:pt x="4319206" y="581021"/>
                  </a:cubicBezTo>
                  <a:cubicBezTo>
                    <a:pt x="4317810" y="582417"/>
                    <a:pt x="4315917" y="583201"/>
                    <a:pt x="4313943" y="583201"/>
                  </a:cubicBezTo>
                  <a:lnTo>
                    <a:pt x="7442" y="583201"/>
                  </a:lnTo>
                  <a:cubicBezTo>
                    <a:pt x="3332" y="583201"/>
                    <a:pt x="0" y="579869"/>
                    <a:pt x="0" y="575759"/>
                  </a:cubicBezTo>
                  <a:lnTo>
                    <a:pt x="0" y="7442"/>
                  </a:lnTo>
                  <a:cubicBezTo>
                    <a:pt x="0" y="3332"/>
                    <a:pt x="3332" y="0"/>
                    <a:pt x="744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A6A6A6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321386" cy="602251"/>
            </a:xfrm>
            <a:prstGeom prst="rect">
              <a:avLst/>
            </a:prstGeom>
          </p:spPr>
          <p:txBody>
            <a:bodyPr lIns="25361" tIns="25361" rIns="25361" bIns="25361" rtlCol="0" anchor="ctr"/>
            <a:lstStyle/>
            <a:p>
              <a:pPr algn="ctr">
                <a:lnSpc>
                  <a:spcPts val="1325"/>
                </a:lnSpc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390038" y="380832"/>
            <a:ext cx="2606366" cy="636820"/>
          </a:xfrm>
          <a:custGeom>
            <a:avLst/>
            <a:gdLst/>
            <a:ahLst/>
            <a:cxnLst/>
            <a:rect l="l" t="t" r="r" b="b"/>
            <a:pathLst>
              <a:path w="2606366" h="636820">
                <a:moveTo>
                  <a:pt x="0" y="0"/>
                </a:moveTo>
                <a:lnTo>
                  <a:pt x="2606366" y="0"/>
                </a:lnTo>
                <a:lnTo>
                  <a:pt x="2606366" y="636820"/>
                </a:lnTo>
                <a:lnTo>
                  <a:pt x="0" y="63682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291264" y="455190"/>
            <a:ext cx="5002317" cy="381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0"/>
              </a:lnSpc>
            </a:pPr>
            <a:r>
              <a:rPr lang="en-US" sz="1080" b="1">
                <a:solidFill>
                  <a:srgbClr val="002D4F"/>
                </a:solidFill>
                <a:latin typeface="Gotham Bold"/>
                <a:ea typeface="Gotham Bold"/>
                <a:cs typeface="Gotham Bold"/>
                <a:sym typeface="Gotham Bold"/>
              </a:rPr>
              <a:t>Fórum de discussão para construção de políticas públicas, voltadas para o desenvolvimento das micro e pequenas empresas paranaenses</a:t>
            </a:r>
            <a:endParaRPr lang="en-US" sz="1080" b="1">
              <a:solidFill>
                <a:srgbClr val="002D4F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grpSp>
        <p:nvGrpSpPr>
          <p:cNvPr id="7" name="Group 7"/>
          <p:cNvGrpSpPr/>
          <p:nvPr/>
        </p:nvGrpSpPr>
        <p:grpSpPr>
          <a:xfrm rot="0">
            <a:off x="71049" y="4387010"/>
            <a:ext cx="9858575" cy="1035194"/>
            <a:chOff x="0" y="0"/>
            <a:chExt cx="5350785" cy="56185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350785" cy="561856"/>
            </a:xfrm>
            <a:custGeom>
              <a:avLst/>
              <a:gdLst/>
              <a:ahLst/>
              <a:cxnLst/>
              <a:rect l="l" t="t" r="r" b="b"/>
              <a:pathLst>
                <a:path w="5350785" h="561856">
                  <a:moveTo>
                    <a:pt x="0" y="0"/>
                  </a:moveTo>
                  <a:lnTo>
                    <a:pt x="5350785" y="0"/>
                  </a:lnTo>
                  <a:lnTo>
                    <a:pt x="5350785" y="561856"/>
                  </a:lnTo>
                  <a:lnTo>
                    <a:pt x="0" y="56185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85725"/>
              <a:ext cx="5350785" cy="476131"/>
            </a:xfrm>
            <a:prstGeom prst="rect">
              <a:avLst/>
            </a:prstGeom>
          </p:spPr>
          <p:txBody>
            <a:bodyPr lIns="25361" tIns="25361" rIns="25361" bIns="25361" rtlCol="0" anchor="ctr"/>
            <a:lstStyle/>
            <a:p>
              <a:pPr algn="ctr">
                <a:lnSpc>
                  <a:spcPts val="655"/>
                </a:lnSpc>
              </a:pPr>
            </a:p>
          </p:txBody>
        </p:sp>
      </p:grpSp>
      <p:grpSp>
        <p:nvGrpSpPr>
          <p:cNvPr id="10" name="Group 10"/>
          <p:cNvGrpSpPr/>
          <p:nvPr/>
        </p:nvGrpSpPr>
        <p:grpSpPr>
          <a:xfrm rot="0">
            <a:off x="0" y="1296626"/>
            <a:ext cx="9835440" cy="1302938"/>
            <a:chOff x="0" y="0"/>
            <a:chExt cx="5338228" cy="7071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338228" cy="707175"/>
            </a:xfrm>
            <a:custGeom>
              <a:avLst/>
              <a:gdLst/>
              <a:ahLst/>
              <a:cxnLst/>
              <a:rect l="l" t="t" r="r" b="b"/>
              <a:pathLst>
                <a:path w="5338228" h="707175">
                  <a:moveTo>
                    <a:pt x="0" y="0"/>
                  </a:moveTo>
                  <a:lnTo>
                    <a:pt x="5338228" y="0"/>
                  </a:lnTo>
                  <a:lnTo>
                    <a:pt x="5338228" y="707175"/>
                  </a:lnTo>
                  <a:lnTo>
                    <a:pt x="0" y="707175"/>
                  </a:lnTo>
                  <a:close/>
                </a:path>
              </a:pathLst>
            </a:custGeom>
            <a:solidFill>
              <a:srgbClr val="01ADED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85725"/>
              <a:ext cx="5338228" cy="621450"/>
            </a:xfrm>
            <a:prstGeom prst="rect">
              <a:avLst/>
            </a:prstGeom>
          </p:spPr>
          <p:txBody>
            <a:bodyPr lIns="25361" tIns="25361" rIns="25361" bIns="25361" rtlCol="0" anchor="ctr"/>
            <a:lstStyle/>
            <a:p>
              <a:pPr algn="ctr">
                <a:lnSpc>
                  <a:spcPts val="655"/>
                </a:lnSpc>
              </a:p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443677" y="1806179"/>
            <a:ext cx="526942" cy="241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95"/>
              </a:lnSpc>
              <a:spcBef>
                <a:spcPct val="0"/>
              </a:spcBef>
            </a:pPr>
            <a:r>
              <a:rPr lang="en-US" sz="1425" b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CT1 </a:t>
            </a:r>
            <a:r>
              <a:rPr lang="en-US" sz="1425">
                <a:solidFill>
                  <a:srgbClr val="000000"/>
                </a:solidFill>
                <a:latin typeface="Gotham" panose="02000604040000020004"/>
                <a:ea typeface="Gotham" panose="02000604040000020004"/>
                <a:cs typeface="Gotham" panose="02000604040000020004"/>
                <a:sym typeface="Gotham" panose="02000604040000020004"/>
              </a:rPr>
              <a:t> </a:t>
            </a:r>
            <a:endParaRPr lang="en-US" sz="1425">
              <a:solidFill>
                <a:srgbClr val="000000"/>
              </a:solidFill>
              <a:latin typeface="Gotham" panose="02000604040000020004"/>
              <a:ea typeface="Gotham" panose="02000604040000020004"/>
              <a:cs typeface="Gotham" panose="02000604040000020004"/>
              <a:sym typeface="Gotham" panose="02000604040000020004"/>
            </a:endParaRPr>
          </a:p>
        </p:txBody>
      </p:sp>
      <p:grpSp>
        <p:nvGrpSpPr>
          <p:cNvPr id="14" name="Group 14"/>
          <p:cNvGrpSpPr/>
          <p:nvPr/>
        </p:nvGrpSpPr>
        <p:grpSpPr>
          <a:xfrm rot="0">
            <a:off x="17266" y="2607202"/>
            <a:ext cx="9736334" cy="1084200"/>
            <a:chOff x="0" y="0"/>
            <a:chExt cx="5284437" cy="58845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284438" cy="588454"/>
            </a:xfrm>
            <a:custGeom>
              <a:avLst/>
              <a:gdLst/>
              <a:ahLst/>
              <a:cxnLst/>
              <a:rect l="l" t="t" r="r" b="b"/>
              <a:pathLst>
                <a:path w="5284438" h="588454">
                  <a:moveTo>
                    <a:pt x="0" y="0"/>
                  </a:moveTo>
                  <a:lnTo>
                    <a:pt x="5284438" y="0"/>
                  </a:lnTo>
                  <a:lnTo>
                    <a:pt x="5284438" y="588454"/>
                  </a:lnTo>
                  <a:lnTo>
                    <a:pt x="0" y="58845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85725"/>
              <a:ext cx="5284437" cy="502729"/>
            </a:xfrm>
            <a:prstGeom prst="rect">
              <a:avLst/>
            </a:prstGeom>
          </p:spPr>
          <p:txBody>
            <a:bodyPr lIns="25361" tIns="25361" rIns="25361" bIns="25361" rtlCol="0" anchor="ctr"/>
            <a:lstStyle/>
            <a:p>
              <a:pPr algn="ctr">
                <a:lnSpc>
                  <a:spcPts val="655"/>
                </a:lnSpc>
              </a:p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390038" y="2962905"/>
            <a:ext cx="510100" cy="238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30"/>
              </a:lnSpc>
              <a:spcBef>
                <a:spcPct val="0"/>
              </a:spcBef>
            </a:pPr>
            <a:r>
              <a:rPr lang="en-US" sz="1380" b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CT2</a:t>
            </a:r>
            <a:endParaRPr lang="en-US" sz="1380" b="1">
              <a:solidFill>
                <a:srgbClr val="000000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90038" y="4703530"/>
            <a:ext cx="542129" cy="238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30"/>
              </a:lnSpc>
              <a:spcBef>
                <a:spcPct val="0"/>
              </a:spcBef>
            </a:pPr>
            <a:r>
              <a:rPr lang="en-US" sz="1380" b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CT4</a:t>
            </a:r>
            <a:r>
              <a:rPr lang="en-US" sz="1380">
                <a:solidFill>
                  <a:srgbClr val="000000"/>
                </a:solidFill>
                <a:latin typeface="Gotham" panose="02000604040000020004"/>
                <a:ea typeface="Gotham" panose="02000604040000020004"/>
                <a:cs typeface="Gotham" panose="02000604040000020004"/>
                <a:sym typeface="Gotham" panose="02000604040000020004"/>
              </a:rPr>
              <a:t> </a:t>
            </a:r>
            <a:endParaRPr lang="en-US" sz="1380">
              <a:solidFill>
                <a:srgbClr val="000000"/>
              </a:solidFill>
              <a:latin typeface="Gotham" panose="02000604040000020004"/>
              <a:ea typeface="Gotham" panose="02000604040000020004"/>
              <a:cs typeface="Gotham" panose="02000604040000020004"/>
              <a:sym typeface="Gotham" panose="02000604040000020004"/>
            </a:endParaRPr>
          </a:p>
        </p:txBody>
      </p:sp>
      <p:grpSp>
        <p:nvGrpSpPr>
          <p:cNvPr id="19" name="Group 19"/>
          <p:cNvGrpSpPr/>
          <p:nvPr/>
        </p:nvGrpSpPr>
        <p:grpSpPr>
          <a:xfrm rot="0">
            <a:off x="-11568" y="5395442"/>
            <a:ext cx="9858575" cy="1071968"/>
            <a:chOff x="0" y="0"/>
            <a:chExt cx="5350785" cy="58181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350785" cy="581815"/>
            </a:xfrm>
            <a:custGeom>
              <a:avLst/>
              <a:gdLst/>
              <a:ahLst/>
              <a:cxnLst/>
              <a:rect l="l" t="t" r="r" b="b"/>
              <a:pathLst>
                <a:path w="5350785" h="581815">
                  <a:moveTo>
                    <a:pt x="0" y="0"/>
                  </a:moveTo>
                  <a:lnTo>
                    <a:pt x="5350785" y="0"/>
                  </a:lnTo>
                  <a:lnTo>
                    <a:pt x="5350785" y="581815"/>
                  </a:lnTo>
                  <a:lnTo>
                    <a:pt x="0" y="581815"/>
                  </a:lnTo>
                  <a:close/>
                </a:path>
              </a:pathLst>
            </a:custGeom>
            <a:solidFill>
              <a:srgbClr val="01ADED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85725"/>
              <a:ext cx="5350785" cy="496090"/>
            </a:xfrm>
            <a:prstGeom prst="rect">
              <a:avLst/>
            </a:prstGeom>
          </p:spPr>
          <p:txBody>
            <a:bodyPr lIns="25361" tIns="25361" rIns="25361" bIns="25361" rtlCol="0" anchor="ctr"/>
            <a:lstStyle/>
            <a:p>
              <a:pPr algn="ctr">
                <a:lnSpc>
                  <a:spcPts val="655"/>
                </a:lnSpc>
              </a:pP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390038" y="5765104"/>
            <a:ext cx="422461" cy="238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30"/>
              </a:lnSpc>
              <a:spcBef>
                <a:spcPct val="0"/>
              </a:spcBef>
            </a:pPr>
            <a:r>
              <a:rPr lang="en-US" sz="1380" b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CT5</a:t>
            </a:r>
            <a:endParaRPr lang="en-US" sz="1380" b="1">
              <a:solidFill>
                <a:srgbClr val="000000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grpSp>
        <p:nvGrpSpPr>
          <p:cNvPr id="23" name="Group 23"/>
          <p:cNvGrpSpPr/>
          <p:nvPr/>
        </p:nvGrpSpPr>
        <p:grpSpPr>
          <a:xfrm rot="0">
            <a:off x="-23135" y="3518280"/>
            <a:ext cx="10333282" cy="884750"/>
            <a:chOff x="0" y="0"/>
            <a:chExt cx="5608433" cy="48020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5608433" cy="480202"/>
            </a:xfrm>
            <a:custGeom>
              <a:avLst/>
              <a:gdLst/>
              <a:ahLst/>
              <a:cxnLst/>
              <a:rect l="l" t="t" r="r" b="b"/>
              <a:pathLst>
                <a:path w="5608433" h="480202">
                  <a:moveTo>
                    <a:pt x="0" y="0"/>
                  </a:moveTo>
                  <a:lnTo>
                    <a:pt x="5608433" y="0"/>
                  </a:lnTo>
                  <a:lnTo>
                    <a:pt x="5608433" y="480202"/>
                  </a:lnTo>
                  <a:lnTo>
                    <a:pt x="0" y="480202"/>
                  </a:lnTo>
                  <a:close/>
                </a:path>
              </a:pathLst>
            </a:custGeom>
            <a:solidFill>
              <a:srgbClr val="01ADED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85725"/>
              <a:ext cx="5608433" cy="394477"/>
            </a:xfrm>
            <a:prstGeom prst="rect">
              <a:avLst/>
            </a:prstGeom>
          </p:spPr>
          <p:txBody>
            <a:bodyPr lIns="25361" tIns="25361" rIns="25361" bIns="25361" rtlCol="0" anchor="ctr"/>
            <a:lstStyle/>
            <a:p>
              <a:pPr algn="ctr">
                <a:lnSpc>
                  <a:spcPts val="655"/>
                </a:lnSpc>
              </a:pP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390038" y="3774289"/>
            <a:ext cx="526942" cy="238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30"/>
              </a:lnSpc>
              <a:spcBef>
                <a:spcPct val="0"/>
              </a:spcBef>
            </a:pPr>
            <a:r>
              <a:rPr lang="en-US" sz="1380" b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CT3</a:t>
            </a:r>
            <a:endParaRPr lang="en-US" sz="1380" b="1">
              <a:solidFill>
                <a:srgbClr val="000000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210658" y="1375306"/>
            <a:ext cx="4837653" cy="165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0185" lvl="1" indent="-104775" algn="l">
              <a:lnSpc>
                <a:spcPts val="1360"/>
              </a:lnSpc>
              <a:buFont typeface="Arial" panose="020B0604020202020204"/>
              <a:buChar char="•"/>
            </a:pPr>
            <a:r>
              <a:rPr lang="en-US" sz="975" b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Nova Lei da Micro e Pequena Empresa</a:t>
            </a:r>
            <a:endParaRPr lang="en-US" sz="975" b="1">
              <a:solidFill>
                <a:srgbClr val="000000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212013" y="1574979"/>
            <a:ext cx="6651993" cy="165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0185" lvl="1" indent="-104775" algn="l">
              <a:lnSpc>
                <a:spcPts val="1360"/>
              </a:lnSpc>
              <a:buFont typeface="Arial" panose="020B0604020202020204"/>
              <a:buChar char="•"/>
            </a:pPr>
            <a:r>
              <a:rPr lang="en-US" sz="975">
                <a:solidFill>
                  <a:srgbClr val="000000"/>
                </a:solidFill>
                <a:latin typeface="Gotham" panose="02000604040000020004"/>
                <a:ea typeface="Gotham" panose="02000604040000020004"/>
                <a:cs typeface="Gotham" panose="02000604040000020004"/>
                <a:sym typeface="Gotham" panose="02000604040000020004"/>
              </a:rPr>
              <a:t>Política estadual de Desenvolvimento das MPEs</a:t>
            </a:r>
            <a:endParaRPr lang="en-US" sz="975">
              <a:solidFill>
                <a:srgbClr val="000000"/>
              </a:solidFill>
              <a:latin typeface="Gotham" panose="02000604040000020004"/>
              <a:ea typeface="Gotham" panose="02000604040000020004"/>
              <a:cs typeface="Gotham" panose="02000604040000020004"/>
              <a:sym typeface="Gotham" panose="02000604040000020004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210658" y="1741500"/>
            <a:ext cx="6809106" cy="165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0185" lvl="1" indent="-104775" algn="l">
              <a:lnSpc>
                <a:spcPts val="1360"/>
              </a:lnSpc>
              <a:buFont typeface="Arial" panose="020B0604020202020204"/>
              <a:buChar char="•"/>
            </a:pPr>
            <a:r>
              <a:rPr lang="en-US" sz="975">
                <a:solidFill>
                  <a:srgbClr val="000000"/>
                </a:solidFill>
                <a:latin typeface="Gotham" panose="02000604040000020004"/>
                <a:ea typeface="Gotham" panose="02000604040000020004"/>
                <a:cs typeface="Gotham" panose="02000604040000020004"/>
                <a:sym typeface="Gotham" panose="02000604040000020004"/>
              </a:rPr>
              <a:t>Decreto Baixo Risco - 975 CNAES (Atividades econômicas)</a:t>
            </a:r>
            <a:endParaRPr lang="en-US" sz="975">
              <a:solidFill>
                <a:srgbClr val="000000"/>
              </a:solidFill>
              <a:latin typeface="Gotham" panose="02000604040000020004"/>
              <a:ea typeface="Gotham" panose="02000604040000020004"/>
              <a:cs typeface="Gotham" panose="02000604040000020004"/>
              <a:sym typeface="Gotham" panose="02000604040000020004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212013" y="1928406"/>
            <a:ext cx="6651993" cy="165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0185" lvl="1" indent="-104775" algn="l">
              <a:lnSpc>
                <a:spcPts val="1360"/>
              </a:lnSpc>
              <a:buFont typeface="Arial" panose="020B0604020202020204"/>
              <a:buChar char="•"/>
            </a:pPr>
            <a:r>
              <a:rPr lang="en-US" sz="975" b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Sistema Consulta Prévia para instalação de Empresas de Médio e Alto Risco</a:t>
            </a:r>
            <a:endParaRPr lang="en-US" sz="975" b="1">
              <a:solidFill>
                <a:srgbClr val="000000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212013" y="2139851"/>
            <a:ext cx="7209997" cy="165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0185" lvl="1" indent="-104775" algn="l">
              <a:lnSpc>
                <a:spcPts val="1360"/>
              </a:lnSpc>
              <a:buFont typeface="Arial" panose="020B0604020202020204"/>
              <a:buChar char="•"/>
            </a:pPr>
            <a:r>
              <a:rPr lang="en-US" sz="975" b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R</a:t>
            </a:r>
            <a:r>
              <a:rPr lang="en-US" sz="975" b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edução no tempo de abertura de empresas para uma média de 7 horas e 53 minutos</a:t>
            </a:r>
            <a:endParaRPr lang="en-US" sz="975" b="1">
              <a:solidFill>
                <a:srgbClr val="000000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210658" y="2341770"/>
            <a:ext cx="7954740" cy="165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0185" lvl="1" indent="-104775" algn="l">
              <a:lnSpc>
                <a:spcPts val="1360"/>
              </a:lnSpc>
              <a:buFont typeface="Arial" panose="020B0604020202020204"/>
              <a:buChar char="•"/>
            </a:pPr>
            <a:r>
              <a:rPr lang="en-US" sz="975">
                <a:solidFill>
                  <a:srgbClr val="000000"/>
                </a:solidFill>
                <a:latin typeface="Gotham" panose="02000604040000020004"/>
                <a:ea typeface="Gotham" panose="02000604040000020004"/>
                <a:cs typeface="Gotham" panose="02000604040000020004"/>
                <a:sym typeface="Gotham" panose="02000604040000020004"/>
              </a:rPr>
              <a:t>30% no aumento de novas MPEs abertas no PARANÁ</a:t>
            </a:r>
            <a:endParaRPr lang="en-US" sz="975">
              <a:solidFill>
                <a:srgbClr val="000000"/>
              </a:solidFill>
              <a:latin typeface="Gotham" panose="02000604040000020004"/>
              <a:ea typeface="Gotham" panose="02000604040000020004"/>
              <a:cs typeface="Gotham" panose="02000604040000020004"/>
              <a:sym typeface="Gotham" panose="02000604040000020004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212013" y="2746838"/>
            <a:ext cx="7774813" cy="165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0185" lvl="1" indent="-104775" algn="l">
              <a:lnSpc>
                <a:spcPts val="1360"/>
              </a:lnSpc>
              <a:buFont typeface="Arial" panose="020B0604020202020204"/>
              <a:buChar char="•"/>
            </a:pPr>
            <a:r>
              <a:rPr lang="en-US" sz="975" b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Criação da Cartilha Estadual de Compras Públicas para Micro e Pequenas Empresas</a:t>
            </a:r>
            <a:endParaRPr lang="en-US" sz="975" b="1">
              <a:solidFill>
                <a:srgbClr val="000000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210658" y="2972430"/>
            <a:ext cx="7774813" cy="165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0185" lvl="1" indent="-104775" algn="l">
              <a:lnSpc>
                <a:spcPts val="1360"/>
              </a:lnSpc>
              <a:buFont typeface="Arial" panose="020B0604020202020204"/>
              <a:buChar char="•"/>
            </a:pPr>
            <a:r>
              <a:rPr lang="en-US" sz="975">
                <a:solidFill>
                  <a:srgbClr val="000000"/>
                </a:solidFill>
                <a:latin typeface="Gotham" panose="02000604040000020004"/>
                <a:ea typeface="Gotham" panose="02000604040000020004"/>
                <a:cs typeface="Gotham" panose="02000604040000020004"/>
                <a:sym typeface="Gotham" panose="02000604040000020004"/>
              </a:rPr>
              <a:t>R$ 9.956.810,00 em compras públicas no Paraná com Micro e Pequenas Empresas</a:t>
            </a:r>
            <a:endParaRPr lang="en-US" sz="975">
              <a:solidFill>
                <a:srgbClr val="000000"/>
              </a:solidFill>
              <a:latin typeface="Gotham" panose="02000604040000020004"/>
              <a:ea typeface="Gotham" panose="02000604040000020004"/>
              <a:cs typeface="Gotham" panose="02000604040000020004"/>
              <a:sym typeface="Gotham" panose="02000604040000020004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210658" y="3198022"/>
            <a:ext cx="7774813" cy="165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0185" lvl="1" indent="-104775" algn="l">
              <a:lnSpc>
                <a:spcPts val="1360"/>
              </a:lnSpc>
              <a:buFont typeface="Arial" panose="020B0604020202020204"/>
              <a:buChar char="•"/>
            </a:pPr>
            <a:r>
              <a:rPr lang="en-US" sz="975" b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Parceria para Instituição de novos escritórios de Compras públicas nos municípios do paraná - SEBRAE e SEAP e SEIC</a:t>
            </a:r>
            <a:endParaRPr lang="en-US" sz="975" b="1">
              <a:solidFill>
                <a:srgbClr val="000000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212013" y="3710452"/>
            <a:ext cx="4397486" cy="165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0185" lvl="1" indent="-104775" algn="l">
              <a:lnSpc>
                <a:spcPts val="1360"/>
              </a:lnSpc>
              <a:buFont typeface="Arial" panose="020B0604020202020204"/>
              <a:buChar char="•"/>
            </a:pPr>
            <a:r>
              <a:rPr lang="en-US" sz="975" b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Conectividade Rural - Interação FOPEME e SEIA</a:t>
            </a:r>
            <a:endParaRPr lang="en-US" sz="975" b="1">
              <a:solidFill>
                <a:srgbClr val="000000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212013" y="3933376"/>
            <a:ext cx="4604268" cy="165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0185" lvl="1" indent="-104775" algn="l">
              <a:lnSpc>
                <a:spcPts val="1360"/>
              </a:lnSpc>
              <a:buFont typeface="Arial" panose="020B0604020202020204"/>
              <a:buChar char="•"/>
            </a:pPr>
            <a:r>
              <a:rPr lang="en-US" sz="975">
                <a:solidFill>
                  <a:srgbClr val="000000"/>
                </a:solidFill>
                <a:latin typeface="Gotham" panose="02000604040000020004"/>
                <a:ea typeface="Gotham" panose="02000604040000020004"/>
                <a:cs typeface="Gotham" panose="02000604040000020004"/>
                <a:sym typeface="Gotham" panose="02000604040000020004"/>
              </a:rPr>
              <a:t>Programa Agentes Regionais de Inovação (ARIs) e Especializa Paraná</a:t>
            </a:r>
            <a:endParaRPr lang="en-US" sz="975">
              <a:solidFill>
                <a:srgbClr val="000000"/>
              </a:solidFill>
              <a:latin typeface="Gotham" panose="02000604040000020004"/>
              <a:ea typeface="Gotham" panose="02000604040000020004"/>
              <a:cs typeface="Gotham" panose="02000604040000020004"/>
              <a:sym typeface="Gotham" panose="02000604040000020004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210658" y="4536379"/>
            <a:ext cx="4835460" cy="165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09550" lvl="1" indent="-104775" algn="l">
              <a:lnSpc>
                <a:spcPts val="1355"/>
              </a:lnSpc>
              <a:buFont typeface="Arial" panose="020B0604020202020204"/>
              <a:buChar char="•"/>
            </a:pPr>
            <a:r>
              <a:rPr lang="en-US" sz="970" b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Redução em até 50% na taxa de juros para MPES</a:t>
            </a:r>
            <a:endParaRPr lang="en-US" sz="970" b="1">
              <a:solidFill>
                <a:srgbClr val="000000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212013" y="4818037"/>
            <a:ext cx="4835460" cy="165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09550" lvl="1" indent="-104775" algn="l">
              <a:lnSpc>
                <a:spcPts val="1355"/>
              </a:lnSpc>
              <a:buFont typeface="Arial" panose="020B0604020202020204"/>
              <a:buChar char="•"/>
            </a:pPr>
            <a:r>
              <a:rPr lang="en-US" sz="970" b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Novas Linhas de Crédito Rural (Pequenos produtores)</a:t>
            </a:r>
            <a:endParaRPr lang="en-US" sz="970" b="1">
              <a:solidFill>
                <a:srgbClr val="000000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212013" y="5050574"/>
            <a:ext cx="5924630" cy="165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09550" lvl="1" indent="-104775" algn="l">
              <a:lnSpc>
                <a:spcPts val="1355"/>
              </a:lnSpc>
              <a:buFont typeface="Arial" panose="020B0604020202020204"/>
              <a:buChar char="•"/>
            </a:pPr>
            <a:r>
              <a:rPr lang="en-US" sz="970" b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Novos Correspondentes de Crédito nas Associações de Micro e Pequenas Empresas</a:t>
            </a:r>
            <a:endParaRPr lang="en-US" sz="970" b="1">
              <a:solidFill>
                <a:srgbClr val="000000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1210658" y="5536504"/>
            <a:ext cx="7316938" cy="165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2090" lvl="1" indent="-106045" algn="l">
              <a:lnSpc>
                <a:spcPts val="1375"/>
              </a:lnSpc>
              <a:buFont typeface="Arial" panose="020B0604020202020204"/>
              <a:buChar char="•"/>
            </a:pPr>
            <a:r>
              <a:rPr lang="en-US" sz="980">
                <a:solidFill>
                  <a:srgbClr val="000000"/>
                </a:solidFill>
                <a:latin typeface="Gotham" panose="02000604040000020004"/>
                <a:ea typeface="Gotham" panose="02000604040000020004"/>
                <a:cs typeface="Gotham" panose="02000604040000020004"/>
                <a:sym typeface="Gotham" panose="02000604040000020004"/>
              </a:rPr>
              <a:t>Inclusão de Matérias de Empreendedorismo nos Cursos de Capacitação e Qualificação do SENAC e SENAI</a:t>
            </a:r>
            <a:endParaRPr lang="en-US" sz="980">
              <a:solidFill>
                <a:srgbClr val="000000"/>
              </a:solidFill>
              <a:latin typeface="Gotham" panose="02000604040000020004"/>
              <a:ea typeface="Gotham" panose="02000604040000020004"/>
              <a:cs typeface="Gotham" panose="02000604040000020004"/>
              <a:sym typeface="Gotham" panose="02000604040000020004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1212013" y="5920729"/>
            <a:ext cx="6881761" cy="165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2090" lvl="1" indent="-106045" algn="l">
              <a:lnSpc>
                <a:spcPts val="1375"/>
              </a:lnSpc>
              <a:buFont typeface="Arial" panose="020B0604020202020204"/>
              <a:buChar char="•"/>
            </a:pPr>
            <a:r>
              <a:rPr lang="en-US" sz="980">
                <a:solidFill>
                  <a:srgbClr val="000000"/>
                </a:solidFill>
                <a:latin typeface="Gotham" panose="02000604040000020004"/>
                <a:ea typeface="Gotham" panose="02000604040000020004"/>
                <a:cs typeface="Gotham" panose="02000604040000020004"/>
                <a:sym typeface="Gotham" panose="02000604040000020004"/>
              </a:rPr>
              <a:t>Capacitação em empreendedorismo para Atendentes das Agências do Trabalhador</a:t>
            </a:r>
            <a:endParaRPr lang="en-US" sz="980">
              <a:solidFill>
                <a:srgbClr val="000000"/>
              </a:solidFill>
              <a:latin typeface="Gotham" panose="02000604040000020004"/>
              <a:ea typeface="Gotham" panose="02000604040000020004"/>
              <a:cs typeface="Gotham" panose="02000604040000020004"/>
              <a:sym typeface="Gotham" panose="02000604040000020004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390038" y="6753160"/>
            <a:ext cx="373173" cy="238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30"/>
              </a:lnSpc>
              <a:spcBef>
                <a:spcPct val="0"/>
              </a:spcBef>
            </a:pPr>
            <a:r>
              <a:rPr lang="en-US" sz="1380" b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CT6</a:t>
            </a:r>
            <a:r>
              <a:rPr lang="en-US" sz="1380">
                <a:solidFill>
                  <a:srgbClr val="000000"/>
                </a:solidFill>
                <a:latin typeface="Gotham" panose="02000604040000020004"/>
                <a:ea typeface="Gotham" panose="02000604040000020004"/>
                <a:cs typeface="Gotham" panose="02000604040000020004"/>
                <a:sym typeface="Gotham" panose="02000604040000020004"/>
              </a:rPr>
              <a:t>  </a:t>
            </a:r>
            <a:endParaRPr lang="en-US" sz="1380">
              <a:solidFill>
                <a:srgbClr val="000000"/>
              </a:solidFill>
              <a:latin typeface="Gotham" panose="02000604040000020004"/>
              <a:ea typeface="Gotham" panose="02000604040000020004"/>
              <a:cs typeface="Gotham" panose="02000604040000020004"/>
              <a:sym typeface="Gotham" panose="02000604040000020004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212013" y="6938072"/>
            <a:ext cx="6728498" cy="165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09550" lvl="1" indent="-104775" algn="l">
              <a:lnSpc>
                <a:spcPts val="1355"/>
              </a:lnSpc>
              <a:buFont typeface="Arial" panose="020B0604020202020204"/>
              <a:buChar char="•"/>
            </a:pPr>
            <a:r>
              <a:rPr lang="en-US" sz="970">
                <a:solidFill>
                  <a:srgbClr val="000000"/>
                </a:solidFill>
                <a:latin typeface="Gotham" panose="02000604040000020004"/>
                <a:ea typeface="Gotham" panose="02000604040000020004"/>
                <a:cs typeface="Gotham" panose="02000604040000020004"/>
                <a:sym typeface="Gotham" panose="02000604040000020004"/>
              </a:rPr>
              <a:t>Representação FOPEME/SEIC nos Fóruns Nacionais e Regionais de Micro e Pequenas Empresas.</a:t>
            </a:r>
            <a:endParaRPr lang="en-US" sz="970">
              <a:solidFill>
                <a:srgbClr val="000000"/>
              </a:solidFill>
              <a:latin typeface="Gotham" panose="02000604040000020004"/>
              <a:ea typeface="Gotham" panose="02000604040000020004"/>
              <a:cs typeface="Gotham" panose="02000604040000020004"/>
              <a:sym typeface="Gotham" panose="02000604040000020004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1212013" y="6610285"/>
            <a:ext cx="7184265" cy="165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09550" lvl="1" indent="-104775" algn="l">
              <a:lnSpc>
                <a:spcPts val="1355"/>
              </a:lnSpc>
              <a:buFont typeface="Arial" panose="020B0604020202020204"/>
              <a:buChar char="•"/>
            </a:pPr>
            <a:r>
              <a:rPr lang="en-US" sz="970" b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Criação de 2(Duas) novas Associações de Micro e Pequenas Empresas - Vale do Ribeira e Guaratuba</a:t>
            </a:r>
            <a:endParaRPr lang="en-US" sz="970" b="1">
              <a:solidFill>
                <a:srgbClr val="000000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1212013" y="4146776"/>
            <a:ext cx="4604268" cy="165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0185" lvl="1" indent="-104775" algn="l">
              <a:lnSpc>
                <a:spcPts val="1360"/>
              </a:lnSpc>
              <a:buFont typeface="Arial" panose="020B0604020202020204"/>
              <a:buChar char="•"/>
            </a:pPr>
            <a:r>
              <a:rPr lang="en-US" sz="975">
                <a:solidFill>
                  <a:srgbClr val="000000"/>
                </a:solidFill>
                <a:latin typeface="Gotham" panose="02000604040000020004"/>
                <a:ea typeface="Gotham" panose="02000604040000020004"/>
                <a:cs typeface="Gotham" panose="02000604040000020004"/>
                <a:sym typeface="Gotham" panose="02000604040000020004"/>
              </a:rPr>
              <a:t>Programa Paraná EMPREENDE MAIS</a:t>
            </a:r>
            <a:endParaRPr lang="en-US" sz="975">
              <a:solidFill>
                <a:srgbClr val="000000"/>
              </a:solidFill>
              <a:latin typeface="Gotham" panose="02000604040000020004"/>
              <a:ea typeface="Gotham" panose="02000604040000020004"/>
              <a:cs typeface="Gotham" panose="02000604040000020004"/>
              <a:sym typeface="Gotham" panose="020006040400000200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14488" y="1517999"/>
            <a:ext cx="9738170" cy="751580"/>
            <a:chOff x="0" y="0"/>
            <a:chExt cx="12984226" cy="10021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984226" cy="1002157"/>
            </a:xfrm>
            <a:custGeom>
              <a:avLst/>
              <a:gdLst/>
              <a:ahLst/>
              <a:cxnLst/>
              <a:rect l="l" t="t" r="r" b="b"/>
              <a:pathLst>
                <a:path w="12984226" h="1002157">
                  <a:moveTo>
                    <a:pt x="0" y="0"/>
                  </a:moveTo>
                  <a:lnTo>
                    <a:pt x="12984226" y="0"/>
                  </a:lnTo>
                  <a:lnTo>
                    <a:pt x="12984226" y="1002157"/>
                  </a:lnTo>
                  <a:lnTo>
                    <a:pt x="0" y="1002157"/>
                  </a:lnTo>
                  <a:close/>
                </a:path>
              </a:pathLst>
            </a:custGeom>
            <a:solidFill>
              <a:srgbClr val="FFC000"/>
            </a:solidFill>
          </p:spPr>
        </p:sp>
      </p:grpSp>
      <p:grpSp>
        <p:nvGrpSpPr>
          <p:cNvPr id="4" name="Group 4"/>
          <p:cNvGrpSpPr/>
          <p:nvPr/>
        </p:nvGrpSpPr>
        <p:grpSpPr>
          <a:xfrm rot="0">
            <a:off x="-3610" y="1485614"/>
            <a:ext cx="9774364" cy="816293"/>
            <a:chOff x="0" y="0"/>
            <a:chExt cx="13032486" cy="10883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032487" cy="1088390"/>
            </a:xfrm>
            <a:custGeom>
              <a:avLst/>
              <a:gdLst/>
              <a:ahLst/>
              <a:cxnLst/>
              <a:rect l="l" t="t" r="r" b="b"/>
              <a:pathLst>
                <a:path w="13032487" h="1088390">
                  <a:moveTo>
                    <a:pt x="24130" y="0"/>
                  </a:moveTo>
                  <a:lnTo>
                    <a:pt x="13008356" y="0"/>
                  </a:lnTo>
                  <a:cubicBezTo>
                    <a:pt x="13021692" y="0"/>
                    <a:pt x="13032487" y="19304"/>
                    <a:pt x="13032487" y="43180"/>
                  </a:cubicBezTo>
                  <a:lnTo>
                    <a:pt x="13032487" y="1045337"/>
                  </a:lnTo>
                  <a:cubicBezTo>
                    <a:pt x="13032487" y="1069213"/>
                    <a:pt x="13021692" y="1088390"/>
                    <a:pt x="13008356" y="1088390"/>
                  </a:cubicBezTo>
                  <a:lnTo>
                    <a:pt x="24130" y="1088390"/>
                  </a:lnTo>
                  <a:cubicBezTo>
                    <a:pt x="10795" y="1088390"/>
                    <a:pt x="0" y="1069213"/>
                    <a:pt x="0" y="1045337"/>
                  </a:cubicBezTo>
                  <a:lnTo>
                    <a:pt x="0" y="43180"/>
                  </a:lnTo>
                  <a:cubicBezTo>
                    <a:pt x="0" y="19304"/>
                    <a:pt x="10795" y="0"/>
                    <a:pt x="24130" y="0"/>
                  </a:cubicBezTo>
                  <a:moveTo>
                    <a:pt x="24130" y="86106"/>
                  </a:moveTo>
                  <a:lnTo>
                    <a:pt x="24130" y="43180"/>
                  </a:lnTo>
                  <a:lnTo>
                    <a:pt x="48260" y="43180"/>
                  </a:lnTo>
                  <a:lnTo>
                    <a:pt x="48260" y="1045337"/>
                  </a:lnTo>
                  <a:lnTo>
                    <a:pt x="24130" y="1045337"/>
                  </a:lnTo>
                  <a:lnTo>
                    <a:pt x="24130" y="1002157"/>
                  </a:lnTo>
                  <a:lnTo>
                    <a:pt x="13008356" y="1002157"/>
                  </a:lnTo>
                  <a:lnTo>
                    <a:pt x="13008356" y="1045337"/>
                  </a:lnTo>
                  <a:lnTo>
                    <a:pt x="12984226" y="1045337"/>
                  </a:lnTo>
                  <a:lnTo>
                    <a:pt x="12984226" y="43180"/>
                  </a:lnTo>
                  <a:lnTo>
                    <a:pt x="13008356" y="43180"/>
                  </a:lnTo>
                  <a:lnTo>
                    <a:pt x="13008356" y="86360"/>
                  </a:lnTo>
                  <a:lnTo>
                    <a:pt x="24130" y="86360"/>
                  </a:lnTo>
                  <a:close/>
                </a:path>
              </a:pathLst>
            </a:custGeom>
            <a:solidFill>
              <a:srgbClr val="FFC000"/>
            </a:solidFill>
          </p:spPr>
        </p:sp>
      </p:grpSp>
      <p:grpSp>
        <p:nvGrpSpPr>
          <p:cNvPr id="6" name="Group 6"/>
          <p:cNvGrpSpPr/>
          <p:nvPr/>
        </p:nvGrpSpPr>
        <p:grpSpPr>
          <a:xfrm rot="0">
            <a:off x="-3610" y="1464183"/>
            <a:ext cx="9774374" cy="837636"/>
            <a:chOff x="0" y="0"/>
            <a:chExt cx="13032499" cy="111684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032499" cy="1116846"/>
            </a:xfrm>
            <a:custGeom>
              <a:avLst/>
              <a:gdLst/>
              <a:ahLst/>
              <a:cxnLst/>
              <a:rect l="l" t="t" r="r" b="b"/>
              <a:pathLst>
                <a:path w="13032499" h="1116846">
                  <a:moveTo>
                    <a:pt x="0" y="0"/>
                  </a:moveTo>
                  <a:lnTo>
                    <a:pt x="13032499" y="0"/>
                  </a:lnTo>
                  <a:lnTo>
                    <a:pt x="13032499" y="1116846"/>
                  </a:lnTo>
                  <a:lnTo>
                    <a:pt x="0" y="1116846"/>
                  </a:lnTo>
                  <a:close/>
                </a:path>
              </a:pathLst>
            </a:custGeom>
            <a:blipFill>
              <a:blip r:embed="rId1">
                <a:alphaModFix amt="0"/>
              </a:blip>
              <a:stretch>
                <a:fillRect t="-177371" b="-177371"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13032499" cy="112637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310"/>
                </a:lnSpc>
              </a:pPr>
              <a:r>
                <a:rPr lang="en-US" sz="3590" b="1">
                  <a:solidFill>
                    <a:srgbClr val="203864"/>
                  </a:solidFill>
                  <a:latin typeface="Gotham Bold"/>
                  <a:ea typeface="Gotham Bold"/>
                  <a:cs typeface="Gotham Bold"/>
                  <a:sym typeface="Gotham Bold"/>
                </a:rPr>
                <a:t>Pauta da Reunião</a:t>
              </a:r>
              <a:endParaRPr lang="en-US" sz="3590" b="1">
                <a:solidFill>
                  <a:srgbClr val="203864"/>
                </a:solidFill>
                <a:latin typeface="Gotham Bold"/>
                <a:ea typeface="Gotham Bold"/>
                <a:cs typeface="Gotham Bold"/>
                <a:sym typeface="Gotham Bold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8534400" y="-10990859"/>
            <a:ext cx="736092" cy="312515"/>
          </a:xfrm>
          <a:custGeom>
            <a:avLst/>
            <a:gdLst/>
            <a:ahLst/>
            <a:cxnLst/>
            <a:rect l="l" t="t" r="r" b="b"/>
            <a:pathLst>
              <a:path w="736092" h="312515">
                <a:moveTo>
                  <a:pt x="0" y="0"/>
                </a:moveTo>
                <a:lnTo>
                  <a:pt x="736092" y="0"/>
                </a:lnTo>
                <a:lnTo>
                  <a:pt x="736092" y="312515"/>
                </a:lnTo>
                <a:lnTo>
                  <a:pt x="0" y="3125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 rot="0">
            <a:off x="-3610" y="1223039"/>
            <a:ext cx="9757210" cy="78896"/>
            <a:chOff x="0" y="0"/>
            <a:chExt cx="13009613" cy="10519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009626" cy="105156"/>
            </a:xfrm>
            <a:custGeom>
              <a:avLst/>
              <a:gdLst/>
              <a:ahLst/>
              <a:cxnLst/>
              <a:rect l="l" t="t" r="r" b="b"/>
              <a:pathLst>
                <a:path w="13009626" h="105156">
                  <a:moveTo>
                    <a:pt x="0" y="0"/>
                  </a:moveTo>
                  <a:lnTo>
                    <a:pt x="13009626" y="0"/>
                  </a:lnTo>
                  <a:lnTo>
                    <a:pt x="13009626" y="105156"/>
                  </a:lnTo>
                  <a:lnTo>
                    <a:pt x="0" y="1051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295" r="-8295" b="-36"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>
            <a:off x="7290602" y="125388"/>
            <a:ext cx="1979890" cy="878576"/>
          </a:xfrm>
          <a:custGeom>
            <a:avLst/>
            <a:gdLst/>
            <a:ahLst/>
            <a:cxnLst/>
            <a:rect l="l" t="t" r="r" b="b"/>
            <a:pathLst>
              <a:path w="1979890" h="878576">
                <a:moveTo>
                  <a:pt x="0" y="0"/>
                </a:moveTo>
                <a:lnTo>
                  <a:pt x="1979890" y="0"/>
                </a:lnTo>
                <a:lnTo>
                  <a:pt x="1979890" y="878576"/>
                </a:lnTo>
                <a:lnTo>
                  <a:pt x="0" y="878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0" y="0"/>
            <a:ext cx="5216917" cy="1274662"/>
          </a:xfrm>
          <a:custGeom>
            <a:avLst/>
            <a:gdLst/>
            <a:ahLst/>
            <a:cxnLst/>
            <a:rect l="l" t="t" r="r" b="b"/>
            <a:pathLst>
              <a:path w="5216917" h="1274662">
                <a:moveTo>
                  <a:pt x="0" y="0"/>
                </a:moveTo>
                <a:lnTo>
                  <a:pt x="5216917" y="0"/>
                </a:lnTo>
                <a:lnTo>
                  <a:pt x="5216917" y="1274662"/>
                </a:lnTo>
                <a:lnTo>
                  <a:pt x="0" y="12746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007627" y="3518785"/>
            <a:ext cx="784274" cy="727236"/>
          </a:xfrm>
          <a:custGeom>
            <a:avLst/>
            <a:gdLst/>
            <a:ahLst/>
            <a:cxnLst/>
            <a:rect l="l" t="t" r="r" b="b"/>
            <a:pathLst>
              <a:path w="784274" h="727236">
                <a:moveTo>
                  <a:pt x="0" y="0"/>
                </a:moveTo>
                <a:lnTo>
                  <a:pt x="784274" y="0"/>
                </a:lnTo>
                <a:lnTo>
                  <a:pt x="784274" y="727236"/>
                </a:lnTo>
                <a:lnTo>
                  <a:pt x="0" y="72723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981919" y="4929457"/>
            <a:ext cx="809982" cy="780528"/>
          </a:xfrm>
          <a:custGeom>
            <a:avLst/>
            <a:gdLst/>
            <a:ahLst/>
            <a:cxnLst/>
            <a:rect l="l" t="t" r="r" b="b"/>
            <a:pathLst>
              <a:path w="809982" h="780528">
                <a:moveTo>
                  <a:pt x="0" y="0"/>
                </a:moveTo>
                <a:lnTo>
                  <a:pt x="809982" y="0"/>
                </a:lnTo>
                <a:lnTo>
                  <a:pt x="809982" y="780527"/>
                </a:lnTo>
                <a:lnTo>
                  <a:pt x="0" y="78052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906401" y="5005109"/>
            <a:ext cx="7115679" cy="685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65"/>
              </a:lnSpc>
            </a:pPr>
            <a:r>
              <a:rPr lang="en-US" sz="2305" b="1">
                <a:solidFill>
                  <a:srgbClr val="203764"/>
                </a:solidFill>
                <a:latin typeface="Gotham Bold"/>
                <a:ea typeface="Gotham Bold"/>
                <a:cs typeface="Gotham Bold"/>
                <a:sym typeface="Gotham Bold"/>
              </a:rPr>
              <a:t>Revisão dos indicadores das ações do Painel de Gestão.</a:t>
            </a:r>
            <a:endParaRPr lang="en-US" sz="2305" b="1">
              <a:solidFill>
                <a:srgbClr val="203764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902918" y="3710939"/>
            <a:ext cx="6627999" cy="342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65"/>
              </a:lnSpc>
              <a:spcBef>
                <a:spcPct val="0"/>
              </a:spcBef>
            </a:pPr>
            <a:r>
              <a:rPr lang="en-US" sz="2305" b="1" u="none" strike="noStrike">
                <a:solidFill>
                  <a:srgbClr val="203764"/>
                </a:solidFill>
                <a:latin typeface="Gotham Bold"/>
                <a:ea typeface="Gotham Bold"/>
                <a:cs typeface="Gotham Bold"/>
                <a:sym typeface="Gotham Bold"/>
              </a:rPr>
              <a:t>Acompanhamento do painel de gestão CTs.</a:t>
            </a:r>
            <a:endParaRPr lang="en-US" sz="2305" b="1" u="none" strike="noStrike">
              <a:solidFill>
                <a:srgbClr val="203764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3605" y="0"/>
            <a:ext cx="9900811" cy="1857586"/>
          </a:xfrm>
          <a:custGeom>
            <a:avLst/>
            <a:gdLst/>
            <a:ahLst/>
            <a:cxnLst/>
            <a:rect l="l" t="t" r="r" b="b"/>
            <a:pathLst>
              <a:path w="9900811" h="1857586">
                <a:moveTo>
                  <a:pt x="0" y="0"/>
                </a:moveTo>
                <a:lnTo>
                  <a:pt x="9900810" y="0"/>
                </a:lnTo>
                <a:lnTo>
                  <a:pt x="9900810" y="1857586"/>
                </a:lnTo>
                <a:lnTo>
                  <a:pt x="0" y="1857586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26469" b="-78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215953" y="6200752"/>
            <a:ext cx="1207883" cy="905912"/>
          </a:xfrm>
          <a:custGeom>
            <a:avLst/>
            <a:gdLst/>
            <a:ahLst/>
            <a:cxnLst/>
            <a:rect l="l" t="t" r="r" b="b"/>
            <a:pathLst>
              <a:path w="1207883" h="905912">
                <a:moveTo>
                  <a:pt x="0" y="0"/>
                </a:moveTo>
                <a:lnTo>
                  <a:pt x="1207883" y="0"/>
                </a:lnTo>
                <a:lnTo>
                  <a:pt x="1207883" y="905912"/>
                </a:lnTo>
                <a:lnTo>
                  <a:pt x="0" y="9059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88631" y="2333347"/>
            <a:ext cx="8595389" cy="2000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5"/>
              </a:lnSpc>
            </a:pPr>
            <a:r>
              <a:rPr lang="en-US" sz="4380" b="1">
                <a:solidFill>
                  <a:srgbClr val="002060"/>
                </a:solidFill>
                <a:latin typeface="Gotham Bold"/>
                <a:ea typeface="Gotham Bold"/>
                <a:cs typeface="Gotham Bold"/>
                <a:sym typeface="Gotham Bold"/>
              </a:rPr>
              <a:t>13º CICLO DE REUNIÕES DOS COMITÊS TEMÁTICOS DO FOPEME</a:t>
            </a:r>
            <a:endParaRPr lang="en-US" sz="4380" b="1">
              <a:solidFill>
                <a:srgbClr val="002060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349600" y="6200752"/>
            <a:ext cx="1725872" cy="765856"/>
          </a:xfrm>
          <a:custGeom>
            <a:avLst/>
            <a:gdLst/>
            <a:ahLst/>
            <a:cxnLst/>
            <a:rect l="l" t="t" r="r" b="b"/>
            <a:pathLst>
              <a:path w="1725872" h="765856">
                <a:moveTo>
                  <a:pt x="0" y="0"/>
                </a:moveTo>
                <a:lnTo>
                  <a:pt x="1725872" y="0"/>
                </a:lnTo>
                <a:lnTo>
                  <a:pt x="1725872" y="765856"/>
                </a:lnTo>
                <a:lnTo>
                  <a:pt x="0" y="7658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577188" y="5770388"/>
            <a:ext cx="6599224" cy="727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</a:pPr>
            <a:r>
              <a:rPr lang="en-US" sz="2100" b="1">
                <a:solidFill>
                  <a:srgbClr val="002060"/>
                </a:solidFill>
                <a:latin typeface="Gotham Bold"/>
                <a:ea typeface="Gotham Bold"/>
                <a:cs typeface="Gotham Bold"/>
                <a:sym typeface="Gotham Bold"/>
              </a:rPr>
              <a:t>08 de abril de 2026</a:t>
            </a:r>
            <a:endParaRPr lang="en-US" sz="2100" b="1">
              <a:solidFill>
                <a:srgbClr val="002060"/>
              </a:solidFill>
              <a:latin typeface="Gotham Bold"/>
              <a:ea typeface="Gotham Bold"/>
              <a:cs typeface="Gotham Bold"/>
              <a:sym typeface="Gotham Bold"/>
            </a:endParaRPr>
          </a:p>
          <a:p>
            <a:pPr algn="ctr">
              <a:lnSpc>
                <a:spcPts val="1890"/>
              </a:lnSpc>
            </a:pPr>
          </a:p>
          <a:p>
            <a:pPr algn="ctr">
              <a:lnSpc>
                <a:spcPts val="1890"/>
              </a:lnSpc>
            </a:pPr>
            <a:r>
              <a:rPr lang="en-US" sz="2100" b="1">
                <a:solidFill>
                  <a:srgbClr val="002060"/>
                </a:solidFill>
                <a:latin typeface="Gotham Bold"/>
                <a:ea typeface="Gotham Bold"/>
                <a:cs typeface="Gotham Bold"/>
                <a:sym typeface="Gotham Bold"/>
              </a:rPr>
              <a:t>Curitiba – PR</a:t>
            </a:r>
            <a:endParaRPr lang="en-US" sz="2100" b="1">
              <a:solidFill>
                <a:srgbClr val="002060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79106" y="4505603"/>
            <a:ext cx="8595389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>
                <a:solidFill>
                  <a:srgbClr val="002060"/>
                </a:solidFill>
                <a:latin typeface="Gotham Bold"/>
                <a:ea typeface="Gotham Bold"/>
                <a:cs typeface="Gotham Bold"/>
                <a:sym typeface="Gotham Bold"/>
              </a:rPr>
              <a:t>CT1 - Racionalização Legal e Burocrática</a:t>
            </a:r>
            <a:endParaRPr lang="en-US" sz="3200" b="1">
              <a:solidFill>
                <a:srgbClr val="002060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6722</Words>
  <Application>WPS Presentation</Application>
  <PresentationFormat>On-screen Show (4:3)</PresentationFormat>
  <Paragraphs>303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SimSun</vt:lpstr>
      <vt:lpstr>Wingdings</vt:lpstr>
      <vt:lpstr>Gotham Bold</vt:lpstr>
      <vt:lpstr>Arial Bold</vt:lpstr>
      <vt:lpstr>Gotham Bold Italics</vt:lpstr>
      <vt:lpstr>Gotham</vt:lpstr>
      <vt:lpstr>Arial</vt:lpstr>
      <vt:lpstr>Gotham Heavy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13º Ciclo de Reuniões dos CTs</dc:title>
  <dc:creator/>
  <cp:lastModifiedBy>Diretoria de Mercados e Novos </cp:lastModifiedBy>
  <cp:revision>2</cp:revision>
  <dcterms:created xsi:type="dcterms:W3CDTF">2006-08-16T00:00:00Z</dcterms:created>
  <dcterms:modified xsi:type="dcterms:W3CDTF">2026-04-07T20:36:56Z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7C21BD2ED8D647F4B9DCD3302701F7F7_12</vt:lpwstr>
  </property>
  <property fmtid="{D5CDD505-2E9C-101B-9397-08002B2CF9AE}" pid="3" name="KSOProductBuildVer">
    <vt:lpwstr>1046-12.2.0.23196</vt:lpwstr>
  </property>
</Properties>
</file>