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7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753600" cy="7315200"/>
  <p:notesSz cx="6858000" cy="9144000"/>
  <p:embeddedFontLst>
    <p:embeddedFont>
      <p:font typeface="Gotham Bold" charset="1" panose="00000000000000000000"/>
      <p:regular r:id="rId16"/>
    </p:embeddedFont>
    <p:embeddedFont>
      <p:font typeface="Open Sans Bold" charset="1" panose="020B0806030504020204"/>
      <p:regular r:id="rId20"/>
    </p:embeddedFont>
    <p:embeddedFont>
      <p:font typeface="Gotham" charset="1" panose="00000000000000000000"/>
      <p:regular r:id="rId22"/>
    </p:embeddedFont>
    <p:embeddedFont>
      <p:font typeface="Gotham Bold Italics" charset="1" panose="0200000000000000000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notesMasters/notesMaster1.xml" Type="http://schemas.openxmlformats.org/officeDocument/2006/relationships/notesMaster"/><Relationship Id="rId18" Target="theme/theme2.xml" Type="http://schemas.openxmlformats.org/officeDocument/2006/relationships/theme"/><Relationship Id="rId19" Target="notesSlides/notesSlide1.xml" Type="http://schemas.openxmlformats.org/officeDocument/2006/relationships/notes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notesSlides/notesSlide2.xml" Type="http://schemas.openxmlformats.org/officeDocument/2006/relationships/notesSlide"/><Relationship Id="rId22" Target="fonts/font22.fntdata" Type="http://schemas.openxmlformats.org/officeDocument/2006/relationships/font"/><Relationship Id="rId23" Target="notesSlides/notesSlide3.xml" Type="http://schemas.openxmlformats.org/officeDocument/2006/relationships/notesSlide"/><Relationship Id="rId24" Target="notesSlides/notesSlide4.xml" Type="http://schemas.openxmlformats.org/officeDocument/2006/relationships/notesSlide"/><Relationship Id="rId25" Target="notesSlides/notesSlide5.xml" Type="http://schemas.openxmlformats.org/officeDocument/2006/relationships/notesSlide"/><Relationship Id="rId26" Target="notesSlides/notesSlide6.xml" Type="http://schemas.openxmlformats.org/officeDocument/2006/relationships/notesSlide"/><Relationship Id="rId27" Target="notesSlides/notesSlide7.xml" Type="http://schemas.openxmlformats.org/officeDocument/2006/relationships/notesSlide"/><Relationship Id="rId28" Target="notesSlides/notesSlide8.xml" Type="http://schemas.openxmlformats.org/officeDocument/2006/relationships/notesSlide"/><Relationship Id="rId29" Target="fonts/font29.fntdata" Type="http://schemas.openxmlformats.org/officeDocument/2006/relationships/font"/><Relationship Id="rId3" Target="viewProps.xml" Type="http://schemas.openxmlformats.org/officeDocument/2006/relationships/viewProps"/><Relationship Id="rId30" Target="notesSlides/notesSlide9.xml" Type="http://schemas.openxmlformats.org/officeDocument/2006/relationships/notesSlide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9.png" Type="http://schemas.openxmlformats.org/officeDocument/2006/relationships/image"/><Relationship Id="rId4" Target="../media/image2.png" Type="http://schemas.openxmlformats.org/officeDocument/2006/relationships/image"/><Relationship Id="rId5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73605" y="0"/>
            <a:ext cx="9900811" cy="1857586"/>
          </a:xfrm>
          <a:custGeom>
            <a:avLst/>
            <a:gdLst/>
            <a:ahLst/>
            <a:cxnLst/>
            <a:rect r="r" b="b" t="t" l="l"/>
            <a:pathLst>
              <a:path h="1857586" w="9900811">
                <a:moveTo>
                  <a:pt x="0" y="0"/>
                </a:moveTo>
                <a:lnTo>
                  <a:pt x="9900810" y="0"/>
                </a:lnTo>
                <a:lnTo>
                  <a:pt x="9900810" y="1857586"/>
                </a:lnTo>
                <a:lnTo>
                  <a:pt x="0" y="1857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26469" r="0" b="-78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215953" y="6200752"/>
            <a:ext cx="1207883" cy="905912"/>
          </a:xfrm>
          <a:custGeom>
            <a:avLst/>
            <a:gdLst/>
            <a:ahLst/>
            <a:cxnLst/>
            <a:rect r="r" b="b" t="t" l="l"/>
            <a:pathLst>
              <a:path h="905912" w="1207883">
                <a:moveTo>
                  <a:pt x="0" y="0"/>
                </a:moveTo>
                <a:lnTo>
                  <a:pt x="1207883" y="0"/>
                </a:lnTo>
                <a:lnTo>
                  <a:pt x="1207883" y="905912"/>
                </a:lnTo>
                <a:lnTo>
                  <a:pt x="0" y="9059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579106" y="2333347"/>
            <a:ext cx="8595389" cy="20008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54"/>
              </a:lnSpc>
            </a:pPr>
            <a:r>
              <a:rPr lang="en-US" sz="4381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13º CICLO DE REUNIÕES DOS COMITÊS TEMÁTICOS DO FOPEME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349600" y="6200752"/>
            <a:ext cx="1725872" cy="765856"/>
          </a:xfrm>
          <a:custGeom>
            <a:avLst/>
            <a:gdLst/>
            <a:ahLst/>
            <a:cxnLst/>
            <a:rect r="r" b="b" t="t" l="l"/>
            <a:pathLst>
              <a:path h="765856" w="1725872">
                <a:moveTo>
                  <a:pt x="0" y="0"/>
                </a:moveTo>
                <a:lnTo>
                  <a:pt x="1725872" y="0"/>
                </a:lnTo>
                <a:lnTo>
                  <a:pt x="1725872" y="765856"/>
                </a:lnTo>
                <a:lnTo>
                  <a:pt x="0" y="765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577188" y="5770388"/>
            <a:ext cx="6599224" cy="7276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90"/>
              </a:lnSpc>
            </a:pPr>
            <a:r>
              <a:rPr lang="en-US" sz="21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08 de abril de 2026</a:t>
            </a:r>
          </a:p>
          <a:p>
            <a:pPr algn="ctr">
              <a:lnSpc>
                <a:spcPts val="1890"/>
              </a:lnSpc>
            </a:pPr>
          </a:p>
          <a:p>
            <a:pPr algn="ctr">
              <a:lnSpc>
                <a:spcPts val="1890"/>
              </a:lnSpc>
            </a:pPr>
            <a:r>
              <a:rPr lang="en-US" sz="21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Curitiba – PR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79106" y="4505603"/>
            <a:ext cx="8595389" cy="5473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CT 2 - Acesso a Mercados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33077" y="2557434"/>
            <a:ext cx="9206798" cy="35237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75"/>
              </a:lnSpc>
            </a:pPr>
            <a:r>
              <a:rPr lang="en-US" sz="3982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OBRIGADO!</a:t>
            </a:r>
          </a:p>
          <a:p>
            <a:pPr algn="ctr">
              <a:lnSpc>
                <a:spcPts val="3407"/>
              </a:lnSpc>
            </a:pPr>
          </a:p>
          <a:p>
            <a:pPr algn="ctr">
              <a:lnSpc>
                <a:spcPts val="3406"/>
              </a:lnSpc>
            </a:pPr>
            <a:r>
              <a:rPr lang="en-US" sz="3413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Fórum Permanente das Microempresas e Empresas de Pequeno Porte do Estado do Paraná – FOPEME</a:t>
            </a:r>
          </a:p>
          <a:p>
            <a:pPr algn="ctr">
              <a:lnSpc>
                <a:spcPts val="3407"/>
              </a:lnSpc>
            </a:pPr>
          </a:p>
          <a:p>
            <a:pPr algn="r">
              <a:lnSpc>
                <a:spcPts val="3407"/>
              </a:lnSpc>
            </a:pPr>
            <a:r>
              <a:rPr lang="en-US" sz="3413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                                      www.fopeme.pr.gov.br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175629" y="6356099"/>
            <a:ext cx="1855851" cy="823627"/>
            <a:chOff x="0" y="0"/>
            <a:chExt cx="2474468" cy="1098169"/>
          </a:xfrm>
        </p:grpSpPr>
        <p:sp>
          <p:nvSpPr>
            <p:cNvPr name="Freeform 4" id="4" descr="SEIC - Indústria, Comércio e Serviços - Horizontal (1)"/>
            <p:cNvSpPr/>
            <p:nvPr/>
          </p:nvSpPr>
          <p:spPr>
            <a:xfrm flipH="false" flipV="false" rot="0">
              <a:off x="0" y="0"/>
              <a:ext cx="2474468" cy="1098169"/>
            </a:xfrm>
            <a:custGeom>
              <a:avLst/>
              <a:gdLst/>
              <a:ahLst/>
              <a:cxnLst/>
              <a:rect r="r" b="b" t="t" l="l"/>
              <a:pathLst>
                <a:path h="1098169" w="2474468">
                  <a:moveTo>
                    <a:pt x="0" y="0"/>
                  </a:moveTo>
                  <a:lnTo>
                    <a:pt x="2474468" y="0"/>
                  </a:lnTo>
                  <a:lnTo>
                    <a:pt x="2474468" y="1098169"/>
                  </a:lnTo>
                  <a:lnTo>
                    <a:pt x="0" y="10981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55" r="0" b="-54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8231992" y="6273814"/>
            <a:ext cx="1207883" cy="905912"/>
          </a:xfrm>
          <a:custGeom>
            <a:avLst/>
            <a:gdLst/>
            <a:ahLst/>
            <a:cxnLst/>
            <a:rect r="r" b="b" t="t" l="l"/>
            <a:pathLst>
              <a:path h="905912" w="1207883">
                <a:moveTo>
                  <a:pt x="0" y="0"/>
                </a:moveTo>
                <a:lnTo>
                  <a:pt x="1207883" y="0"/>
                </a:lnTo>
                <a:lnTo>
                  <a:pt x="1207883" y="905912"/>
                </a:lnTo>
                <a:lnTo>
                  <a:pt x="0" y="9059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3605" y="0"/>
            <a:ext cx="9900811" cy="1857586"/>
          </a:xfrm>
          <a:custGeom>
            <a:avLst/>
            <a:gdLst/>
            <a:ahLst/>
            <a:cxnLst/>
            <a:rect r="r" b="b" t="t" l="l"/>
            <a:pathLst>
              <a:path h="1857586" w="9900811">
                <a:moveTo>
                  <a:pt x="0" y="0"/>
                </a:moveTo>
                <a:lnTo>
                  <a:pt x="9900810" y="0"/>
                </a:lnTo>
                <a:lnTo>
                  <a:pt x="9900810" y="1857586"/>
                </a:lnTo>
                <a:lnTo>
                  <a:pt x="0" y="18575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26469" r="0" b="-782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189"/>
                </a:lnSpc>
              </a:pPr>
              <a:r>
                <a:rPr lang="en-US" sz="34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Pauta - Comitê Temático 2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aphicFrame>
        <p:nvGraphicFramePr>
          <p:cNvPr name="Table 14" id="14"/>
          <p:cNvGraphicFramePr>
            <a:graphicFrameLocks noGrp="true"/>
          </p:cNvGraphicFramePr>
          <p:nvPr/>
        </p:nvGraphicFramePr>
        <p:xfrm>
          <a:off x="731520" y="2776478"/>
          <a:ext cx="8708831" cy="4061856"/>
        </p:xfrm>
        <a:graphic>
          <a:graphicData uri="http://schemas.openxmlformats.org/drawingml/2006/table">
            <a:tbl>
              <a:tblPr/>
              <a:tblGrid>
                <a:gridCol w="2555596"/>
                <a:gridCol w="3366987"/>
                <a:gridCol w="2786247"/>
              </a:tblGrid>
              <a:tr h="58494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90"/>
                        </a:lnSpc>
                        <a:defRPr/>
                      </a:pPr>
                      <a:r>
                        <a:rPr lang="en-US" sz="2207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HORÁRIO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90"/>
                        </a:lnSpc>
                        <a:defRPr/>
                      </a:pPr>
                      <a:r>
                        <a:rPr lang="en-US" sz="2207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ASSUNTO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3090"/>
                        </a:lnSpc>
                        <a:defRPr/>
                      </a:pPr>
                      <a:r>
                        <a:rPr lang="en-US" sz="2207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</a:tr>
              <a:tr h="84539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Das 13h00 às 13h05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Secretaria Técnica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Anna Paula Muller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</a:tr>
              <a:tr h="153614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Das 13h05 às 14h50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Situação das ações em andamento e revisão dos indicadores das ações do Painel de Gestão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Wellington de Paula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Aristides Mossambani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Eliane Bento</a:t>
                      </a:r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</a:tr>
              <a:tr h="109537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Das 14h50 às 15h00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Encaminhamentos do CT e Encerramento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Wellington de Paula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Aristides Mossambani</a:t>
                      </a:r>
                    </a:p>
                    <a:p>
                      <a:pPr algn="ctr">
                        <a:lnSpc>
                          <a:spcPts val="2520"/>
                        </a:lnSpc>
                      </a:pPr>
                      <a:r>
                        <a:rPr lang="en-US" sz="1800" b="true">
                          <a:solidFill>
                            <a:srgbClr val="073763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Eliane Bento</a:t>
                      </a:r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516366" y="2394557"/>
            <a:ext cx="8754126" cy="4754420"/>
            <a:chOff x="0" y="0"/>
            <a:chExt cx="862009" cy="468162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62009" cy="468162"/>
            </a:xfrm>
            <a:custGeom>
              <a:avLst/>
              <a:gdLst/>
              <a:ahLst/>
              <a:cxnLst/>
              <a:rect r="r" b="b" t="t" l="l"/>
              <a:pathLst>
                <a:path h="468162" w="862009">
                  <a:moveTo>
                    <a:pt x="40764" y="0"/>
                  </a:moveTo>
                  <a:lnTo>
                    <a:pt x="821245" y="0"/>
                  </a:lnTo>
                  <a:cubicBezTo>
                    <a:pt x="843758" y="0"/>
                    <a:pt x="862009" y="18251"/>
                    <a:pt x="862009" y="40764"/>
                  </a:cubicBezTo>
                  <a:lnTo>
                    <a:pt x="862009" y="427398"/>
                  </a:lnTo>
                  <a:cubicBezTo>
                    <a:pt x="862009" y="438210"/>
                    <a:pt x="857714" y="448578"/>
                    <a:pt x="850069" y="456223"/>
                  </a:cubicBezTo>
                  <a:cubicBezTo>
                    <a:pt x="842425" y="463868"/>
                    <a:pt x="832056" y="468162"/>
                    <a:pt x="821245" y="468162"/>
                  </a:cubicBezTo>
                  <a:lnTo>
                    <a:pt x="40764" y="468162"/>
                  </a:lnTo>
                  <a:cubicBezTo>
                    <a:pt x="18251" y="468162"/>
                    <a:pt x="0" y="449912"/>
                    <a:pt x="0" y="427398"/>
                  </a:cubicBezTo>
                  <a:lnTo>
                    <a:pt x="0" y="40764"/>
                  </a:lnTo>
                  <a:cubicBezTo>
                    <a:pt x="0" y="29953"/>
                    <a:pt x="4295" y="19584"/>
                    <a:pt x="11940" y="11940"/>
                  </a:cubicBezTo>
                  <a:cubicBezTo>
                    <a:pt x="19584" y="4295"/>
                    <a:pt x="29953" y="0"/>
                    <a:pt x="40764" y="0"/>
                  </a:cubicBezTo>
                  <a:close/>
                </a:path>
              </a:pathLst>
            </a:custGeom>
            <a:solidFill>
              <a:srgbClr val="CAF5F7">
                <a:alpha val="42745"/>
              </a:srgbClr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862009" cy="4967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251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830888" y="2787682"/>
            <a:ext cx="8286036" cy="4019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b="true" sz="2544" strike="noStrike" u="non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Coordenadores de Governo:</a:t>
            </a: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sz="2544" strike="noStrike" u="none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Titular: Wellington Dias de Paula – SEAP</a:t>
            </a: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sz="2544" strike="noStrike" u="none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Suplente: Cleverson Neri – SEAP</a:t>
            </a: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b="true" sz="2544" strike="noStrike" u="non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Coordenadores da Iniciativa Privada:</a:t>
            </a:r>
          </a:p>
          <a:p>
            <a:pPr algn="l" marL="0" indent="0" lvl="0">
              <a:lnSpc>
                <a:spcPts val="2572"/>
              </a:lnSpc>
              <a:spcBef>
                <a:spcPct val="0"/>
              </a:spcBef>
            </a:pPr>
            <a:r>
              <a:rPr lang="en-US" sz="2144" strike="noStrike" u="none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Titulares: Aristides Mossambani e Eliane Bento – FEMPIPAR</a:t>
            </a:r>
          </a:p>
          <a:p>
            <a:pPr algn="l" marL="0" indent="0" lvl="0">
              <a:lnSpc>
                <a:spcPts val="2572"/>
              </a:lnSpc>
              <a:spcBef>
                <a:spcPct val="0"/>
              </a:spcBef>
            </a:pPr>
            <a:r>
              <a:rPr lang="en-US" sz="2144" strike="noStrike" u="none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Suplentes: Rodrigo Bregola e Keli Beatriz da Silva – FECOMERCIO</a:t>
            </a: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b="true" sz="2544" strike="noStrike" u="non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Consultora do SEBRAE/PR:</a:t>
            </a:r>
          </a:p>
          <a:p>
            <a:pPr algn="l" marL="0" indent="0" lvl="0">
              <a:lnSpc>
                <a:spcPts val="3052"/>
              </a:lnSpc>
              <a:spcBef>
                <a:spcPct val="0"/>
              </a:spcBef>
            </a:pPr>
            <a:r>
              <a:rPr lang="en-US" sz="2544" strike="noStrike" u="none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Juliana Schvenger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3423582"/>
          <a:ext cx="8760178" cy="3098800"/>
        </p:xfrm>
        <a:graphic>
          <a:graphicData uri="http://schemas.openxmlformats.org/drawingml/2006/table">
            <a:tbl>
              <a:tblPr/>
              <a:tblGrid>
                <a:gridCol w="2219889"/>
                <a:gridCol w="6540289"/>
              </a:tblGrid>
              <a:tr h="15207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1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Gerar Pacto II com o TCE, na busca de incentivar as politicas e programas de compras locais e regionais para o desenvolvimento local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Pacto II aprovado junto ao TCE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Wellington de Paula - SEAP-DECON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2378107"/>
          <a:ext cx="8760178" cy="4420829"/>
        </p:xfrm>
        <a:graphic>
          <a:graphicData uri="http://schemas.openxmlformats.org/drawingml/2006/table">
            <a:tbl>
              <a:tblPr/>
              <a:tblGrid>
                <a:gridCol w="2250458"/>
                <a:gridCol w="6509720"/>
              </a:tblGrid>
              <a:tr h="24721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2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Aumentar a representatividade das MPEs nas licitações municipais, por meio de KPIS (“Key Performance Indicators” - Indicador Chave de Desempenho) e OKRS ("Objective Key Results" - Objetivos e Resultados Chave)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88942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Indicadores KPIS e OKRS implementados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3389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951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38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Wellington de Paula - SEAP-DECON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3017095"/>
          <a:ext cx="8760178" cy="3655695"/>
        </p:xfrm>
        <a:graphic>
          <a:graphicData uri="http://schemas.openxmlformats.org/drawingml/2006/table">
            <a:tbl>
              <a:tblPr/>
              <a:tblGrid>
                <a:gridCol w="2281027"/>
                <a:gridCol w="6479151"/>
              </a:tblGrid>
              <a:tr h="151975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3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Estruturar ações para criação de Centrais de Negócios e Sociedades de Propósito Específico visando realizar negócios conjuntos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831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Documento com ações estruturadas aprovadas  no Fórum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1958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8478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Aristides Mossambani - FEMPIPAR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3024528"/>
          <a:ext cx="8760178" cy="3665810"/>
        </p:xfrm>
        <a:graphic>
          <a:graphicData uri="http://schemas.openxmlformats.org/drawingml/2006/table">
            <a:tbl>
              <a:tblPr/>
              <a:tblGrid>
                <a:gridCol w="2413493"/>
                <a:gridCol w="6346685"/>
              </a:tblGrid>
              <a:tr h="152319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4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Fomentar o credenciamento de MEIs e MPEs para compras públicas, incentivando a participação de novos fornecedores em licitações.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83155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Maior número de MEIs e MPEs credenciados para compras pública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4900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6205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Aristides Mossambani - FEMPIPAR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309"/>
                </a:lnSpc>
              </a:pPr>
              <a:r>
                <a:rPr lang="en-US" sz="35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2 - Acesso a Mercados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2797207"/>
          <a:ext cx="8760178" cy="3876990"/>
        </p:xfrm>
        <a:graphic>
          <a:graphicData uri="http://schemas.openxmlformats.org/drawingml/2006/table">
            <a:tbl>
              <a:tblPr/>
              <a:tblGrid>
                <a:gridCol w="2596907"/>
                <a:gridCol w="6163271"/>
              </a:tblGrid>
              <a:tr h="152911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5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Incentivar e capacitar o empresário para estar apto para participar e manter o serviço contratado com o Estado - Acompanhamento Contínuo 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11754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Mais renda, maior consumo de produtos locais e incentivo para ampliar o número de fornecedores no município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4460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2784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Sônia Xavier - AMIC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709"/>
                </a:lnSpc>
              </a:pPr>
              <a:r>
                <a:rPr lang="en-US" sz="30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Painel de Gestão: Revisão dos Indicadores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282243" y="4051567"/>
            <a:ext cx="3242575" cy="3655012"/>
            <a:chOff x="0" y="0"/>
            <a:chExt cx="938245" cy="1057584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938245" cy="1057584"/>
            </a:xfrm>
            <a:custGeom>
              <a:avLst/>
              <a:gdLst/>
              <a:ahLst/>
              <a:cxnLst/>
              <a:rect r="r" b="b" t="t" l="l"/>
              <a:pathLst>
                <a:path h="1057584" w="938245">
                  <a:moveTo>
                    <a:pt x="33575" y="0"/>
                  </a:moveTo>
                  <a:lnTo>
                    <a:pt x="904670" y="0"/>
                  </a:lnTo>
                  <a:cubicBezTo>
                    <a:pt x="913574" y="0"/>
                    <a:pt x="922115" y="3537"/>
                    <a:pt x="928411" y="9834"/>
                  </a:cubicBezTo>
                  <a:cubicBezTo>
                    <a:pt x="934708" y="16131"/>
                    <a:pt x="938245" y="24671"/>
                    <a:pt x="938245" y="33575"/>
                  </a:cubicBezTo>
                  <a:lnTo>
                    <a:pt x="938245" y="1024009"/>
                  </a:lnTo>
                  <a:cubicBezTo>
                    <a:pt x="938245" y="1032914"/>
                    <a:pt x="934708" y="1041454"/>
                    <a:pt x="928411" y="1047750"/>
                  </a:cubicBezTo>
                  <a:cubicBezTo>
                    <a:pt x="922115" y="1054047"/>
                    <a:pt x="913574" y="1057584"/>
                    <a:pt x="904670" y="1057584"/>
                  </a:cubicBezTo>
                  <a:lnTo>
                    <a:pt x="33575" y="1057584"/>
                  </a:lnTo>
                  <a:cubicBezTo>
                    <a:pt x="24671" y="1057584"/>
                    <a:pt x="16131" y="1054047"/>
                    <a:pt x="9834" y="1047750"/>
                  </a:cubicBezTo>
                  <a:cubicBezTo>
                    <a:pt x="3537" y="1041454"/>
                    <a:pt x="0" y="1032914"/>
                    <a:pt x="0" y="1024009"/>
                  </a:cubicBezTo>
                  <a:lnTo>
                    <a:pt x="0" y="33575"/>
                  </a:lnTo>
                  <a:cubicBezTo>
                    <a:pt x="0" y="24671"/>
                    <a:pt x="3537" y="16131"/>
                    <a:pt x="9834" y="9834"/>
                  </a:cubicBezTo>
                  <a:cubicBezTo>
                    <a:pt x="16131" y="3537"/>
                    <a:pt x="24671" y="0"/>
                    <a:pt x="33575" y="0"/>
                  </a:cubicBezTo>
                  <a:close/>
                </a:path>
              </a:pathLst>
            </a:custGeom>
            <a:solidFill>
              <a:srgbClr val="5B9BD5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938245" cy="10861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302136" y="2706941"/>
            <a:ext cx="9133772" cy="941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b="true" sz="2700" i="true">
                <a:solidFill>
                  <a:srgbClr val="203864"/>
                </a:solidFill>
                <a:latin typeface="Gotham Bold Italics"/>
                <a:ea typeface="Gotham Bold Italics"/>
                <a:cs typeface="Gotham Bold Italics"/>
                <a:sym typeface="Gotham Bold Italics"/>
              </a:rPr>
              <a:t>Análise e construção de indicadores para as ações do Painel de Gestão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5291825" y="4051567"/>
            <a:ext cx="3242575" cy="3431164"/>
            <a:chOff x="0" y="0"/>
            <a:chExt cx="938245" cy="992814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938245" cy="992814"/>
            </a:xfrm>
            <a:custGeom>
              <a:avLst/>
              <a:gdLst/>
              <a:ahLst/>
              <a:cxnLst/>
              <a:rect r="r" b="b" t="t" l="l"/>
              <a:pathLst>
                <a:path h="992814" w="938245">
                  <a:moveTo>
                    <a:pt x="33575" y="0"/>
                  </a:moveTo>
                  <a:lnTo>
                    <a:pt x="904670" y="0"/>
                  </a:lnTo>
                  <a:cubicBezTo>
                    <a:pt x="913574" y="0"/>
                    <a:pt x="922115" y="3537"/>
                    <a:pt x="928411" y="9834"/>
                  </a:cubicBezTo>
                  <a:cubicBezTo>
                    <a:pt x="934708" y="16131"/>
                    <a:pt x="938245" y="24671"/>
                    <a:pt x="938245" y="33575"/>
                  </a:cubicBezTo>
                  <a:lnTo>
                    <a:pt x="938245" y="959238"/>
                  </a:lnTo>
                  <a:cubicBezTo>
                    <a:pt x="938245" y="968143"/>
                    <a:pt x="934708" y="976683"/>
                    <a:pt x="928411" y="982980"/>
                  </a:cubicBezTo>
                  <a:cubicBezTo>
                    <a:pt x="922115" y="989276"/>
                    <a:pt x="913574" y="992814"/>
                    <a:pt x="904670" y="992814"/>
                  </a:cubicBezTo>
                  <a:lnTo>
                    <a:pt x="33575" y="992814"/>
                  </a:lnTo>
                  <a:cubicBezTo>
                    <a:pt x="24671" y="992814"/>
                    <a:pt x="16131" y="989276"/>
                    <a:pt x="9834" y="982980"/>
                  </a:cubicBezTo>
                  <a:cubicBezTo>
                    <a:pt x="3537" y="976683"/>
                    <a:pt x="0" y="968143"/>
                    <a:pt x="0" y="959238"/>
                  </a:cubicBezTo>
                  <a:lnTo>
                    <a:pt x="0" y="33575"/>
                  </a:lnTo>
                  <a:cubicBezTo>
                    <a:pt x="0" y="24671"/>
                    <a:pt x="3537" y="16131"/>
                    <a:pt x="9834" y="9834"/>
                  </a:cubicBezTo>
                  <a:cubicBezTo>
                    <a:pt x="16131" y="3537"/>
                    <a:pt x="24671" y="0"/>
                    <a:pt x="33575" y="0"/>
                  </a:cubicBezTo>
                  <a:close/>
                </a:path>
              </a:pathLst>
            </a:custGeom>
            <a:solidFill>
              <a:srgbClr val="5B9BD5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938245" cy="10213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1467367" y="4158463"/>
            <a:ext cx="2477312" cy="35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51"/>
              </a:lnSpc>
            </a:pPr>
            <a:r>
              <a:rPr lang="en-US" sz="2036" b="true">
                <a:solidFill>
                  <a:srgbClr val="FFFFFF"/>
                </a:solidFill>
                <a:latin typeface="Gotham Bold"/>
                <a:ea typeface="Gotham Bold"/>
                <a:cs typeface="Gotham Bold"/>
                <a:sym typeface="Gotham Bold"/>
              </a:rPr>
              <a:t>“Objetivo Central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909086" y="4158463"/>
            <a:ext cx="2371462" cy="35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851"/>
              </a:lnSpc>
            </a:pPr>
            <a:r>
              <a:rPr lang="en-US" sz="2036" b="true">
                <a:solidFill>
                  <a:srgbClr val="FFFFFF"/>
                </a:solidFill>
                <a:latin typeface="Gotham Bold"/>
                <a:ea typeface="Gotham Bold"/>
                <a:cs typeface="Gotham Bold"/>
                <a:sym typeface="Gotham Bold"/>
              </a:rPr>
              <a:t>Revisão Crítica”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613694" y="4642664"/>
            <a:ext cx="2738208" cy="1419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85"/>
              </a:lnSpc>
            </a:pPr>
            <a:r>
              <a:rPr lang="en-US" sz="1717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Revisar e qualificar indicadores para ampliar a visibilidade dos resultados.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602957" y="4652189"/>
            <a:ext cx="2590997" cy="1419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85"/>
              </a:lnSpc>
            </a:pPr>
            <a:r>
              <a:rPr lang="en-US" sz="1717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Avaliação da base atual e identificação de lacunas sem marcos definidos.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DAHGK3Ll5zA</dc:identifier>
  <dcterms:modified xsi:type="dcterms:W3CDTF">2011-08-01T06:04:30Z</dcterms:modified>
  <cp:revision>1</cp:revision>
  <dc:title>13º Ciclo de Reuniões dos CTs</dc:title>
</cp:coreProperties>
</file>