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Lst>
  <p:sldSz cx="9753600" cy="7315200"/>
  <p:notesSz cx="6858000" cy="9144000"/>
  <p:embeddedFontLst>
    <p:embeddedFont>
      <p:font typeface="Gotham Bold" charset="1" panose="00000000000000000000"/>
      <p:regular r:id="rId15"/>
    </p:embeddedFont>
    <p:embeddedFont>
      <p:font typeface="Arial Bold" charset="1" panose="020B0704020202020204"/>
      <p:regular r:id="rId19"/>
    </p:embeddedFont>
    <p:embeddedFont>
      <p:font typeface="Gotham" charset="1" panose="00000000000000000000"/>
      <p:regular r:id="rId21"/>
    </p:embeddedFont>
    <p:embeddedFont>
      <p:font typeface="Gotham Bold Italics" charset="1" panose="02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notesSlides/notesSlide2.xml" Type="http://schemas.openxmlformats.org/officeDocument/2006/relationships/notesSlide"/><Relationship Id="rId21" Target="fonts/font21.fntdata" Type="http://schemas.openxmlformats.org/officeDocument/2006/relationships/font"/><Relationship Id="rId22" Target="notesSlides/notesSlide3.xml" Type="http://schemas.openxmlformats.org/officeDocument/2006/relationships/notesSlide"/><Relationship Id="rId23" Target="notesSlides/notesSlide4.xml" Type="http://schemas.openxmlformats.org/officeDocument/2006/relationships/notesSlide"/><Relationship Id="rId24" Target="notesSlides/notesSlide5.xml" Type="http://schemas.openxmlformats.org/officeDocument/2006/relationships/notesSlide"/><Relationship Id="rId25" Target="notesSlides/notesSlide6.xml" Type="http://schemas.openxmlformats.org/officeDocument/2006/relationships/notesSlide"/><Relationship Id="rId26" Target="notesSlides/notesSlide7.xml" Type="http://schemas.openxmlformats.org/officeDocument/2006/relationships/notesSlide"/><Relationship Id="rId27" Target="fonts/font27.fntdata" Type="http://schemas.openxmlformats.org/officeDocument/2006/relationships/font"/><Relationship Id="rId28" Target="notesSlides/notesSlide8.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605" y="0"/>
            <a:ext cx="9900811" cy="1857586"/>
          </a:xfrm>
          <a:custGeom>
            <a:avLst/>
            <a:gdLst/>
            <a:ahLst/>
            <a:cxnLst/>
            <a:rect r="r" b="b" t="t" l="l"/>
            <a:pathLst>
              <a:path h="1857586" w="9900811">
                <a:moveTo>
                  <a:pt x="0" y="0"/>
                </a:moveTo>
                <a:lnTo>
                  <a:pt x="9900810" y="0"/>
                </a:lnTo>
                <a:lnTo>
                  <a:pt x="9900810" y="1857586"/>
                </a:lnTo>
                <a:lnTo>
                  <a:pt x="0" y="1857586"/>
                </a:lnTo>
                <a:lnTo>
                  <a:pt x="0" y="0"/>
                </a:lnTo>
                <a:close/>
              </a:path>
            </a:pathLst>
          </a:custGeom>
          <a:blipFill>
            <a:blip r:embed="rId2"/>
            <a:stretch>
              <a:fillRect l="0" t="-26469" r="0" b="-782"/>
            </a:stretch>
          </a:blipFill>
        </p:spPr>
      </p:sp>
      <p:sp>
        <p:nvSpPr>
          <p:cNvPr name="Freeform 3" id="3"/>
          <p:cNvSpPr/>
          <p:nvPr/>
        </p:nvSpPr>
        <p:spPr>
          <a:xfrm flipH="false" flipV="false" rot="0">
            <a:off x="8215953" y="6200752"/>
            <a:ext cx="1207883" cy="905912"/>
          </a:xfrm>
          <a:custGeom>
            <a:avLst/>
            <a:gdLst/>
            <a:ahLst/>
            <a:cxnLst/>
            <a:rect r="r" b="b" t="t" l="l"/>
            <a:pathLst>
              <a:path h="905912" w="1207883">
                <a:moveTo>
                  <a:pt x="0" y="0"/>
                </a:moveTo>
                <a:lnTo>
                  <a:pt x="1207883" y="0"/>
                </a:lnTo>
                <a:lnTo>
                  <a:pt x="1207883" y="905912"/>
                </a:lnTo>
                <a:lnTo>
                  <a:pt x="0" y="905912"/>
                </a:lnTo>
                <a:lnTo>
                  <a:pt x="0" y="0"/>
                </a:lnTo>
                <a:close/>
              </a:path>
            </a:pathLst>
          </a:custGeom>
          <a:blipFill>
            <a:blip r:embed="rId3"/>
            <a:stretch>
              <a:fillRect l="0" t="0" r="0" b="0"/>
            </a:stretch>
          </a:blipFill>
        </p:spPr>
      </p:sp>
      <p:sp>
        <p:nvSpPr>
          <p:cNvPr name="TextBox 4" id="4"/>
          <p:cNvSpPr txBox="true"/>
          <p:nvPr/>
        </p:nvSpPr>
        <p:spPr>
          <a:xfrm rot="0">
            <a:off x="579106" y="2333347"/>
            <a:ext cx="8595389" cy="2000807"/>
          </a:xfrm>
          <a:prstGeom prst="rect">
            <a:avLst/>
          </a:prstGeom>
        </p:spPr>
        <p:txBody>
          <a:bodyPr anchor="t" rtlCol="false" tIns="0" lIns="0" bIns="0" rIns="0">
            <a:spAutoFit/>
          </a:bodyPr>
          <a:lstStyle/>
          <a:p>
            <a:pPr algn="ctr">
              <a:lnSpc>
                <a:spcPts val="5254"/>
              </a:lnSpc>
            </a:pPr>
            <a:r>
              <a:rPr lang="en-US" sz="4381" b="true">
                <a:solidFill>
                  <a:srgbClr val="002060"/>
                </a:solidFill>
                <a:latin typeface="Gotham Bold"/>
                <a:ea typeface="Gotham Bold"/>
                <a:cs typeface="Gotham Bold"/>
                <a:sym typeface="Gotham Bold"/>
              </a:rPr>
              <a:t>13º CICLO DE REUNIÕES DOS COMITÊS TEMÁTICOS DO FOPEME</a:t>
            </a:r>
          </a:p>
        </p:txBody>
      </p:sp>
      <p:sp>
        <p:nvSpPr>
          <p:cNvPr name="Freeform 5" id="5"/>
          <p:cNvSpPr/>
          <p:nvPr/>
        </p:nvSpPr>
        <p:spPr>
          <a:xfrm flipH="false" flipV="false" rot="0">
            <a:off x="349600" y="6200752"/>
            <a:ext cx="1725872" cy="765856"/>
          </a:xfrm>
          <a:custGeom>
            <a:avLst/>
            <a:gdLst/>
            <a:ahLst/>
            <a:cxnLst/>
            <a:rect r="r" b="b" t="t" l="l"/>
            <a:pathLst>
              <a:path h="765856" w="1725872">
                <a:moveTo>
                  <a:pt x="0" y="0"/>
                </a:moveTo>
                <a:lnTo>
                  <a:pt x="1725872" y="0"/>
                </a:lnTo>
                <a:lnTo>
                  <a:pt x="1725872" y="765856"/>
                </a:lnTo>
                <a:lnTo>
                  <a:pt x="0" y="765856"/>
                </a:lnTo>
                <a:lnTo>
                  <a:pt x="0" y="0"/>
                </a:lnTo>
                <a:close/>
              </a:path>
            </a:pathLst>
          </a:custGeom>
          <a:blipFill>
            <a:blip r:embed="rId4"/>
            <a:stretch>
              <a:fillRect l="0" t="0" r="0" b="0"/>
            </a:stretch>
          </a:blipFill>
        </p:spPr>
      </p:sp>
      <p:sp>
        <p:nvSpPr>
          <p:cNvPr name="TextBox 6" id="6"/>
          <p:cNvSpPr txBox="true"/>
          <p:nvPr/>
        </p:nvSpPr>
        <p:spPr>
          <a:xfrm rot="0">
            <a:off x="1577188" y="5770388"/>
            <a:ext cx="6599224" cy="727691"/>
          </a:xfrm>
          <a:prstGeom prst="rect">
            <a:avLst/>
          </a:prstGeom>
        </p:spPr>
        <p:txBody>
          <a:bodyPr anchor="t" rtlCol="false" tIns="0" lIns="0" bIns="0" rIns="0">
            <a:spAutoFit/>
          </a:bodyPr>
          <a:lstStyle/>
          <a:p>
            <a:pPr algn="ctr">
              <a:lnSpc>
                <a:spcPts val="1890"/>
              </a:lnSpc>
            </a:pPr>
            <a:r>
              <a:rPr lang="en-US" sz="2100" b="true">
                <a:solidFill>
                  <a:srgbClr val="002060"/>
                </a:solidFill>
                <a:latin typeface="Gotham Bold"/>
                <a:ea typeface="Gotham Bold"/>
                <a:cs typeface="Gotham Bold"/>
                <a:sym typeface="Gotham Bold"/>
              </a:rPr>
              <a:t>09 de abril de 2026</a:t>
            </a:r>
          </a:p>
          <a:p>
            <a:pPr algn="ctr">
              <a:lnSpc>
                <a:spcPts val="1890"/>
              </a:lnSpc>
            </a:pPr>
          </a:p>
          <a:p>
            <a:pPr algn="ctr">
              <a:lnSpc>
                <a:spcPts val="1890"/>
              </a:lnSpc>
            </a:pPr>
            <a:r>
              <a:rPr lang="en-US" sz="2100" b="true">
                <a:solidFill>
                  <a:srgbClr val="002060"/>
                </a:solidFill>
                <a:latin typeface="Gotham Bold"/>
                <a:ea typeface="Gotham Bold"/>
                <a:cs typeface="Gotham Bold"/>
                <a:sym typeface="Gotham Bold"/>
              </a:rPr>
              <a:t>Curitiba – PR</a:t>
            </a:r>
          </a:p>
        </p:txBody>
      </p:sp>
      <p:sp>
        <p:nvSpPr>
          <p:cNvPr name="TextBox 7" id="7"/>
          <p:cNvSpPr txBox="true"/>
          <p:nvPr/>
        </p:nvSpPr>
        <p:spPr>
          <a:xfrm rot="0">
            <a:off x="579106" y="4505603"/>
            <a:ext cx="8595389" cy="547370"/>
          </a:xfrm>
          <a:prstGeom prst="rect">
            <a:avLst/>
          </a:prstGeom>
        </p:spPr>
        <p:txBody>
          <a:bodyPr anchor="t" rtlCol="false" tIns="0" lIns="0" bIns="0" rIns="0">
            <a:spAutoFit/>
          </a:bodyPr>
          <a:lstStyle/>
          <a:p>
            <a:pPr algn="ctr">
              <a:lnSpc>
                <a:spcPts val="4480"/>
              </a:lnSpc>
            </a:pPr>
            <a:r>
              <a:rPr lang="en-US" sz="3200" b="true">
                <a:solidFill>
                  <a:srgbClr val="002060"/>
                </a:solidFill>
                <a:latin typeface="Gotham Bold"/>
                <a:ea typeface="Gotham Bold"/>
                <a:cs typeface="Gotham Bold"/>
                <a:sym typeface="Gotham Bold"/>
              </a:rPr>
              <a:t>CT 3 - Tecnologia e Inovação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28575"/>
              <a:ext cx="13032499" cy="1145423"/>
            </a:xfrm>
            <a:prstGeom prst="rect">
              <a:avLst/>
            </a:prstGeom>
          </p:spPr>
          <p:txBody>
            <a:bodyPr anchor="ctr" rtlCol="false" tIns="0" lIns="0" bIns="0" rIns="0"/>
            <a:lstStyle/>
            <a:p>
              <a:pPr algn="ctr">
                <a:lnSpc>
                  <a:spcPts val="4309"/>
                </a:lnSpc>
              </a:pPr>
              <a:r>
                <a:rPr lang="en-US" sz="3591" b="true">
                  <a:solidFill>
                    <a:srgbClr val="203864"/>
                  </a:solidFill>
                  <a:latin typeface="Arial Bold"/>
                  <a:ea typeface="Arial Bold"/>
                  <a:cs typeface="Arial Bold"/>
                  <a:sym typeface="Arial Bold"/>
                </a:rPr>
                <a:t>Pauta - Comitê Temático 3</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sp>
        <p:nvSpPr>
          <p:cNvPr name="Freeform 13" id="13"/>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graphicFrame>
        <p:nvGraphicFramePr>
          <p:cNvPr name="Table 14" id="14"/>
          <p:cNvGraphicFramePr>
            <a:graphicFrameLocks noGrp="true"/>
          </p:cNvGraphicFramePr>
          <p:nvPr/>
        </p:nvGraphicFramePr>
        <p:xfrm>
          <a:off x="731520" y="2776478"/>
          <a:ext cx="8347180" cy="3993054"/>
        </p:xfrm>
        <a:graphic>
          <a:graphicData uri="http://schemas.openxmlformats.org/drawingml/2006/table">
            <a:tbl>
              <a:tblPr/>
              <a:tblGrid>
                <a:gridCol w="2427496"/>
                <a:gridCol w="3216240"/>
                <a:gridCol w="2703443"/>
              </a:tblGrid>
              <a:tr h="565124">
                <a:tc>
                  <a:txBody>
                    <a:bodyPr anchor="t" rtlCol="false"/>
                    <a:lstStyle/>
                    <a:p>
                      <a:pPr algn="ctr">
                        <a:lnSpc>
                          <a:spcPts val="2940"/>
                        </a:lnSpc>
                        <a:defRPr/>
                      </a:pPr>
                      <a:r>
                        <a:rPr lang="en-US" sz="2100" b="true">
                          <a:solidFill>
                            <a:srgbClr val="FFFFFF"/>
                          </a:solidFill>
                          <a:latin typeface="Gotham Bold"/>
                          <a:ea typeface="Gotham Bold"/>
                          <a:cs typeface="Gotham Bold"/>
                          <a:sym typeface="Gotham Bold"/>
                        </a:rPr>
                        <a:t>HORÁRIO</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6FA8DC"/>
                    </a:solidFill>
                  </a:tcPr>
                </a:tc>
                <a:tc>
                  <a:txBody>
                    <a:bodyPr anchor="t" rtlCol="false"/>
                    <a:lstStyle/>
                    <a:p>
                      <a:pPr algn="ctr">
                        <a:lnSpc>
                          <a:spcPts val="2940"/>
                        </a:lnSpc>
                        <a:defRPr/>
                      </a:pPr>
                      <a:r>
                        <a:rPr lang="en-US" sz="2100" b="true">
                          <a:solidFill>
                            <a:srgbClr val="FFFFFF"/>
                          </a:solidFill>
                          <a:latin typeface="Gotham Bold"/>
                          <a:ea typeface="Gotham Bold"/>
                          <a:cs typeface="Gotham Bold"/>
                          <a:sym typeface="Gotham Bold"/>
                        </a:rPr>
                        <a:t>ASSUNTO</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6FA8DC"/>
                    </a:solidFill>
                  </a:tcPr>
                </a:tc>
                <a:tc>
                  <a:txBody>
                    <a:bodyPr anchor="t" rtlCol="false"/>
                    <a:lstStyle/>
                    <a:p>
                      <a:pPr algn="ctr">
                        <a:lnSpc>
                          <a:spcPts val="2940"/>
                        </a:lnSpc>
                        <a:defRPr/>
                      </a:pPr>
                      <a:r>
                        <a:rPr lang="en-US" sz="2100" b="true">
                          <a:solidFill>
                            <a:srgbClr val="FFFFFF"/>
                          </a:solidFill>
                          <a:latin typeface="Gotham Bold"/>
                          <a:ea typeface="Gotham Bold"/>
                          <a:cs typeface="Gotham Bold"/>
                          <a:sym typeface="Gotham Bold"/>
                        </a:rPr>
                        <a:t>RESPONSÁVEL</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6FA8DC"/>
                    </a:solidFill>
                  </a:tcPr>
                </a:tc>
              </a:tr>
              <a:tr h="972785">
                <a:tc>
                  <a:txBody>
                    <a:bodyPr anchor="t" rtlCol="false"/>
                    <a:lstStyle/>
                    <a:p>
                      <a:pPr algn="ctr">
                        <a:lnSpc>
                          <a:spcPts val="2239"/>
                        </a:lnSpc>
                        <a:defRPr/>
                      </a:pPr>
                      <a:r>
                        <a:rPr lang="en-US" sz="1599" b="true">
                          <a:solidFill>
                            <a:srgbClr val="073763"/>
                          </a:solidFill>
                          <a:latin typeface="Gotham Bold"/>
                          <a:ea typeface="Gotham Bold"/>
                          <a:cs typeface="Gotham Bold"/>
                          <a:sym typeface="Gotham Bold"/>
                        </a:rPr>
                        <a:t>Das 08h00 às 08h05</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c>
                  <a:txBody>
                    <a:bodyPr anchor="t" rtlCol="false"/>
                    <a:lstStyle/>
                    <a:p>
                      <a:pPr algn="ctr">
                        <a:lnSpc>
                          <a:spcPts val="2506"/>
                        </a:lnSpc>
                        <a:defRPr/>
                      </a:pPr>
                      <a:r>
                        <a:rPr lang="en-US" sz="1790" b="true">
                          <a:solidFill>
                            <a:srgbClr val="073763"/>
                          </a:solidFill>
                          <a:latin typeface="Gotham Bold"/>
                          <a:ea typeface="Gotham Bold"/>
                          <a:cs typeface="Gotham Bold"/>
                          <a:sym typeface="Gotham Bold"/>
                        </a:rPr>
                        <a:t>Secretaria Técnica</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c>
                  <a:txBody>
                    <a:bodyPr anchor="t" rtlCol="false"/>
                    <a:lstStyle/>
                    <a:p>
                      <a:pPr algn="ctr">
                        <a:lnSpc>
                          <a:spcPts val="2506"/>
                        </a:lnSpc>
                        <a:defRPr/>
                      </a:pPr>
                      <a:r>
                        <a:rPr lang="en-US" sz="1790" b="true">
                          <a:solidFill>
                            <a:srgbClr val="073763"/>
                          </a:solidFill>
                          <a:latin typeface="Gotham Bold"/>
                          <a:ea typeface="Gotham Bold"/>
                          <a:cs typeface="Gotham Bold"/>
                          <a:sym typeface="Gotham Bold"/>
                        </a:rPr>
                        <a:t>Anna Paula Muller</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r>
              <a:tr h="1482361">
                <a:tc>
                  <a:txBody>
                    <a:bodyPr anchor="t" rtlCol="false"/>
                    <a:lstStyle/>
                    <a:p>
                      <a:pPr algn="ctr">
                        <a:lnSpc>
                          <a:spcPts val="2239"/>
                        </a:lnSpc>
                        <a:defRPr/>
                      </a:pPr>
                      <a:r>
                        <a:rPr lang="en-US" sz="1599" b="true">
                          <a:solidFill>
                            <a:srgbClr val="073763"/>
                          </a:solidFill>
                          <a:latin typeface="Gotham Bold"/>
                          <a:ea typeface="Gotham Bold"/>
                          <a:cs typeface="Gotham Bold"/>
                          <a:sym typeface="Gotham Bold"/>
                        </a:rPr>
                        <a:t>Das 08h05 às 09h20</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E2ECF6"/>
                    </a:solidFill>
                  </a:tcPr>
                </a:tc>
                <a:tc>
                  <a:txBody>
                    <a:bodyPr anchor="t" rtlCol="false"/>
                    <a:lstStyle/>
                    <a:p>
                      <a:pPr algn="ctr">
                        <a:lnSpc>
                          <a:spcPts val="2506"/>
                        </a:lnSpc>
                        <a:defRPr/>
                      </a:pPr>
                      <a:r>
                        <a:rPr lang="en-US" sz="1790" b="true">
                          <a:solidFill>
                            <a:srgbClr val="073763"/>
                          </a:solidFill>
                          <a:latin typeface="Gotham Bold"/>
                          <a:ea typeface="Gotham Bold"/>
                          <a:cs typeface="Gotham Bold"/>
                          <a:sym typeface="Gotham Bold"/>
                        </a:rPr>
                        <a:t>Situação das ações em andamento e revisão dos indicadores das ações do Painel de Gestão</a:t>
                      </a:r>
                      <a:endParaRPr lang="en-US" sz="1100"/>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E2ECF6"/>
                    </a:solidFill>
                  </a:tcPr>
                </a:tc>
                <a:tc>
                  <a:txBody>
                    <a:bodyPr anchor="t" rtlCol="false"/>
                    <a:lstStyle/>
                    <a:p>
                      <a:pPr algn="ctr">
                        <a:lnSpc>
                          <a:spcPts val="2506"/>
                        </a:lnSpc>
                        <a:defRPr/>
                      </a:pPr>
                      <a:r>
                        <a:rPr lang="en-US" sz="1790" b="true">
                          <a:solidFill>
                            <a:srgbClr val="073763"/>
                          </a:solidFill>
                          <a:latin typeface="Gotham Bold"/>
                          <a:ea typeface="Gotham Bold"/>
                          <a:cs typeface="Gotham Bold"/>
                          <a:sym typeface="Gotham Bold"/>
                        </a:rPr>
                        <a:t>Marcelo R da Silva</a:t>
                      </a:r>
                      <a:endParaRPr lang="en-US" sz="1100"/>
                    </a:p>
                    <a:p>
                      <a:pPr algn="ctr">
                        <a:lnSpc>
                          <a:spcPts val="2506"/>
                        </a:lnSpc>
                      </a:pPr>
                      <a:r>
                        <a:rPr lang="en-US" sz="1790" b="true">
                          <a:solidFill>
                            <a:srgbClr val="073763"/>
                          </a:solidFill>
                          <a:latin typeface="Gotham Bold"/>
                          <a:ea typeface="Gotham Bold"/>
                          <a:cs typeface="Gotham Bold"/>
                          <a:sym typeface="Gotham Bold"/>
                        </a:rPr>
                        <a:t>Evaldo Kosters</a:t>
                      </a:r>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solidFill>
                      <a:srgbClr val="E2ECF6"/>
                    </a:solidFill>
                  </a:tcPr>
                </a:tc>
              </a:tr>
              <a:tr h="972785">
                <a:tc>
                  <a:txBody>
                    <a:bodyPr anchor="t" rtlCol="false"/>
                    <a:lstStyle/>
                    <a:p>
                      <a:pPr algn="ctr">
                        <a:lnSpc>
                          <a:spcPts val="2239"/>
                        </a:lnSpc>
                        <a:defRPr/>
                      </a:pPr>
                      <a:r>
                        <a:rPr lang="en-US" sz="1599" b="true">
                          <a:solidFill>
                            <a:srgbClr val="073763"/>
                          </a:solidFill>
                          <a:latin typeface="Gotham Bold"/>
                          <a:ea typeface="Gotham Bold"/>
                          <a:cs typeface="Gotham Bold"/>
                          <a:sym typeface="Gotham Bold"/>
                        </a:rPr>
                        <a:t>Das 09h20 às 09h30</a:t>
                      </a:r>
                      <a:endParaRPr lang="en-US" sz="1100"/>
                    </a:p>
                  </a:txBody>
                  <a:tcPr marL="76200" marR="76200" marT="76200" marB="76200" anchor="ctr">
                    <a:lnL cmpd="sng" algn="ctr" cap="flat" w="9525">
                      <a:solidFill>
                        <a:srgbClr val="CCCCCC"/>
                      </a:solidFill>
                      <a:prstDash val="solid"/>
                      <a:round/>
                      <a:headEnd type="none" w="med" len="med"/>
                      <a:tailEnd type="none" w="med" len="med"/>
                    </a:lnL>
                    <a:lnR cmpd="sng" algn="ctr" cap="flat" w="9525">
                      <a:solidFill>
                        <a:srgbClr val="CCCCCC"/>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c>
                  <a:txBody>
                    <a:bodyPr anchor="t" rtlCol="false"/>
                    <a:lstStyle/>
                    <a:p>
                      <a:pPr algn="ctr">
                        <a:lnSpc>
                          <a:spcPts val="2506"/>
                        </a:lnSpc>
                        <a:defRPr/>
                      </a:pPr>
                      <a:r>
                        <a:rPr lang="en-US" sz="1790" b="true">
                          <a:solidFill>
                            <a:srgbClr val="073763"/>
                          </a:solidFill>
                          <a:latin typeface="Gotham Bold"/>
                          <a:ea typeface="Gotham Bold"/>
                          <a:cs typeface="Gotham Bold"/>
                          <a:sym typeface="Gotham Bold"/>
                        </a:rPr>
                        <a:t>Encaminhamentos do CT e Encerramento</a:t>
                      </a:r>
                      <a:endParaRPr lang="en-US" sz="1100"/>
                    </a:p>
                  </a:txBody>
                  <a:tcPr marL="76200" marR="76200" marT="76200" marB="76200" anchor="ctr">
                    <a:lnL cmpd="sng" algn="ctr" cap="flat" w="9525">
                      <a:solidFill>
                        <a:srgbClr val="CCCCCC"/>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c>
                  <a:txBody>
                    <a:bodyPr anchor="t" rtlCol="false"/>
                    <a:lstStyle/>
                    <a:p>
                      <a:pPr algn="ctr" marL="0" indent="0" lvl="0">
                        <a:lnSpc>
                          <a:spcPts val="2506"/>
                        </a:lnSpc>
                        <a:defRPr/>
                      </a:pPr>
                      <a:r>
                        <a:rPr lang="en-US" b="true" sz="1790" strike="noStrike" u="none">
                          <a:solidFill>
                            <a:srgbClr val="073763"/>
                          </a:solidFill>
                          <a:latin typeface="Gotham Bold"/>
                          <a:ea typeface="Gotham Bold"/>
                          <a:cs typeface="Gotham Bold"/>
                          <a:sym typeface="Gotham Bold"/>
                        </a:rPr>
                        <a:t>Marcelo R da Silva</a:t>
                      </a:r>
                      <a:endParaRPr lang="en-US" sz="1100"/>
                    </a:p>
                    <a:p>
                      <a:pPr algn="ctr" marL="0" indent="0" lvl="0">
                        <a:lnSpc>
                          <a:spcPts val="2506"/>
                        </a:lnSpc>
                      </a:pPr>
                      <a:r>
                        <a:rPr lang="en-US" b="true" sz="1790" strike="noStrike" u="none">
                          <a:solidFill>
                            <a:srgbClr val="073763"/>
                          </a:solidFill>
                          <a:latin typeface="Gotham Bold"/>
                          <a:ea typeface="Gotham Bold"/>
                          <a:cs typeface="Gotham Bold"/>
                          <a:sym typeface="Gotham Bold"/>
                        </a:rPr>
                        <a:t>Evaldo Kosters</a:t>
                      </a:r>
                    </a:p>
                  </a:txBody>
                  <a:tcPr marL="76200" marR="76200" marT="76200" marB="762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CCCCCC"/>
                      </a:solidFill>
                      <a:prstDash val="solid"/>
                      <a:round/>
                      <a:headEnd type="none" w="med" len="med"/>
                      <a:tailEnd type="none" w="med" len="med"/>
                    </a:lnB>
                    <a:solidFill>
                      <a:srgbClr val="CFE2F3"/>
                    </a:solidFill>
                  </a:tcPr>
                </a:tc>
              </a:tr>
            </a:tbl>
          </a:graphicData>
        </a:graphic>
      </p:graphicFrame>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4309"/>
                </a:lnSpc>
              </a:pPr>
              <a:r>
                <a:rPr lang="en-US" sz="3591" b="true">
                  <a:solidFill>
                    <a:srgbClr val="203864"/>
                  </a:solidFill>
                  <a:latin typeface="Gotham Bold"/>
                  <a:ea typeface="Gotham Bold"/>
                  <a:cs typeface="Gotham Bold"/>
                  <a:sym typeface="Gotham Bold"/>
                </a:rPr>
                <a:t>CT 3 - Tecnologia e Inovação</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grpSp>
        <p:nvGrpSpPr>
          <p:cNvPr name="Group 13" id="13"/>
          <p:cNvGrpSpPr/>
          <p:nvPr/>
        </p:nvGrpSpPr>
        <p:grpSpPr>
          <a:xfrm rot="0">
            <a:off x="320666" y="2549557"/>
            <a:ext cx="9108658" cy="4503012"/>
            <a:chOff x="0" y="0"/>
            <a:chExt cx="891000" cy="440480"/>
          </a:xfrm>
        </p:grpSpPr>
        <p:sp>
          <p:nvSpPr>
            <p:cNvPr name="Freeform 14" id="14"/>
            <p:cNvSpPr/>
            <p:nvPr/>
          </p:nvSpPr>
          <p:spPr>
            <a:xfrm flipH="false" flipV="false" rot="0">
              <a:off x="0" y="0"/>
              <a:ext cx="891000" cy="440480"/>
            </a:xfrm>
            <a:custGeom>
              <a:avLst/>
              <a:gdLst/>
              <a:ahLst/>
              <a:cxnLst/>
              <a:rect r="r" b="b" t="t" l="l"/>
              <a:pathLst>
                <a:path h="440480" w="891000">
                  <a:moveTo>
                    <a:pt x="39177" y="0"/>
                  </a:moveTo>
                  <a:lnTo>
                    <a:pt x="851823" y="0"/>
                  </a:lnTo>
                  <a:cubicBezTo>
                    <a:pt x="873460" y="0"/>
                    <a:pt x="891000" y="17540"/>
                    <a:pt x="891000" y="39177"/>
                  </a:cubicBezTo>
                  <a:lnTo>
                    <a:pt x="891000" y="401303"/>
                  </a:lnTo>
                  <a:cubicBezTo>
                    <a:pt x="891000" y="422940"/>
                    <a:pt x="873460" y="440480"/>
                    <a:pt x="851823" y="440480"/>
                  </a:cubicBezTo>
                  <a:lnTo>
                    <a:pt x="39177" y="440480"/>
                  </a:lnTo>
                  <a:cubicBezTo>
                    <a:pt x="17540" y="440480"/>
                    <a:pt x="0" y="422940"/>
                    <a:pt x="0" y="401303"/>
                  </a:cubicBezTo>
                  <a:lnTo>
                    <a:pt x="0" y="39177"/>
                  </a:lnTo>
                  <a:cubicBezTo>
                    <a:pt x="0" y="17540"/>
                    <a:pt x="17540" y="0"/>
                    <a:pt x="39177" y="0"/>
                  </a:cubicBezTo>
                  <a:close/>
                </a:path>
              </a:pathLst>
            </a:custGeom>
            <a:solidFill>
              <a:srgbClr val="CAF5F7">
                <a:alpha val="42745"/>
              </a:srgbClr>
            </a:solidFill>
          </p:spPr>
        </p:sp>
        <p:sp>
          <p:nvSpPr>
            <p:cNvPr name="TextBox 15" id="15"/>
            <p:cNvSpPr txBox="true"/>
            <p:nvPr/>
          </p:nvSpPr>
          <p:spPr>
            <a:xfrm>
              <a:off x="0" y="-28575"/>
              <a:ext cx="891000" cy="469055"/>
            </a:xfrm>
            <a:prstGeom prst="rect">
              <a:avLst/>
            </a:prstGeom>
          </p:spPr>
          <p:txBody>
            <a:bodyPr anchor="ctr" rtlCol="false" tIns="50800" lIns="50800" bIns="50800" rIns="50800"/>
            <a:lstStyle/>
            <a:p>
              <a:pPr algn="l">
                <a:lnSpc>
                  <a:spcPts val="2519"/>
                </a:lnSpc>
              </a:pPr>
            </a:p>
          </p:txBody>
        </p:sp>
      </p:grpSp>
      <p:sp>
        <p:nvSpPr>
          <p:cNvPr name="TextBox 16" id="16"/>
          <p:cNvSpPr txBox="true"/>
          <p:nvPr/>
        </p:nvSpPr>
        <p:spPr>
          <a:xfrm rot="0">
            <a:off x="731520" y="3075766"/>
            <a:ext cx="8538972" cy="3571875"/>
          </a:xfrm>
          <a:prstGeom prst="rect">
            <a:avLst/>
          </a:prstGeom>
        </p:spPr>
        <p:txBody>
          <a:bodyPr anchor="t" rtlCol="false" tIns="0" lIns="0" bIns="0" rIns="0">
            <a:spAutoFit/>
          </a:bodyPr>
          <a:lstStyle/>
          <a:p>
            <a:pPr algn="l">
              <a:lnSpc>
                <a:spcPts val="3224"/>
              </a:lnSpc>
            </a:pPr>
            <a:r>
              <a:rPr lang="en-US" b="true" sz="2686">
                <a:solidFill>
                  <a:srgbClr val="203864"/>
                </a:solidFill>
                <a:latin typeface="Gotham Bold"/>
                <a:ea typeface="Gotham Bold"/>
                <a:cs typeface="Gotham Bold"/>
                <a:sym typeface="Gotham Bold"/>
              </a:rPr>
              <a:t>Coordenadores de Governo:</a:t>
            </a:r>
          </a:p>
          <a:p>
            <a:pPr algn="l">
              <a:lnSpc>
                <a:spcPts val="3224"/>
              </a:lnSpc>
            </a:pPr>
            <a:r>
              <a:rPr lang="en-US" sz="2686">
                <a:solidFill>
                  <a:srgbClr val="203864"/>
                </a:solidFill>
                <a:latin typeface="Gotham"/>
                <a:ea typeface="Gotham"/>
                <a:cs typeface="Gotham"/>
                <a:sym typeface="Gotham"/>
              </a:rPr>
              <a:t>Titular: Marcelo Rodrigues da Silva – SETI</a:t>
            </a:r>
          </a:p>
          <a:p>
            <a:pPr algn="l">
              <a:lnSpc>
                <a:spcPts val="3224"/>
              </a:lnSpc>
            </a:pPr>
            <a:r>
              <a:rPr lang="en-US" sz="2686">
                <a:solidFill>
                  <a:srgbClr val="203864"/>
                </a:solidFill>
                <a:latin typeface="Gotham"/>
                <a:ea typeface="Gotham"/>
                <a:cs typeface="Gotham"/>
                <a:sym typeface="Gotham"/>
              </a:rPr>
              <a:t>Suplente: Celso Romero Kloss Campos – TECPAR</a:t>
            </a:r>
          </a:p>
          <a:p>
            <a:pPr algn="l">
              <a:lnSpc>
                <a:spcPts val="1440"/>
              </a:lnSpc>
            </a:pPr>
          </a:p>
          <a:p>
            <a:pPr algn="l">
              <a:lnSpc>
                <a:spcPts val="3224"/>
              </a:lnSpc>
            </a:pPr>
            <a:r>
              <a:rPr lang="en-US" b="true" sz="2686">
                <a:solidFill>
                  <a:srgbClr val="203864"/>
                </a:solidFill>
                <a:latin typeface="Gotham Bold"/>
                <a:ea typeface="Gotham Bold"/>
                <a:cs typeface="Gotham Bold"/>
                <a:sym typeface="Gotham Bold"/>
              </a:rPr>
              <a:t>Coordenadores da Iniciativa Privada:</a:t>
            </a:r>
          </a:p>
          <a:p>
            <a:pPr algn="l">
              <a:lnSpc>
                <a:spcPts val="3224"/>
              </a:lnSpc>
            </a:pPr>
            <a:r>
              <a:rPr lang="en-US" sz="2686">
                <a:solidFill>
                  <a:srgbClr val="203864"/>
                </a:solidFill>
                <a:latin typeface="Gotham"/>
                <a:ea typeface="Gotham"/>
                <a:cs typeface="Gotham"/>
                <a:sym typeface="Gotham"/>
              </a:rPr>
              <a:t>Titular: Evaldo Kosters – FIEP</a:t>
            </a:r>
          </a:p>
          <a:p>
            <a:pPr algn="l">
              <a:lnSpc>
                <a:spcPts val="3224"/>
              </a:lnSpc>
            </a:pPr>
            <a:r>
              <a:rPr lang="en-US" sz="2686">
                <a:solidFill>
                  <a:srgbClr val="203864"/>
                </a:solidFill>
                <a:latin typeface="Gotham"/>
                <a:ea typeface="Gotham"/>
                <a:cs typeface="Gotham"/>
                <a:sym typeface="Gotham"/>
              </a:rPr>
              <a:t>Suplente: Lucas Nogara – FIEP</a:t>
            </a:r>
          </a:p>
          <a:p>
            <a:pPr algn="l">
              <a:lnSpc>
                <a:spcPts val="1440"/>
              </a:lnSpc>
            </a:pPr>
          </a:p>
          <a:p>
            <a:pPr algn="l">
              <a:lnSpc>
                <a:spcPts val="3224"/>
              </a:lnSpc>
            </a:pPr>
            <a:r>
              <a:rPr lang="en-US" b="true" sz="2686">
                <a:solidFill>
                  <a:srgbClr val="203864"/>
                </a:solidFill>
                <a:latin typeface="Gotham Bold"/>
                <a:ea typeface="Gotham Bold"/>
                <a:cs typeface="Gotham Bold"/>
                <a:sym typeface="Gotham Bold"/>
              </a:rPr>
              <a:t>Consultor do SEBRAE/PR:</a:t>
            </a:r>
          </a:p>
          <a:p>
            <a:pPr algn="l">
              <a:lnSpc>
                <a:spcPts val="3224"/>
              </a:lnSpc>
            </a:pPr>
            <a:r>
              <a:rPr lang="en-US" sz="2686">
                <a:solidFill>
                  <a:srgbClr val="203864"/>
                </a:solidFill>
                <a:latin typeface="Gotham"/>
                <a:ea typeface="Gotham"/>
                <a:cs typeface="Gotham"/>
                <a:sym typeface="Gotham"/>
              </a:rPr>
              <a:t>Alan Debus</a:t>
            </a:r>
          </a:p>
        </p:txBody>
      </p:sp>
      <p:sp>
        <p:nvSpPr>
          <p:cNvPr name="Freeform 17" id="17"/>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4309"/>
                </a:lnSpc>
              </a:pPr>
              <a:r>
                <a:rPr lang="en-US" sz="3591" b="true">
                  <a:solidFill>
                    <a:srgbClr val="203864"/>
                  </a:solidFill>
                  <a:latin typeface="Gotham Bold"/>
                  <a:ea typeface="Gotham Bold"/>
                  <a:cs typeface="Gotham Bold"/>
                  <a:sym typeface="Gotham Bold"/>
                </a:rPr>
                <a:t>CT 3 - Tecnologia e Inovação</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graphicFrame>
        <p:nvGraphicFramePr>
          <p:cNvPr name="Table 13" id="13"/>
          <p:cNvGraphicFramePr>
            <a:graphicFrameLocks noGrp="true"/>
          </p:cNvGraphicFramePr>
          <p:nvPr/>
        </p:nvGraphicFramePr>
        <p:xfrm>
          <a:off x="519839" y="2454307"/>
          <a:ext cx="8760178" cy="4679258"/>
        </p:xfrm>
        <a:graphic>
          <a:graphicData uri="http://schemas.openxmlformats.org/drawingml/2006/table">
            <a:tbl>
              <a:tblPr/>
              <a:tblGrid>
                <a:gridCol w="2342165"/>
                <a:gridCol w="6418013"/>
              </a:tblGrid>
              <a:tr h="2664778">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Ação 1</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Formar profissionais especializados para atuarem juntos aos Núcleos de Inovação Tecnológica nas sedes da AGEUNI, por meio de Edital, concedendo 50 bolsas para formação de profissionais especializados nas Universidades Estaduais, com duração de 24 meses. </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r h="830930">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Entrega</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50 profissionais habilitados e atuando nas AGEUNIs em 2026</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533347">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Prazo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650203">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Responsável</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Marcelo Rodrigues - SETI</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bl>
          </a:graphicData>
        </a:graphic>
      </p:graphicFrame>
      <p:sp>
        <p:nvSpPr>
          <p:cNvPr name="Freeform 14" id="14"/>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4309"/>
                </a:lnSpc>
              </a:pPr>
              <a:r>
                <a:rPr lang="en-US" sz="3591" b="true">
                  <a:solidFill>
                    <a:srgbClr val="203864"/>
                  </a:solidFill>
                  <a:latin typeface="Gotham Bold"/>
                  <a:ea typeface="Gotham Bold"/>
                  <a:cs typeface="Gotham Bold"/>
                  <a:sym typeface="Gotham Bold"/>
                </a:rPr>
                <a:t>CT 3 - Tecnologia e Inovação</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graphicFrame>
        <p:nvGraphicFramePr>
          <p:cNvPr name="Table 13" id="13"/>
          <p:cNvGraphicFramePr>
            <a:graphicFrameLocks noGrp="true"/>
          </p:cNvGraphicFramePr>
          <p:nvPr/>
        </p:nvGraphicFramePr>
        <p:xfrm>
          <a:off x="548414" y="2463832"/>
          <a:ext cx="8760178" cy="4590070"/>
        </p:xfrm>
        <a:graphic>
          <a:graphicData uri="http://schemas.openxmlformats.org/drawingml/2006/table">
            <a:tbl>
              <a:tblPr/>
              <a:tblGrid>
                <a:gridCol w="2219889"/>
                <a:gridCol w="6540289"/>
              </a:tblGrid>
              <a:tr h="2280526">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Ação 2</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Incentivar o desenvolvimento socioeconômico do Estado do Paraná, por meio da oferta de cursos de capacitação gerencial a Micros, Pequenos, Médios Empresários e Microempreendedores Individuais (MEIs) - PEM.</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r h="1174826">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Entrega</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6 cursos microcredenciais + 1 oficina "Mãos na Massa" por edição. Presencial: 840 vagas em 24 meses. EAD: 792 vagas em 24 meses</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525329">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Prazo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609390">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Responsável</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Marcelo Rodrigues - SETI</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bl>
          </a:graphicData>
        </a:graphic>
      </p:graphicFrame>
      <p:sp>
        <p:nvSpPr>
          <p:cNvPr name="Freeform 14" id="14"/>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4309"/>
                </a:lnSpc>
              </a:pPr>
              <a:r>
                <a:rPr lang="en-US" sz="3591" b="true">
                  <a:solidFill>
                    <a:srgbClr val="203864"/>
                  </a:solidFill>
                  <a:latin typeface="Gotham Bold"/>
                  <a:ea typeface="Gotham Bold"/>
                  <a:cs typeface="Gotham Bold"/>
                  <a:sym typeface="Gotham Bold"/>
                </a:rPr>
                <a:t>CT 3 - Tecnologia e Inovação</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graphicFrame>
        <p:nvGraphicFramePr>
          <p:cNvPr name="Table 13" id="13"/>
          <p:cNvGraphicFramePr>
            <a:graphicFrameLocks noGrp="true"/>
          </p:cNvGraphicFramePr>
          <p:nvPr/>
        </p:nvGraphicFramePr>
        <p:xfrm>
          <a:off x="494906" y="2816257"/>
          <a:ext cx="8760178" cy="3971067"/>
        </p:xfrm>
        <a:graphic>
          <a:graphicData uri="http://schemas.openxmlformats.org/drawingml/2006/table">
            <a:tbl>
              <a:tblPr/>
              <a:tblGrid>
                <a:gridCol w="2331975"/>
                <a:gridCol w="6428203"/>
              </a:tblGrid>
              <a:tr h="1899109">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Ação 3</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Conectividade Rural - Ampliação efetiva da cobertura de internet rural e implantação de infraestrutura digital, com torres, antenas e backhaul em microrregiões de baixo IDH e alto valor agropecuário.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r h="831334">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Entrega</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Conectividade implementada de acordo com plano anual estadual estabelecido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525556">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Prazo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715069">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Responsável</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Julio Cesar de Oliveira - SEIA</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bl>
          </a:graphicData>
        </a:graphic>
      </p:graphicFrame>
      <p:sp>
        <p:nvSpPr>
          <p:cNvPr name="Freeform 14" id="14"/>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4309"/>
                </a:lnSpc>
              </a:pPr>
              <a:r>
                <a:rPr lang="en-US" sz="3591" b="true">
                  <a:solidFill>
                    <a:srgbClr val="203864"/>
                  </a:solidFill>
                  <a:latin typeface="Gotham Bold"/>
                  <a:ea typeface="Gotham Bold"/>
                  <a:cs typeface="Gotham Bold"/>
                  <a:sym typeface="Gotham Bold"/>
                </a:rPr>
                <a:t>CT 3 - Tecnologia e Inovação</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graphicFrame>
        <p:nvGraphicFramePr>
          <p:cNvPr name="Table 13" id="13"/>
          <p:cNvGraphicFramePr>
            <a:graphicFrameLocks noGrp="true"/>
          </p:cNvGraphicFramePr>
          <p:nvPr/>
        </p:nvGraphicFramePr>
        <p:xfrm>
          <a:off x="494906" y="3179384"/>
          <a:ext cx="8760178" cy="3226189"/>
        </p:xfrm>
        <a:graphic>
          <a:graphicData uri="http://schemas.openxmlformats.org/drawingml/2006/table">
            <a:tbl>
              <a:tblPr/>
              <a:tblGrid>
                <a:gridCol w="2433872"/>
                <a:gridCol w="6326306"/>
              </a:tblGrid>
              <a:tr h="1622552">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Ação 4</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Realização de oficinas para analise de editais disponíveis, identificar projetos com potencial e orientar os empresários com dicas para submissão de propostas</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r h="538845">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Entrega</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100% das AMPECs capacitadas</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538845">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Prazo</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E9EFF7"/>
                    </a:solidFill>
                  </a:tcPr>
                </a:tc>
              </a:tr>
              <a:tr h="525945">
                <a:tc>
                  <a:txBody>
                    <a:bodyPr anchor="t" rtlCol="false"/>
                    <a:lstStyle/>
                    <a:p>
                      <a:pPr algn="ctr">
                        <a:lnSpc>
                          <a:spcPts val="2999"/>
                        </a:lnSpc>
                        <a:defRPr/>
                      </a:pPr>
                      <a:r>
                        <a:rPr lang="en-US" sz="2499" b="true">
                          <a:solidFill>
                            <a:srgbClr val="FFFFFF"/>
                          </a:solidFill>
                          <a:latin typeface="Gotham Bold"/>
                          <a:ea typeface="Gotham Bold"/>
                          <a:cs typeface="Gotham Bold"/>
                          <a:sym typeface="Gotham Bold"/>
                        </a:rPr>
                        <a:t>Responsável</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5B9BD5"/>
                    </a:solidFill>
                  </a:tcPr>
                </a:tc>
                <a:tc>
                  <a:txBody>
                    <a:bodyPr anchor="t" rtlCol="false"/>
                    <a:lstStyle/>
                    <a:p>
                      <a:pPr algn="l">
                        <a:lnSpc>
                          <a:spcPts val="2712"/>
                        </a:lnSpc>
                        <a:defRPr/>
                      </a:pPr>
                      <a:r>
                        <a:rPr lang="en-US" sz="2260" b="true">
                          <a:solidFill>
                            <a:srgbClr val="203764"/>
                          </a:solidFill>
                          <a:latin typeface="Gotham Bold"/>
                          <a:ea typeface="Gotham Bold"/>
                          <a:cs typeface="Gotham Bold"/>
                          <a:sym typeface="Gotham Bold"/>
                        </a:rPr>
                        <a:t>Eliane Bento - AMPEC Maringá</a:t>
                      </a:r>
                      <a:endParaRPr lang="en-US" sz="1100"/>
                    </a:p>
                  </a:txBody>
                  <a:tcPr marL="9842" marR="9842" marT="9842" marB="9842" anchor="ctr">
                    <a:lnL cmpd="sng" algn="ctr" cap="flat" w="12700">
                      <a:solidFill>
                        <a:srgbClr val="FFFFFF"/>
                      </a:solidFill>
                      <a:prstDash val="solid"/>
                      <a:round/>
                      <a:headEnd type="none" w="med" len="med"/>
                      <a:tailEnd type="none" w="med" len="med"/>
                    </a:lnL>
                    <a:lnR cmpd="sng" algn="ctr" cap="flat" w="12700">
                      <a:solidFill>
                        <a:srgbClr val="FFFFFF"/>
                      </a:solidFill>
                      <a:prstDash val="solid"/>
                      <a:round/>
                      <a:headEnd type="none" w="med" len="med"/>
                      <a:tailEnd type="none" w="med" len="med"/>
                    </a:lnR>
                    <a:lnT cmpd="sng" algn="ctr" cap="flat" w="12700">
                      <a:solidFill>
                        <a:srgbClr val="FFFFFF"/>
                      </a:solidFill>
                      <a:prstDash val="solid"/>
                      <a:round/>
                      <a:headEnd type="none" w="med" len="med"/>
                      <a:tailEnd type="none" w="med" len="med"/>
                    </a:lnT>
                    <a:lnB cmpd="sng" algn="ctr" cap="flat" w="12700">
                      <a:solidFill>
                        <a:srgbClr val="FFFFFF"/>
                      </a:solidFill>
                      <a:prstDash val="solid"/>
                      <a:round/>
                      <a:headEnd type="none" w="med" len="med"/>
                      <a:tailEnd type="none" w="med" len="med"/>
                    </a:lnB>
                    <a:solidFill>
                      <a:srgbClr val="D0DEEF"/>
                    </a:solidFill>
                  </a:tcPr>
                </a:tc>
              </a:tr>
            </a:tbl>
          </a:graphicData>
        </a:graphic>
      </p:graphicFrame>
      <p:sp>
        <p:nvSpPr>
          <p:cNvPr name="Freeform 14" id="14"/>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488" y="1517999"/>
            <a:ext cx="9738170" cy="751580"/>
            <a:chOff x="0" y="0"/>
            <a:chExt cx="12984226" cy="1002106"/>
          </a:xfrm>
        </p:grpSpPr>
        <p:sp>
          <p:nvSpPr>
            <p:cNvPr name="Freeform 3" id="3"/>
            <p:cNvSpPr/>
            <p:nvPr/>
          </p:nvSpPr>
          <p:spPr>
            <a:xfrm flipH="false" flipV="false" rot="0">
              <a:off x="0" y="0"/>
              <a:ext cx="12984226" cy="1002157"/>
            </a:xfrm>
            <a:custGeom>
              <a:avLst/>
              <a:gdLst/>
              <a:ahLst/>
              <a:cxnLst/>
              <a:rect r="r" b="b" t="t" l="l"/>
              <a:pathLst>
                <a:path h="1002157" w="12984226">
                  <a:moveTo>
                    <a:pt x="0" y="0"/>
                  </a:moveTo>
                  <a:lnTo>
                    <a:pt x="12984226" y="0"/>
                  </a:lnTo>
                  <a:lnTo>
                    <a:pt x="12984226" y="1002157"/>
                  </a:lnTo>
                  <a:lnTo>
                    <a:pt x="0" y="1002157"/>
                  </a:lnTo>
                  <a:close/>
                </a:path>
              </a:pathLst>
            </a:custGeom>
            <a:solidFill>
              <a:srgbClr val="FFC000"/>
            </a:solidFill>
          </p:spPr>
        </p:sp>
      </p:grpSp>
      <p:grpSp>
        <p:nvGrpSpPr>
          <p:cNvPr name="Group 4" id="4"/>
          <p:cNvGrpSpPr/>
          <p:nvPr/>
        </p:nvGrpSpPr>
        <p:grpSpPr>
          <a:xfrm rot="0">
            <a:off x="-3610" y="1485614"/>
            <a:ext cx="9774364" cy="816293"/>
            <a:chOff x="0" y="0"/>
            <a:chExt cx="13032486" cy="1088390"/>
          </a:xfrm>
        </p:grpSpPr>
        <p:sp>
          <p:nvSpPr>
            <p:cNvPr name="Freeform 5" id="5"/>
            <p:cNvSpPr/>
            <p:nvPr/>
          </p:nvSpPr>
          <p:spPr>
            <a:xfrm flipH="false" flipV="false" rot="0">
              <a:off x="0" y="0"/>
              <a:ext cx="13032487" cy="1088390"/>
            </a:xfrm>
            <a:custGeom>
              <a:avLst/>
              <a:gdLst/>
              <a:ahLst/>
              <a:cxnLst/>
              <a:rect r="r" b="b" t="t" l="l"/>
              <a:pathLst>
                <a:path h="1088390" w="13032487">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name="Group 6" id="6"/>
          <p:cNvGrpSpPr/>
          <p:nvPr/>
        </p:nvGrpSpPr>
        <p:grpSpPr>
          <a:xfrm rot="0">
            <a:off x="-3610" y="1464183"/>
            <a:ext cx="9774374" cy="837636"/>
            <a:chOff x="0" y="0"/>
            <a:chExt cx="13032499" cy="1116848"/>
          </a:xfrm>
        </p:grpSpPr>
        <p:sp>
          <p:nvSpPr>
            <p:cNvPr name="Freeform 7" id="7"/>
            <p:cNvSpPr/>
            <p:nvPr/>
          </p:nvSpPr>
          <p:spPr>
            <a:xfrm flipH="false" flipV="false" rot="0">
              <a:off x="0" y="0"/>
              <a:ext cx="13032499" cy="1116846"/>
            </a:xfrm>
            <a:custGeom>
              <a:avLst/>
              <a:gdLst/>
              <a:ahLst/>
              <a:cxnLst/>
              <a:rect r="r" b="b" t="t" l="l"/>
              <a:pathLst>
                <a:path h="1116846" w="13032499">
                  <a:moveTo>
                    <a:pt x="0" y="0"/>
                  </a:moveTo>
                  <a:lnTo>
                    <a:pt x="13032499" y="0"/>
                  </a:lnTo>
                  <a:lnTo>
                    <a:pt x="13032499" y="1116846"/>
                  </a:lnTo>
                  <a:lnTo>
                    <a:pt x="0" y="1116846"/>
                  </a:lnTo>
                  <a:close/>
                </a:path>
              </a:pathLst>
            </a:custGeom>
            <a:blipFill>
              <a:blip r:embed="rId3">
                <a:alphaModFix amt="0"/>
              </a:blip>
              <a:stretch>
                <a:fillRect l="0" t="-177371" r="0" b="-177371"/>
              </a:stretch>
            </a:blipFill>
          </p:spPr>
        </p:sp>
        <p:sp>
          <p:nvSpPr>
            <p:cNvPr name="TextBox 8" id="8"/>
            <p:cNvSpPr txBox="true"/>
            <p:nvPr/>
          </p:nvSpPr>
          <p:spPr>
            <a:xfrm>
              <a:off x="0" y="-9525"/>
              <a:ext cx="13032499" cy="1126373"/>
            </a:xfrm>
            <a:prstGeom prst="rect">
              <a:avLst/>
            </a:prstGeom>
          </p:spPr>
          <p:txBody>
            <a:bodyPr anchor="ctr" rtlCol="false" tIns="0" lIns="0" bIns="0" rIns="0"/>
            <a:lstStyle/>
            <a:p>
              <a:pPr algn="ctr">
                <a:lnSpc>
                  <a:spcPts val="3709"/>
                </a:lnSpc>
              </a:pPr>
              <a:r>
                <a:rPr lang="en-US" sz="3091" b="true">
                  <a:solidFill>
                    <a:srgbClr val="203864"/>
                  </a:solidFill>
                  <a:latin typeface="Gotham Bold"/>
                  <a:ea typeface="Gotham Bold"/>
                  <a:cs typeface="Gotham Bold"/>
                  <a:sym typeface="Gotham Bold"/>
                </a:rPr>
                <a:t>Painel de Gestão: Revisão dos Indicadores</a:t>
              </a:r>
            </a:p>
          </p:txBody>
        </p:sp>
      </p:grpSp>
      <p:sp>
        <p:nvSpPr>
          <p:cNvPr name="Freeform 9" id="9"/>
          <p:cNvSpPr/>
          <p:nvPr/>
        </p:nvSpPr>
        <p:spPr>
          <a:xfrm flipH="false" flipV="false" rot="0">
            <a:off x="8534400" y="-10990859"/>
            <a:ext cx="736092" cy="312515"/>
          </a:xfrm>
          <a:custGeom>
            <a:avLst/>
            <a:gdLst/>
            <a:ahLst/>
            <a:cxnLst/>
            <a:rect r="r" b="b" t="t" l="l"/>
            <a:pathLst>
              <a:path h="312515" w="736092">
                <a:moveTo>
                  <a:pt x="0" y="0"/>
                </a:moveTo>
                <a:lnTo>
                  <a:pt x="736092" y="0"/>
                </a:lnTo>
                <a:lnTo>
                  <a:pt x="736092" y="312515"/>
                </a:lnTo>
                <a:lnTo>
                  <a:pt x="0" y="312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610" y="1223039"/>
            <a:ext cx="9757210" cy="78896"/>
            <a:chOff x="0" y="0"/>
            <a:chExt cx="13009613" cy="105194"/>
          </a:xfrm>
        </p:grpSpPr>
        <p:sp>
          <p:nvSpPr>
            <p:cNvPr name="Freeform 11" id="11"/>
            <p:cNvSpPr/>
            <p:nvPr/>
          </p:nvSpPr>
          <p:spPr>
            <a:xfrm flipH="false" flipV="false" rot="0">
              <a:off x="0" y="0"/>
              <a:ext cx="13009626" cy="105156"/>
            </a:xfrm>
            <a:custGeom>
              <a:avLst/>
              <a:gdLst/>
              <a:ahLst/>
              <a:cxnLst/>
              <a:rect r="r" b="b" t="t" l="l"/>
              <a:pathLst>
                <a:path h="105156" w="13009626">
                  <a:moveTo>
                    <a:pt x="0" y="0"/>
                  </a:moveTo>
                  <a:lnTo>
                    <a:pt x="13009626" y="0"/>
                  </a:lnTo>
                  <a:lnTo>
                    <a:pt x="13009626" y="105156"/>
                  </a:lnTo>
                  <a:lnTo>
                    <a:pt x="0" y="105156"/>
                  </a:lnTo>
                  <a:lnTo>
                    <a:pt x="0" y="0"/>
                  </a:lnTo>
                  <a:close/>
                </a:path>
              </a:pathLst>
            </a:custGeom>
            <a:blipFill>
              <a:blip r:embed="rId6"/>
              <a:stretch>
                <a:fillRect l="-8295" t="0" r="-8295" b="-36"/>
              </a:stretch>
            </a:blipFill>
          </p:spPr>
        </p:sp>
      </p:grpSp>
      <p:sp>
        <p:nvSpPr>
          <p:cNvPr name="Freeform 12" id="12"/>
          <p:cNvSpPr/>
          <p:nvPr/>
        </p:nvSpPr>
        <p:spPr>
          <a:xfrm flipH="false" flipV="false" rot="0">
            <a:off x="7290602" y="125388"/>
            <a:ext cx="1979890" cy="878576"/>
          </a:xfrm>
          <a:custGeom>
            <a:avLst/>
            <a:gdLst/>
            <a:ahLst/>
            <a:cxnLst/>
            <a:rect r="r" b="b" t="t" l="l"/>
            <a:pathLst>
              <a:path h="878576" w="1979890">
                <a:moveTo>
                  <a:pt x="0" y="0"/>
                </a:moveTo>
                <a:lnTo>
                  <a:pt x="1979890" y="0"/>
                </a:lnTo>
                <a:lnTo>
                  <a:pt x="1979890" y="878576"/>
                </a:lnTo>
                <a:lnTo>
                  <a:pt x="0" y="878576"/>
                </a:lnTo>
                <a:lnTo>
                  <a:pt x="0" y="0"/>
                </a:lnTo>
                <a:close/>
              </a:path>
            </a:pathLst>
          </a:custGeom>
          <a:blipFill>
            <a:blip r:embed="rId7"/>
            <a:stretch>
              <a:fillRect l="0" t="0" r="0" b="0"/>
            </a:stretch>
          </a:blipFill>
        </p:spPr>
      </p:sp>
      <p:sp>
        <p:nvSpPr>
          <p:cNvPr name="Freeform 13" id="13"/>
          <p:cNvSpPr/>
          <p:nvPr/>
        </p:nvSpPr>
        <p:spPr>
          <a:xfrm flipH="false" flipV="false" rot="0">
            <a:off x="0" y="0"/>
            <a:ext cx="5216917" cy="1274662"/>
          </a:xfrm>
          <a:custGeom>
            <a:avLst/>
            <a:gdLst/>
            <a:ahLst/>
            <a:cxnLst/>
            <a:rect r="r" b="b" t="t" l="l"/>
            <a:pathLst>
              <a:path h="1274662" w="5216917">
                <a:moveTo>
                  <a:pt x="0" y="0"/>
                </a:moveTo>
                <a:lnTo>
                  <a:pt x="5216917" y="0"/>
                </a:lnTo>
                <a:lnTo>
                  <a:pt x="5216917" y="1274662"/>
                </a:lnTo>
                <a:lnTo>
                  <a:pt x="0" y="1274662"/>
                </a:lnTo>
                <a:lnTo>
                  <a:pt x="0" y="0"/>
                </a:lnTo>
                <a:close/>
              </a:path>
            </a:pathLst>
          </a:custGeom>
          <a:blipFill>
            <a:blip r:embed="rId8"/>
            <a:stretch>
              <a:fillRect l="0" t="0" r="0" b="0"/>
            </a:stretch>
          </a:blipFill>
        </p:spPr>
      </p:sp>
      <p:grpSp>
        <p:nvGrpSpPr>
          <p:cNvPr name="Group 14" id="14"/>
          <p:cNvGrpSpPr/>
          <p:nvPr/>
        </p:nvGrpSpPr>
        <p:grpSpPr>
          <a:xfrm rot="0">
            <a:off x="1282243" y="4051567"/>
            <a:ext cx="3242575" cy="3655012"/>
            <a:chOff x="0" y="0"/>
            <a:chExt cx="938245" cy="1057584"/>
          </a:xfrm>
        </p:grpSpPr>
        <p:sp>
          <p:nvSpPr>
            <p:cNvPr name="Freeform 15" id="15"/>
            <p:cNvSpPr/>
            <p:nvPr/>
          </p:nvSpPr>
          <p:spPr>
            <a:xfrm flipH="false" flipV="false" rot="0">
              <a:off x="0" y="0"/>
              <a:ext cx="938245" cy="1057584"/>
            </a:xfrm>
            <a:custGeom>
              <a:avLst/>
              <a:gdLst/>
              <a:ahLst/>
              <a:cxnLst/>
              <a:rect r="r" b="b" t="t" l="l"/>
              <a:pathLst>
                <a:path h="1057584" w="938245">
                  <a:moveTo>
                    <a:pt x="33575" y="0"/>
                  </a:moveTo>
                  <a:lnTo>
                    <a:pt x="904670" y="0"/>
                  </a:lnTo>
                  <a:cubicBezTo>
                    <a:pt x="913574" y="0"/>
                    <a:pt x="922115" y="3537"/>
                    <a:pt x="928411" y="9834"/>
                  </a:cubicBezTo>
                  <a:cubicBezTo>
                    <a:pt x="934708" y="16131"/>
                    <a:pt x="938245" y="24671"/>
                    <a:pt x="938245" y="33575"/>
                  </a:cubicBezTo>
                  <a:lnTo>
                    <a:pt x="938245" y="1024009"/>
                  </a:lnTo>
                  <a:cubicBezTo>
                    <a:pt x="938245" y="1032914"/>
                    <a:pt x="934708" y="1041454"/>
                    <a:pt x="928411" y="1047750"/>
                  </a:cubicBezTo>
                  <a:cubicBezTo>
                    <a:pt x="922115" y="1054047"/>
                    <a:pt x="913574" y="1057584"/>
                    <a:pt x="904670" y="1057584"/>
                  </a:cubicBezTo>
                  <a:lnTo>
                    <a:pt x="33575" y="1057584"/>
                  </a:lnTo>
                  <a:cubicBezTo>
                    <a:pt x="24671" y="1057584"/>
                    <a:pt x="16131" y="1054047"/>
                    <a:pt x="9834" y="1047750"/>
                  </a:cubicBezTo>
                  <a:cubicBezTo>
                    <a:pt x="3537" y="1041454"/>
                    <a:pt x="0" y="1032914"/>
                    <a:pt x="0" y="1024009"/>
                  </a:cubicBezTo>
                  <a:lnTo>
                    <a:pt x="0" y="33575"/>
                  </a:lnTo>
                  <a:cubicBezTo>
                    <a:pt x="0" y="24671"/>
                    <a:pt x="3537" y="16131"/>
                    <a:pt x="9834" y="9834"/>
                  </a:cubicBezTo>
                  <a:cubicBezTo>
                    <a:pt x="16131" y="3537"/>
                    <a:pt x="24671" y="0"/>
                    <a:pt x="33575" y="0"/>
                  </a:cubicBezTo>
                  <a:close/>
                </a:path>
              </a:pathLst>
            </a:custGeom>
            <a:solidFill>
              <a:srgbClr val="5B9BD5"/>
            </a:solidFill>
          </p:spPr>
        </p:sp>
        <p:sp>
          <p:nvSpPr>
            <p:cNvPr name="TextBox 16" id="16"/>
            <p:cNvSpPr txBox="true"/>
            <p:nvPr/>
          </p:nvSpPr>
          <p:spPr>
            <a:xfrm>
              <a:off x="0" y="-28575"/>
              <a:ext cx="938245" cy="1086159"/>
            </a:xfrm>
            <a:prstGeom prst="rect">
              <a:avLst/>
            </a:prstGeom>
          </p:spPr>
          <p:txBody>
            <a:bodyPr anchor="ctr" rtlCol="false" tIns="50800" lIns="50800" bIns="50800" rIns="50800"/>
            <a:lstStyle/>
            <a:p>
              <a:pPr algn="ctr">
                <a:lnSpc>
                  <a:spcPts val="1680"/>
                </a:lnSpc>
              </a:pPr>
            </a:p>
          </p:txBody>
        </p:sp>
      </p:grpSp>
      <p:sp>
        <p:nvSpPr>
          <p:cNvPr name="TextBox 17" id="17"/>
          <p:cNvSpPr txBox="true"/>
          <p:nvPr/>
        </p:nvSpPr>
        <p:spPr>
          <a:xfrm rot="0">
            <a:off x="302136" y="2706941"/>
            <a:ext cx="9133772" cy="941070"/>
          </a:xfrm>
          <a:prstGeom prst="rect">
            <a:avLst/>
          </a:prstGeom>
        </p:spPr>
        <p:txBody>
          <a:bodyPr anchor="t" rtlCol="false" tIns="0" lIns="0" bIns="0" rIns="0">
            <a:spAutoFit/>
          </a:bodyPr>
          <a:lstStyle/>
          <a:p>
            <a:pPr algn="ctr">
              <a:lnSpc>
                <a:spcPts val="3780"/>
              </a:lnSpc>
            </a:pPr>
            <a:r>
              <a:rPr lang="en-US" b="true" sz="2700" i="true">
                <a:solidFill>
                  <a:srgbClr val="203864"/>
                </a:solidFill>
                <a:latin typeface="Gotham Bold Italics"/>
                <a:ea typeface="Gotham Bold Italics"/>
                <a:cs typeface="Gotham Bold Italics"/>
                <a:sym typeface="Gotham Bold Italics"/>
              </a:rPr>
              <a:t>Análise e construção de indicadores para as ações do Painel de Gestão</a:t>
            </a:r>
          </a:p>
        </p:txBody>
      </p:sp>
      <p:grpSp>
        <p:nvGrpSpPr>
          <p:cNvPr name="Group 18" id="18"/>
          <p:cNvGrpSpPr/>
          <p:nvPr/>
        </p:nvGrpSpPr>
        <p:grpSpPr>
          <a:xfrm rot="0">
            <a:off x="5291825" y="4051567"/>
            <a:ext cx="3242575" cy="3431164"/>
            <a:chOff x="0" y="0"/>
            <a:chExt cx="938245" cy="992814"/>
          </a:xfrm>
        </p:grpSpPr>
        <p:sp>
          <p:nvSpPr>
            <p:cNvPr name="Freeform 19" id="19"/>
            <p:cNvSpPr/>
            <p:nvPr/>
          </p:nvSpPr>
          <p:spPr>
            <a:xfrm flipH="false" flipV="false" rot="0">
              <a:off x="0" y="0"/>
              <a:ext cx="938245" cy="992814"/>
            </a:xfrm>
            <a:custGeom>
              <a:avLst/>
              <a:gdLst/>
              <a:ahLst/>
              <a:cxnLst/>
              <a:rect r="r" b="b" t="t" l="l"/>
              <a:pathLst>
                <a:path h="992814" w="938245">
                  <a:moveTo>
                    <a:pt x="33575" y="0"/>
                  </a:moveTo>
                  <a:lnTo>
                    <a:pt x="904670" y="0"/>
                  </a:lnTo>
                  <a:cubicBezTo>
                    <a:pt x="913574" y="0"/>
                    <a:pt x="922115" y="3537"/>
                    <a:pt x="928411" y="9834"/>
                  </a:cubicBezTo>
                  <a:cubicBezTo>
                    <a:pt x="934708" y="16131"/>
                    <a:pt x="938245" y="24671"/>
                    <a:pt x="938245" y="33575"/>
                  </a:cubicBezTo>
                  <a:lnTo>
                    <a:pt x="938245" y="959238"/>
                  </a:lnTo>
                  <a:cubicBezTo>
                    <a:pt x="938245" y="968143"/>
                    <a:pt x="934708" y="976683"/>
                    <a:pt x="928411" y="982980"/>
                  </a:cubicBezTo>
                  <a:cubicBezTo>
                    <a:pt x="922115" y="989276"/>
                    <a:pt x="913574" y="992814"/>
                    <a:pt x="904670" y="992814"/>
                  </a:cubicBezTo>
                  <a:lnTo>
                    <a:pt x="33575" y="992814"/>
                  </a:lnTo>
                  <a:cubicBezTo>
                    <a:pt x="24671" y="992814"/>
                    <a:pt x="16131" y="989276"/>
                    <a:pt x="9834" y="982980"/>
                  </a:cubicBezTo>
                  <a:cubicBezTo>
                    <a:pt x="3537" y="976683"/>
                    <a:pt x="0" y="968143"/>
                    <a:pt x="0" y="959238"/>
                  </a:cubicBezTo>
                  <a:lnTo>
                    <a:pt x="0" y="33575"/>
                  </a:lnTo>
                  <a:cubicBezTo>
                    <a:pt x="0" y="24671"/>
                    <a:pt x="3537" y="16131"/>
                    <a:pt x="9834" y="9834"/>
                  </a:cubicBezTo>
                  <a:cubicBezTo>
                    <a:pt x="16131" y="3537"/>
                    <a:pt x="24671" y="0"/>
                    <a:pt x="33575" y="0"/>
                  </a:cubicBezTo>
                  <a:close/>
                </a:path>
              </a:pathLst>
            </a:custGeom>
            <a:solidFill>
              <a:srgbClr val="5B9BD5"/>
            </a:solidFill>
          </p:spPr>
        </p:sp>
        <p:sp>
          <p:nvSpPr>
            <p:cNvPr name="TextBox 20" id="20"/>
            <p:cNvSpPr txBox="true"/>
            <p:nvPr/>
          </p:nvSpPr>
          <p:spPr>
            <a:xfrm>
              <a:off x="0" y="-28575"/>
              <a:ext cx="938245" cy="1021389"/>
            </a:xfrm>
            <a:prstGeom prst="rect">
              <a:avLst/>
            </a:prstGeom>
          </p:spPr>
          <p:txBody>
            <a:bodyPr anchor="ctr" rtlCol="false" tIns="50800" lIns="50800" bIns="50800" rIns="50800"/>
            <a:lstStyle/>
            <a:p>
              <a:pPr algn="ctr">
                <a:lnSpc>
                  <a:spcPts val="1680"/>
                </a:lnSpc>
              </a:pPr>
            </a:p>
          </p:txBody>
        </p:sp>
      </p:grpSp>
      <p:sp>
        <p:nvSpPr>
          <p:cNvPr name="TextBox 21" id="21"/>
          <p:cNvSpPr txBox="true"/>
          <p:nvPr/>
        </p:nvSpPr>
        <p:spPr>
          <a:xfrm rot="0">
            <a:off x="1467367" y="4158463"/>
            <a:ext cx="2477312" cy="357836"/>
          </a:xfrm>
          <a:prstGeom prst="rect">
            <a:avLst/>
          </a:prstGeom>
        </p:spPr>
        <p:txBody>
          <a:bodyPr anchor="t" rtlCol="false" tIns="0" lIns="0" bIns="0" rIns="0">
            <a:spAutoFit/>
          </a:bodyPr>
          <a:lstStyle/>
          <a:p>
            <a:pPr algn="l">
              <a:lnSpc>
                <a:spcPts val="2851"/>
              </a:lnSpc>
            </a:pPr>
            <a:r>
              <a:rPr lang="en-US" sz="2036" b="true">
                <a:solidFill>
                  <a:srgbClr val="FFFFFF"/>
                </a:solidFill>
                <a:latin typeface="Gotham Bold"/>
                <a:ea typeface="Gotham Bold"/>
                <a:cs typeface="Gotham Bold"/>
                <a:sym typeface="Gotham Bold"/>
              </a:rPr>
              <a:t>“Objetivo Central</a:t>
            </a:r>
          </a:p>
        </p:txBody>
      </p:sp>
      <p:sp>
        <p:nvSpPr>
          <p:cNvPr name="TextBox 22" id="22"/>
          <p:cNvSpPr txBox="true"/>
          <p:nvPr/>
        </p:nvSpPr>
        <p:spPr>
          <a:xfrm rot="0">
            <a:off x="5909086" y="4158463"/>
            <a:ext cx="2371462" cy="357836"/>
          </a:xfrm>
          <a:prstGeom prst="rect">
            <a:avLst/>
          </a:prstGeom>
        </p:spPr>
        <p:txBody>
          <a:bodyPr anchor="t" rtlCol="false" tIns="0" lIns="0" bIns="0" rIns="0">
            <a:spAutoFit/>
          </a:bodyPr>
          <a:lstStyle/>
          <a:p>
            <a:pPr algn="r">
              <a:lnSpc>
                <a:spcPts val="2851"/>
              </a:lnSpc>
            </a:pPr>
            <a:r>
              <a:rPr lang="en-US" sz="2036" b="true">
                <a:solidFill>
                  <a:srgbClr val="FFFFFF"/>
                </a:solidFill>
                <a:latin typeface="Gotham Bold"/>
                <a:ea typeface="Gotham Bold"/>
                <a:cs typeface="Gotham Bold"/>
                <a:sym typeface="Gotham Bold"/>
              </a:rPr>
              <a:t>Revisão Crítica”</a:t>
            </a:r>
          </a:p>
        </p:txBody>
      </p:sp>
      <p:sp>
        <p:nvSpPr>
          <p:cNvPr name="TextBox 23" id="23"/>
          <p:cNvSpPr txBox="true"/>
          <p:nvPr/>
        </p:nvSpPr>
        <p:spPr>
          <a:xfrm rot="0">
            <a:off x="1613694" y="4642664"/>
            <a:ext cx="2738208" cy="1419297"/>
          </a:xfrm>
          <a:prstGeom prst="rect">
            <a:avLst/>
          </a:prstGeom>
        </p:spPr>
        <p:txBody>
          <a:bodyPr anchor="t" rtlCol="false" tIns="0" lIns="0" bIns="0" rIns="0">
            <a:spAutoFit/>
          </a:bodyPr>
          <a:lstStyle/>
          <a:p>
            <a:pPr algn="l">
              <a:lnSpc>
                <a:spcPts val="2885"/>
              </a:lnSpc>
            </a:pPr>
            <a:r>
              <a:rPr lang="en-US" sz="1717">
                <a:solidFill>
                  <a:srgbClr val="FFFFFF"/>
                </a:solidFill>
                <a:latin typeface="Gotham"/>
                <a:ea typeface="Gotham"/>
                <a:cs typeface="Gotham"/>
                <a:sym typeface="Gotham"/>
              </a:rPr>
              <a:t>Revisar e qualificar indicadores para ampliar a visibilidade dos resultados.</a:t>
            </a:r>
          </a:p>
        </p:txBody>
      </p:sp>
      <p:sp>
        <p:nvSpPr>
          <p:cNvPr name="TextBox 24" id="24"/>
          <p:cNvSpPr txBox="true"/>
          <p:nvPr/>
        </p:nvSpPr>
        <p:spPr>
          <a:xfrm rot="0">
            <a:off x="5602957" y="4652189"/>
            <a:ext cx="2590997" cy="1419297"/>
          </a:xfrm>
          <a:prstGeom prst="rect">
            <a:avLst/>
          </a:prstGeom>
        </p:spPr>
        <p:txBody>
          <a:bodyPr anchor="t" rtlCol="false" tIns="0" lIns="0" bIns="0" rIns="0">
            <a:spAutoFit/>
          </a:bodyPr>
          <a:lstStyle/>
          <a:p>
            <a:pPr algn="l">
              <a:lnSpc>
                <a:spcPts val="2885"/>
              </a:lnSpc>
            </a:pPr>
            <a:r>
              <a:rPr lang="en-US" sz="1717">
                <a:solidFill>
                  <a:srgbClr val="FFFFFF"/>
                </a:solidFill>
                <a:latin typeface="Gotham"/>
                <a:ea typeface="Gotham"/>
                <a:cs typeface="Gotham"/>
                <a:sym typeface="Gotham"/>
              </a:rPr>
              <a:t>Avaliação da base atual e identificação de lacunas sem marcos definidos.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33077" y="2557434"/>
            <a:ext cx="9206798" cy="3523742"/>
          </a:xfrm>
          <a:prstGeom prst="rect">
            <a:avLst/>
          </a:prstGeom>
        </p:spPr>
        <p:txBody>
          <a:bodyPr anchor="t" rtlCol="false" tIns="0" lIns="0" bIns="0" rIns="0">
            <a:spAutoFit/>
          </a:bodyPr>
          <a:lstStyle/>
          <a:p>
            <a:pPr algn="ctr">
              <a:lnSpc>
                <a:spcPts val="3975"/>
              </a:lnSpc>
            </a:pPr>
            <a:r>
              <a:rPr lang="en-US" sz="3982" b="true">
                <a:solidFill>
                  <a:srgbClr val="203864"/>
                </a:solidFill>
                <a:latin typeface="Gotham Bold"/>
                <a:ea typeface="Gotham Bold"/>
                <a:cs typeface="Gotham Bold"/>
                <a:sym typeface="Gotham Bold"/>
              </a:rPr>
              <a:t>OBRIGADO!</a:t>
            </a:r>
          </a:p>
          <a:p>
            <a:pPr algn="ctr">
              <a:lnSpc>
                <a:spcPts val="3407"/>
              </a:lnSpc>
            </a:pPr>
          </a:p>
          <a:p>
            <a:pPr algn="ctr">
              <a:lnSpc>
                <a:spcPts val="3406"/>
              </a:lnSpc>
            </a:pPr>
            <a:r>
              <a:rPr lang="en-US" sz="3413" b="true">
                <a:solidFill>
                  <a:srgbClr val="203864"/>
                </a:solidFill>
                <a:latin typeface="Gotham Bold"/>
                <a:ea typeface="Gotham Bold"/>
                <a:cs typeface="Gotham Bold"/>
                <a:sym typeface="Gotham Bold"/>
              </a:rPr>
              <a:t>Fórum Permanente das Microempresas e Empresas de Pequeno Porte do Estado do Paraná – FOPEME</a:t>
            </a:r>
          </a:p>
          <a:p>
            <a:pPr algn="ctr">
              <a:lnSpc>
                <a:spcPts val="3407"/>
              </a:lnSpc>
            </a:pPr>
          </a:p>
          <a:p>
            <a:pPr algn="r">
              <a:lnSpc>
                <a:spcPts val="3407"/>
              </a:lnSpc>
            </a:pPr>
            <a:r>
              <a:rPr lang="en-US" sz="3413" b="true">
                <a:solidFill>
                  <a:srgbClr val="203864"/>
                </a:solidFill>
                <a:latin typeface="Gotham Bold"/>
                <a:ea typeface="Gotham Bold"/>
                <a:cs typeface="Gotham Bold"/>
                <a:sym typeface="Gotham Bold"/>
              </a:rPr>
              <a:t>                                      www.fopeme.pr.gov.br</a:t>
            </a:r>
          </a:p>
        </p:txBody>
      </p:sp>
      <p:grpSp>
        <p:nvGrpSpPr>
          <p:cNvPr name="Group 3" id="3"/>
          <p:cNvGrpSpPr/>
          <p:nvPr/>
        </p:nvGrpSpPr>
        <p:grpSpPr>
          <a:xfrm rot="0">
            <a:off x="6175629" y="6356099"/>
            <a:ext cx="1855851" cy="823627"/>
            <a:chOff x="0" y="0"/>
            <a:chExt cx="2474468" cy="1098169"/>
          </a:xfrm>
        </p:grpSpPr>
        <p:sp>
          <p:nvSpPr>
            <p:cNvPr name="Freeform 4" id="4" descr="SEIC - Indústria, Comércio e Serviços - Horizontal (1)"/>
            <p:cNvSpPr/>
            <p:nvPr/>
          </p:nvSpPr>
          <p:spPr>
            <a:xfrm flipH="false" flipV="false" rot="0">
              <a:off x="0" y="0"/>
              <a:ext cx="2474468" cy="1098169"/>
            </a:xfrm>
            <a:custGeom>
              <a:avLst/>
              <a:gdLst/>
              <a:ahLst/>
              <a:cxnLst/>
              <a:rect r="r" b="b" t="t" l="l"/>
              <a:pathLst>
                <a:path h="1098169" w="2474468">
                  <a:moveTo>
                    <a:pt x="0" y="0"/>
                  </a:moveTo>
                  <a:lnTo>
                    <a:pt x="2474468" y="0"/>
                  </a:lnTo>
                  <a:lnTo>
                    <a:pt x="2474468" y="1098169"/>
                  </a:lnTo>
                  <a:lnTo>
                    <a:pt x="0" y="1098169"/>
                  </a:lnTo>
                  <a:lnTo>
                    <a:pt x="0" y="0"/>
                  </a:lnTo>
                  <a:close/>
                </a:path>
              </a:pathLst>
            </a:custGeom>
            <a:blipFill>
              <a:blip r:embed="rId3"/>
              <a:stretch>
                <a:fillRect l="0" t="-55" r="0" b="-54"/>
              </a:stretch>
            </a:blipFill>
          </p:spPr>
        </p:sp>
      </p:grpSp>
      <p:sp>
        <p:nvSpPr>
          <p:cNvPr name="Freeform 5" id="5"/>
          <p:cNvSpPr/>
          <p:nvPr/>
        </p:nvSpPr>
        <p:spPr>
          <a:xfrm flipH="false" flipV="false" rot="0">
            <a:off x="8231992" y="6273814"/>
            <a:ext cx="1207883" cy="905912"/>
          </a:xfrm>
          <a:custGeom>
            <a:avLst/>
            <a:gdLst/>
            <a:ahLst/>
            <a:cxnLst/>
            <a:rect r="r" b="b" t="t" l="l"/>
            <a:pathLst>
              <a:path h="905912" w="1207883">
                <a:moveTo>
                  <a:pt x="0" y="0"/>
                </a:moveTo>
                <a:lnTo>
                  <a:pt x="1207883" y="0"/>
                </a:lnTo>
                <a:lnTo>
                  <a:pt x="1207883" y="905912"/>
                </a:lnTo>
                <a:lnTo>
                  <a:pt x="0" y="905912"/>
                </a:lnTo>
                <a:lnTo>
                  <a:pt x="0" y="0"/>
                </a:lnTo>
                <a:close/>
              </a:path>
            </a:pathLst>
          </a:custGeom>
          <a:blipFill>
            <a:blip r:embed="rId4"/>
            <a:stretch>
              <a:fillRect l="0" t="0" r="0" b="0"/>
            </a:stretch>
          </a:blipFill>
        </p:spPr>
      </p:sp>
      <p:sp>
        <p:nvSpPr>
          <p:cNvPr name="Freeform 6" id="6"/>
          <p:cNvSpPr/>
          <p:nvPr/>
        </p:nvSpPr>
        <p:spPr>
          <a:xfrm flipH="false" flipV="false" rot="0">
            <a:off x="-73605" y="0"/>
            <a:ext cx="9900811" cy="1857586"/>
          </a:xfrm>
          <a:custGeom>
            <a:avLst/>
            <a:gdLst/>
            <a:ahLst/>
            <a:cxnLst/>
            <a:rect r="r" b="b" t="t" l="l"/>
            <a:pathLst>
              <a:path h="1857586" w="9900811">
                <a:moveTo>
                  <a:pt x="0" y="0"/>
                </a:moveTo>
                <a:lnTo>
                  <a:pt x="9900810" y="0"/>
                </a:lnTo>
                <a:lnTo>
                  <a:pt x="9900810" y="1857586"/>
                </a:lnTo>
                <a:lnTo>
                  <a:pt x="0" y="1857586"/>
                </a:lnTo>
                <a:lnTo>
                  <a:pt x="0" y="0"/>
                </a:lnTo>
                <a:close/>
              </a:path>
            </a:pathLst>
          </a:custGeom>
          <a:blipFill>
            <a:blip r:embed="rId5"/>
            <a:stretch>
              <a:fillRect l="0" t="-26469" r="0" b="-782"/>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DAHGK3Ll5zA</dc:identifier>
  <dcterms:modified xsi:type="dcterms:W3CDTF">2011-08-01T06:04:30Z</dcterms:modified>
  <cp:revision>1</cp:revision>
  <dc:title>13º Ciclo de Reuniões dos CTs</dc:title>
</cp:coreProperties>
</file>