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753600" cy="7315200"/>
  <p:notesSz cx="6858000" cy="9144000"/>
  <p:embeddedFontLst>
    <p:embeddedFont>
      <p:font typeface="Gotham Bold" charset="1" panose="00000000000000000000"/>
      <p:regular r:id="rId17"/>
    </p:embeddedFont>
    <p:embeddedFont>
      <p:font typeface="Arial Bold" charset="1" panose="020B0704020202020204"/>
      <p:regular r:id="rId21"/>
    </p:embeddedFont>
    <p:embeddedFont>
      <p:font typeface="Gotham" charset="1" panose="00000000000000000000"/>
      <p:regular r:id="rId23"/>
    </p:embeddedFont>
    <p:embeddedFont>
      <p:font typeface="Gotham Bold Italics" charset="1" panose="02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2.xml" Type="http://schemas.openxmlformats.org/officeDocument/2006/relationships/notesSlide"/><Relationship Id="rId23" Target="fonts/font23.fntdata" Type="http://schemas.openxmlformats.org/officeDocument/2006/relationships/font"/><Relationship Id="rId24" Target="notesSlides/notesSlide3.xml" Type="http://schemas.openxmlformats.org/officeDocument/2006/relationships/notesSlide"/><Relationship Id="rId25" Target="notesSlides/notesSlide4.xml" Type="http://schemas.openxmlformats.org/officeDocument/2006/relationships/notesSlide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9.xml" Type="http://schemas.openxmlformats.org/officeDocument/2006/relationships/notesSlide"/><Relationship Id="rId31" Target="fonts/font31.fntdata" Type="http://schemas.openxmlformats.org/officeDocument/2006/relationships/font"/><Relationship Id="rId32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3.png" Type="http://schemas.openxmlformats.org/officeDocument/2006/relationships/image"/><Relationship Id="rId8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3605" y="0"/>
            <a:ext cx="9900811" cy="1857586"/>
          </a:xfrm>
          <a:custGeom>
            <a:avLst/>
            <a:gdLst/>
            <a:ahLst/>
            <a:cxnLst/>
            <a:rect r="r" b="b" t="t" l="l"/>
            <a:pathLst>
              <a:path h="1857586" w="9900811">
                <a:moveTo>
                  <a:pt x="0" y="0"/>
                </a:moveTo>
                <a:lnTo>
                  <a:pt x="9900810" y="0"/>
                </a:lnTo>
                <a:lnTo>
                  <a:pt x="9900810" y="1857586"/>
                </a:lnTo>
                <a:lnTo>
                  <a:pt x="0" y="185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469" r="0" b="-78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215953" y="6200752"/>
            <a:ext cx="1207883" cy="905912"/>
          </a:xfrm>
          <a:custGeom>
            <a:avLst/>
            <a:gdLst/>
            <a:ahLst/>
            <a:cxnLst/>
            <a:rect r="r" b="b" t="t" l="l"/>
            <a:pathLst>
              <a:path h="905912" w="1207883">
                <a:moveTo>
                  <a:pt x="0" y="0"/>
                </a:moveTo>
                <a:lnTo>
                  <a:pt x="1207883" y="0"/>
                </a:lnTo>
                <a:lnTo>
                  <a:pt x="1207883" y="905912"/>
                </a:lnTo>
                <a:lnTo>
                  <a:pt x="0" y="9059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9106" y="2333347"/>
            <a:ext cx="8595389" cy="2000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4"/>
              </a:lnSpc>
            </a:pPr>
            <a:r>
              <a:rPr lang="en-US" sz="4381" b="true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13º CICLO DE REUNIÕES DOS COMITÊS TEMÁTICOS DO FOPEME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49600" y="6200752"/>
            <a:ext cx="1725872" cy="765856"/>
          </a:xfrm>
          <a:custGeom>
            <a:avLst/>
            <a:gdLst/>
            <a:ahLst/>
            <a:cxnLst/>
            <a:rect r="r" b="b" t="t" l="l"/>
            <a:pathLst>
              <a:path h="765856" w="1725872">
                <a:moveTo>
                  <a:pt x="0" y="0"/>
                </a:moveTo>
                <a:lnTo>
                  <a:pt x="1725872" y="0"/>
                </a:lnTo>
                <a:lnTo>
                  <a:pt x="1725872" y="765856"/>
                </a:lnTo>
                <a:lnTo>
                  <a:pt x="0" y="76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77188" y="5770388"/>
            <a:ext cx="6599224" cy="727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2100" b="true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08 de abril de 2026</a:t>
            </a:r>
          </a:p>
          <a:p>
            <a:pPr algn="ctr">
              <a:lnSpc>
                <a:spcPts val="1890"/>
              </a:lnSpc>
            </a:pPr>
          </a:p>
          <a:p>
            <a:pPr algn="ctr">
              <a:lnSpc>
                <a:spcPts val="1890"/>
              </a:lnSpc>
            </a:pPr>
            <a:r>
              <a:rPr lang="en-US" sz="2100" b="true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Curitiba – PR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106" y="4524653"/>
            <a:ext cx="8595389" cy="42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true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CT 4 - INVESTIMENTO FINANCIAMENTO E CRÉDITO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709"/>
                </a:lnSpc>
              </a:pPr>
              <a:r>
                <a:rPr lang="en-US" sz="3091" b="true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Painel de Gestão: Revisão dos Indicadores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82243" y="4051567"/>
            <a:ext cx="3242575" cy="3655012"/>
            <a:chOff x="0" y="0"/>
            <a:chExt cx="938245" cy="10575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38245" cy="1057584"/>
            </a:xfrm>
            <a:custGeom>
              <a:avLst/>
              <a:gdLst/>
              <a:ahLst/>
              <a:cxnLst/>
              <a:rect r="r" b="b" t="t" l="l"/>
              <a:pathLst>
                <a:path h="1057584" w="938245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1024009"/>
                  </a:lnTo>
                  <a:cubicBezTo>
                    <a:pt x="938245" y="1032914"/>
                    <a:pt x="934708" y="1041454"/>
                    <a:pt x="928411" y="1047750"/>
                  </a:cubicBezTo>
                  <a:cubicBezTo>
                    <a:pt x="922115" y="1054047"/>
                    <a:pt x="913574" y="1057584"/>
                    <a:pt x="904670" y="1057584"/>
                  </a:cubicBezTo>
                  <a:lnTo>
                    <a:pt x="33575" y="1057584"/>
                  </a:lnTo>
                  <a:cubicBezTo>
                    <a:pt x="24671" y="1057584"/>
                    <a:pt x="16131" y="1054047"/>
                    <a:pt x="9834" y="1047750"/>
                  </a:cubicBezTo>
                  <a:cubicBezTo>
                    <a:pt x="3537" y="1041454"/>
                    <a:pt x="0" y="1032914"/>
                    <a:pt x="0" y="1024009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938245" cy="1086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02136" y="2706941"/>
            <a:ext cx="9133772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2700" i="true">
                <a:solidFill>
                  <a:srgbClr val="203864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Análise e construção de indicadores para as ações do Painel de Gestão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291825" y="4051567"/>
            <a:ext cx="3242575" cy="3431164"/>
            <a:chOff x="0" y="0"/>
            <a:chExt cx="938245" cy="992814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38245" cy="992814"/>
            </a:xfrm>
            <a:custGeom>
              <a:avLst/>
              <a:gdLst/>
              <a:ahLst/>
              <a:cxnLst/>
              <a:rect r="r" b="b" t="t" l="l"/>
              <a:pathLst>
                <a:path h="992814" w="938245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959238"/>
                  </a:lnTo>
                  <a:cubicBezTo>
                    <a:pt x="938245" y="968143"/>
                    <a:pt x="934708" y="976683"/>
                    <a:pt x="928411" y="982980"/>
                  </a:cubicBezTo>
                  <a:cubicBezTo>
                    <a:pt x="922115" y="989276"/>
                    <a:pt x="913574" y="992814"/>
                    <a:pt x="904670" y="992814"/>
                  </a:cubicBezTo>
                  <a:lnTo>
                    <a:pt x="33575" y="992814"/>
                  </a:lnTo>
                  <a:cubicBezTo>
                    <a:pt x="24671" y="992814"/>
                    <a:pt x="16131" y="989276"/>
                    <a:pt x="9834" y="982980"/>
                  </a:cubicBezTo>
                  <a:cubicBezTo>
                    <a:pt x="3537" y="976683"/>
                    <a:pt x="0" y="968143"/>
                    <a:pt x="0" y="959238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28575"/>
              <a:ext cx="938245" cy="1021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467367" y="4158463"/>
            <a:ext cx="2477312" cy="357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1"/>
              </a:lnSpc>
            </a:pPr>
            <a:r>
              <a:rPr lang="en-US" sz="2036" b="true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“Objetivo Central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909086" y="4158463"/>
            <a:ext cx="2371462" cy="357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51"/>
              </a:lnSpc>
            </a:pPr>
            <a:r>
              <a:rPr lang="en-US" sz="2036" b="true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Revisão Crítica”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13694" y="4642664"/>
            <a:ext cx="2738208" cy="1419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71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Revisar e qualificar indicadores para ampliar a visibilidade dos resultados.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02957" y="4652189"/>
            <a:ext cx="2590997" cy="1419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717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Avaliação da base atual e identificação de lacunas sem marcos definidos.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077" y="2557434"/>
            <a:ext cx="9206798" cy="3523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3982" b="true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OBRIGADO!</a:t>
            </a:r>
          </a:p>
          <a:p>
            <a:pPr algn="ctr">
              <a:lnSpc>
                <a:spcPts val="3407"/>
              </a:lnSpc>
            </a:pPr>
          </a:p>
          <a:p>
            <a:pPr algn="ctr">
              <a:lnSpc>
                <a:spcPts val="3406"/>
              </a:lnSpc>
            </a:pPr>
            <a:r>
              <a:rPr lang="en-US" sz="3413" b="true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Fórum Permanente das Microempresas e Empresas de Pequeno Porte do Estado do Paraná – FOPEME</a:t>
            </a:r>
          </a:p>
          <a:p>
            <a:pPr algn="ctr">
              <a:lnSpc>
                <a:spcPts val="3407"/>
              </a:lnSpc>
            </a:pPr>
          </a:p>
          <a:p>
            <a:pPr algn="r">
              <a:lnSpc>
                <a:spcPts val="3407"/>
              </a:lnSpc>
            </a:pPr>
            <a:r>
              <a:rPr lang="en-US" sz="3413" b="true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                                      www.fopeme.pr.gov.br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175629" y="6356099"/>
            <a:ext cx="1855851" cy="823627"/>
            <a:chOff x="0" y="0"/>
            <a:chExt cx="2474468" cy="1098169"/>
          </a:xfrm>
        </p:grpSpPr>
        <p:sp>
          <p:nvSpPr>
            <p:cNvPr name="Freeform 4" id="4" descr="SEIC - Indústria, Comércio e Serviços - Horizontal (1)"/>
            <p:cNvSpPr/>
            <p:nvPr/>
          </p:nvSpPr>
          <p:spPr>
            <a:xfrm flipH="false" flipV="false" rot="0">
              <a:off x="0" y="0"/>
              <a:ext cx="2474468" cy="1098169"/>
            </a:xfrm>
            <a:custGeom>
              <a:avLst/>
              <a:gdLst/>
              <a:ahLst/>
              <a:cxnLst/>
              <a:rect r="r" b="b" t="t" l="l"/>
              <a:pathLst>
                <a:path h="1098169" w="2474468">
                  <a:moveTo>
                    <a:pt x="0" y="0"/>
                  </a:moveTo>
                  <a:lnTo>
                    <a:pt x="2474468" y="0"/>
                  </a:lnTo>
                  <a:lnTo>
                    <a:pt x="2474468" y="1098169"/>
                  </a:lnTo>
                  <a:lnTo>
                    <a:pt x="0" y="1098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55" r="0" b="-5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231992" y="6273814"/>
            <a:ext cx="1207883" cy="905912"/>
          </a:xfrm>
          <a:custGeom>
            <a:avLst/>
            <a:gdLst/>
            <a:ahLst/>
            <a:cxnLst/>
            <a:rect r="r" b="b" t="t" l="l"/>
            <a:pathLst>
              <a:path h="905912" w="1207883">
                <a:moveTo>
                  <a:pt x="0" y="0"/>
                </a:moveTo>
                <a:lnTo>
                  <a:pt x="1207883" y="0"/>
                </a:lnTo>
                <a:lnTo>
                  <a:pt x="1207883" y="905912"/>
                </a:lnTo>
                <a:lnTo>
                  <a:pt x="0" y="905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73605" y="0"/>
            <a:ext cx="9900811" cy="1857586"/>
          </a:xfrm>
          <a:custGeom>
            <a:avLst/>
            <a:gdLst/>
            <a:ahLst/>
            <a:cxnLst/>
            <a:rect r="r" b="b" t="t" l="l"/>
            <a:pathLst>
              <a:path h="1857586" w="9900811">
                <a:moveTo>
                  <a:pt x="0" y="0"/>
                </a:moveTo>
                <a:lnTo>
                  <a:pt x="9900810" y="0"/>
                </a:lnTo>
                <a:lnTo>
                  <a:pt x="9900810" y="1857586"/>
                </a:lnTo>
                <a:lnTo>
                  <a:pt x="0" y="1857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6469" r="0" b="-78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Pauta - Comitê Temático 4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aphicFrame>
        <p:nvGraphicFramePr>
          <p:cNvPr name="Table 14" id="14"/>
          <p:cNvGraphicFramePr>
            <a:graphicFrameLocks noGrp="true"/>
          </p:cNvGraphicFramePr>
          <p:nvPr/>
        </p:nvGraphicFramePr>
        <p:xfrm>
          <a:off x="652462" y="2819400"/>
          <a:ext cx="8459999" cy="4177975"/>
        </p:xfrm>
        <a:graphic>
          <a:graphicData uri="http://schemas.openxmlformats.org/drawingml/2006/table">
            <a:tbl>
              <a:tblPr/>
              <a:tblGrid>
                <a:gridCol w="2473848"/>
                <a:gridCol w="3124200"/>
                <a:gridCol w="2861951"/>
              </a:tblGrid>
              <a:tr h="6144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HORÁRIO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ASSUNTO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</a:tr>
              <a:tr h="9994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15h00 às 15h05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Secretaria Técnica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Anna Paula Muller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4287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15h05 às 16h50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Situação das ações em andamento e revisão dos indicadores das ações do Painel de Gestão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Gustavo Mattana</a:t>
                      </a:r>
                      <a:endParaRPr lang="en-US" sz="1100"/>
                    </a:p>
                    <a:p>
                      <a:pPr algn="ctr">
                        <a:lnSpc>
                          <a:spcPts val="2506"/>
                        </a:lnSpc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Luciano M. de Oliveira</a:t>
                      </a:r>
                    </a:p>
                    <a:p>
                      <a:pPr algn="ctr">
                        <a:lnSpc>
                          <a:spcPts val="2506"/>
                        </a:lnSpc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Silvana Ribeiro Pereira</a:t>
                      </a:r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</a:tr>
              <a:tr h="11353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16h50 às 17h00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Encaminhamentos do CT e Encerramento</a:t>
                      </a:r>
                      <a:endParaRPr lang="en-US" sz="1100"/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06"/>
                        </a:lnSpc>
                        <a:defRPr/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Gustavo Mattana</a:t>
                      </a:r>
                      <a:endParaRPr lang="en-US" sz="1100"/>
                    </a:p>
                    <a:p>
                      <a:pPr algn="ctr">
                        <a:lnSpc>
                          <a:spcPts val="2506"/>
                        </a:lnSpc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Luciano M. de Oliveira</a:t>
                      </a:r>
                    </a:p>
                    <a:p>
                      <a:pPr algn="ctr">
                        <a:lnSpc>
                          <a:spcPts val="2506"/>
                        </a:lnSpc>
                      </a:pPr>
                      <a:r>
                        <a:rPr lang="en-US" sz="1790" b="true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Silvana Ribeiro Pereira</a:t>
                      </a:r>
                    </a:p>
                  </a:txBody>
                  <a:tcPr marL="76200" marR="76200" marT="76200" marB="76200" anchor="ctr">
                    <a:lnL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29"/>
                </a:lnSpc>
              </a:pPr>
              <a:r>
                <a:rPr lang="en-US" sz="2691" b="true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96096" y="2463832"/>
            <a:ext cx="9374962" cy="4737185"/>
            <a:chOff x="0" y="0"/>
            <a:chExt cx="923142" cy="4664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23142" cy="466465"/>
            </a:xfrm>
            <a:custGeom>
              <a:avLst/>
              <a:gdLst/>
              <a:ahLst/>
              <a:cxnLst/>
              <a:rect r="r" b="b" t="t" l="l"/>
              <a:pathLst>
                <a:path h="466465" w="923142">
                  <a:moveTo>
                    <a:pt x="38065" y="0"/>
                  </a:moveTo>
                  <a:lnTo>
                    <a:pt x="885077" y="0"/>
                  </a:lnTo>
                  <a:cubicBezTo>
                    <a:pt x="906100" y="0"/>
                    <a:pt x="923142" y="17042"/>
                    <a:pt x="923142" y="38065"/>
                  </a:cubicBezTo>
                  <a:lnTo>
                    <a:pt x="923142" y="428401"/>
                  </a:lnTo>
                  <a:cubicBezTo>
                    <a:pt x="923142" y="438496"/>
                    <a:pt x="919131" y="448178"/>
                    <a:pt x="911993" y="455316"/>
                  </a:cubicBezTo>
                  <a:cubicBezTo>
                    <a:pt x="904854" y="462455"/>
                    <a:pt x="895173" y="466465"/>
                    <a:pt x="885077" y="466465"/>
                  </a:cubicBezTo>
                  <a:lnTo>
                    <a:pt x="38065" y="466465"/>
                  </a:lnTo>
                  <a:cubicBezTo>
                    <a:pt x="27969" y="466465"/>
                    <a:pt x="18287" y="462455"/>
                    <a:pt x="11149" y="455316"/>
                  </a:cubicBezTo>
                  <a:cubicBezTo>
                    <a:pt x="4010" y="448178"/>
                    <a:pt x="0" y="438496"/>
                    <a:pt x="0" y="428401"/>
                  </a:cubicBezTo>
                  <a:lnTo>
                    <a:pt x="0" y="38065"/>
                  </a:lnTo>
                  <a:cubicBezTo>
                    <a:pt x="0" y="27969"/>
                    <a:pt x="4010" y="18287"/>
                    <a:pt x="11149" y="11149"/>
                  </a:cubicBezTo>
                  <a:cubicBezTo>
                    <a:pt x="18287" y="4010"/>
                    <a:pt x="27969" y="0"/>
                    <a:pt x="38065" y="0"/>
                  </a:cubicBezTo>
                  <a:close/>
                </a:path>
              </a:pathLst>
            </a:custGeom>
            <a:solidFill>
              <a:srgbClr val="CAF5F7">
                <a:alpha val="42745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923142" cy="4950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51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86400" y="2917899"/>
            <a:ext cx="8952268" cy="381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3"/>
              </a:lnSpc>
            </a:pPr>
            <a:r>
              <a:rPr lang="en-US" b="true" sz="2286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Coordenadores de Governo:</a:t>
            </a:r>
          </a:p>
          <a:p>
            <a:pPr algn="l">
              <a:lnSpc>
                <a:spcPts val="2743"/>
              </a:lnSpc>
            </a:pPr>
            <a:r>
              <a:rPr lang="en-US" sz="2286">
                <a:solidFill>
                  <a:srgbClr val="203864"/>
                </a:solidFill>
                <a:latin typeface="Gotham"/>
                <a:ea typeface="Gotham"/>
                <a:cs typeface="Gotham"/>
                <a:sym typeface="Gotham"/>
              </a:rPr>
              <a:t>Titulares: Gustavo Mattana e Luciano Martins de Oliveira – FOMENTO PARANÁ</a:t>
            </a:r>
          </a:p>
          <a:p>
            <a:pPr algn="l">
              <a:lnSpc>
                <a:spcPts val="2743"/>
              </a:lnSpc>
            </a:pPr>
            <a:r>
              <a:rPr lang="en-US" sz="2286">
                <a:solidFill>
                  <a:srgbClr val="203864"/>
                </a:solidFill>
                <a:latin typeface="Gotham"/>
                <a:ea typeface="Gotham"/>
                <a:cs typeface="Gotham"/>
                <a:sym typeface="Gotham"/>
              </a:rPr>
              <a:t>Suplentes: Paulo Cesar Starke Junior e Thais Paola Grandi – BRDE</a:t>
            </a:r>
          </a:p>
          <a:p>
            <a:pPr algn="l">
              <a:lnSpc>
                <a:spcPts val="1560"/>
              </a:lnSpc>
            </a:pPr>
          </a:p>
          <a:p>
            <a:pPr algn="l">
              <a:lnSpc>
                <a:spcPts val="2743"/>
              </a:lnSpc>
            </a:pPr>
            <a:r>
              <a:rPr lang="en-US" b="true" sz="2286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Coordenadores da Iniciativa Privada:</a:t>
            </a:r>
          </a:p>
          <a:p>
            <a:pPr algn="l">
              <a:lnSpc>
                <a:spcPts val="2743"/>
              </a:lnSpc>
            </a:pPr>
            <a:r>
              <a:rPr lang="en-US" sz="2286">
                <a:solidFill>
                  <a:srgbClr val="203864"/>
                </a:solidFill>
                <a:latin typeface="Gotham"/>
                <a:ea typeface="Gotham"/>
                <a:cs typeface="Gotham"/>
                <a:sym typeface="Gotham"/>
              </a:rPr>
              <a:t>Titular: Silvana Ribeiro Pereira - FAMPEPAR</a:t>
            </a:r>
          </a:p>
          <a:p>
            <a:pPr algn="l">
              <a:lnSpc>
                <a:spcPts val="2743"/>
              </a:lnSpc>
            </a:pPr>
            <a:r>
              <a:rPr lang="en-US" sz="2286">
                <a:solidFill>
                  <a:srgbClr val="203864"/>
                </a:solidFill>
                <a:latin typeface="Gotham"/>
                <a:ea typeface="Gotham"/>
                <a:cs typeface="Gotham"/>
                <a:sym typeface="Gotham"/>
              </a:rPr>
              <a:t>Suplente: Marco Rocha – FAMPEPAR</a:t>
            </a:r>
          </a:p>
          <a:p>
            <a:pPr algn="l">
              <a:lnSpc>
                <a:spcPts val="1560"/>
              </a:lnSpc>
            </a:pPr>
          </a:p>
          <a:p>
            <a:pPr algn="l">
              <a:lnSpc>
                <a:spcPts val="2743"/>
              </a:lnSpc>
            </a:pPr>
            <a:r>
              <a:rPr lang="en-US" b="true" sz="2286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Consultor do SEBRAE/PR:</a:t>
            </a:r>
          </a:p>
          <a:p>
            <a:pPr algn="l">
              <a:lnSpc>
                <a:spcPts val="2743"/>
              </a:lnSpc>
            </a:pPr>
            <a:r>
              <a:rPr lang="en-US" sz="2286">
                <a:solidFill>
                  <a:srgbClr val="203864"/>
                </a:solidFill>
                <a:latin typeface="Gotham"/>
                <a:ea typeface="Gotham"/>
                <a:cs typeface="Gotham"/>
                <a:sym typeface="Gotham"/>
              </a:rPr>
              <a:t>Amberson Bezerra da Silva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229"/>
                </a:lnSpc>
              </a:pPr>
              <a:r>
                <a:rPr lang="en-US" sz="2691" b="true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94906" y="3067460"/>
          <a:ext cx="8760178" cy="3328601"/>
        </p:xfrm>
        <a:graphic>
          <a:graphicData uri="http://schemas.openxmlformats.org/drawingml/2006/table">
            <a:tbl>
              <a:tblPr/>
              <a:tblGrid>
                <a:gridCol w="2117498"/>
                <a:gridCol w="6642679"/>
              </a:tblGrid>
              <a:tr h="11760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1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Manter o volume de microcrédito, melhorando a performance da concessão por meio da rede de agentes de crédito.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83184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Volume de recursos de microcrédito liberados igual a 2025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051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155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Gustavo Mattana - Fomento PR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94906" y="3372277"/>
          <a:ext cx="8760178" cy="2522641"/>
        </p:xfrm>
        <a:graphic>
          <a:graphicData uri="http://schemas.openxmlformats.org/drawingml/2006/table">
            <a:tbl>
              <a:tblPr/>
              <a:tblGrid>
                <a:gridCol w="2260154"/>
                <a:gridCol w="6500024"/>
              </a:tblGrid>
              <a:tr h="83286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2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Criar linha de crédito voltada às empresas que participam de compras públicas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5265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Ter estudo prévio aprovado no Fórum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65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3672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Gustavo Mattana - Fomento PR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396106" y="2787682"/>
          <a:ext cx="8760178" cy="3972125"/>
        </p:xfrm>
        <a:graphic>
          <a:graphicData uri="http://schemas.openxmlformats.org/drawingml/2006/table">
            <a:tbl>
              <a:tblPr/>
              <a:tblGrid>
                <a:gridCol w="2270837"/>
                <a:gridCol w="6489341"/>
              </a:tblGrid>
              <a:tr h="18991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3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Continuidade e ampliação da oferta de microcrédito orientado de até R$ 5.000,00 para MEIs, com capacitação, planejamento e apoio na elaboração de projetos com garantia solidária.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8313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100% das AMPECs como correspondentes da Fomento Paraná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947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469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Marcos Rocha - FAMPEPAR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94906" y="3067460"/>
          <a:ext cx="8760178" cy="3264162"/>
        </p:xfrm>
        <a:graphic>
          <a:graphicData uri="http://schemas.openxmlformats.org/drawingml/2006/table">
            <a:tbl>
              <a:tblPr/>
              <a:tblGrid>
                <a:gridCol w="2270837"/>
                <a:gridCol w="6489341"/>
              </a:tblGrid>
              <a:tr h="11401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4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Fomentar o crédito para MPEs e MEIs para capital de giro e investimento, ampliando o</a:t>
                      </a:r>
                      <a:endParaRPr lang="en-US" sz="1100"/>
                    </a:p>
                    <a:p>
                      <a:pPr algn="l">
                        <a:lnSpc>
                          <a:spcPts val="2639"/>
                        </a:lnSpc>
                      </a:pPr>
                      <a:r>
                        <a:rPr lang="en-US" sz="2199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acesso ao crédito com apoio das AMPECs </a:t>
                      </a:r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8032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Ampliar a quantidade de empreendedores alcançados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0522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1556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39"/>
                        </a:lnSpc>
                        <a:defRPr/>
                      </a:pPr>
                      <a:r>
                        <a:rPr lang="en-US" sz="2199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Marcos Rocha - FAMPEPAR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94906" y="3270901"/>
          <a:ext cx="8760178" cy="2888990"/>
        </p:xfrm>
        <a:graphic>
          <a:graphicData uri="http://schemas.openxmlformats.org/drawingml/2006/table">
            <a:tbl>
              <a:tblPr/>
              <a:tblGrid>
                <a:gridCol w="2433872"/>
                <a:gridCol w="6326306"/>
              </a:tblGrid>
              <a:tr h="8323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5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Implantação de agentes de crédito remunerados nas AMPECs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8323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Alcançar em torno de 200 microcrédito por Associação ao ano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766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476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Marcos Rocha - FAMPEPAR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984226" cy="1002157"/>
            </a:xfrm>
            <a:custGeom>
              <a:avLst/>
              <a:gdLst/>
              <a:ahLst/>
              <a:cxnLst/>
              <a:rect r="r" b="b" t="t" l="l"/>
              <a:pathLst>
                <a:path h="1002157" w="12984226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032487" cy="1088390"/>
            </a:xfrm>
            <a:custGeom>
              <a:avLst/>
              <a:gdLst/>
              <a:ahLst/>
              <a:cxnLst/>
              <a:rect r="r" b="b" t="t" l="l"/>
              <a:pathLst>
                <a:path h="1088390" w="13032487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32499" cy="1116846"/>
            </a:xfrm>
            <a:custGeom>
              <a:avLst/>
              <a:gdLst/>
              <a:ahLst/>
              <a:cxnLst/>
              <a:rect r="r" b="b" t="t" l="l"/>
              <a:pathLst>
                <a:path h="1116846" w="13032499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0" t="-177371" r="0" b="-177371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589"/>
                </a:lnSpc>
              </a:pPr>
              <a:r>
                <a:rPr lang="en-US" sz="2991" b="true">
                  <a:solidFill>
                    <a:srgbClr val="203864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CT 4 - Investimento Financiamento e Crédito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534400" y="-10990859"/>
            <a:ext cx="736092" cy="312515"/>
          </a:xfrm>
          <a:custGeom>
            <a:avLst/>
            <a:gdLst/>
            <a:ahLst/>
            <a:cxnLst/>
            <a:rect r="r" b="b" t="t" l="l"/>
            <a:pathLst>
              <a:path h="312515" w="736092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009626" cy="105156"/>
            </a:xfrm>
            <a:custGeom>
              <a:avLst/>
              <a:gdLst/>
              <a:ahLst/>
              <a:cxnLst/>
              <a:rect r="r" b="b" t="t" l="l"/>
              <a:pathLst>
                <a:path h="105156" w="1300962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295" t="0" r="-8295" b="-36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290602" y="125388"/>
            <a:ext cx="1979890" cy="878576"/>
          </a:xfrm>
          <a:custGeom>
            <a:avLst/>
            <a:gdLst/>
            <a:ahLst/>
            <a:cxnLst/>
            <a:rect r="r" b="b" t="t" l="l"/>
            <a:pathLst>
              <a:path h="878576" w="1979890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496711" y="3037445"/>
          <a:ext cx="8760178" cy="3470750"/>
        </p:xfrm>
        <a:graphic>
          <a:graphicData uri="http://schemas.openxmlformats.org/drawingml/2006/table">
            <a:tbl>
              <a:tblPr/>
              <a:tblGrid>
                <a:gridCol w="2423682"/>
                <a:gridCol w="6336495"/>
              </a:tblGrid>
              <a:tr h="189335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6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Ter uma plataforma de acesso a Crédito simplificado, para ampliar a contratação de financiamentos de micro e pequenas empresas de tickets inferiores com flexibilização de garantias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5257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50 contratos aprovados em 2026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7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7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12"/>
                        </a:lnSpc>
                        <a:defRPr/>
                      </a:pPr>
                      <a:r>
                        <a:rPr lang="en-US" sz="2260" b="true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Thais Grandi - BRDE</a:t>
                      </a:r>
                      <a:endParaRPr lang="en-US" sz="1100"/>
                    </a:p>
                  </a:txBody>
                  <a:tcPr marL="9842" marR="9842" marT="9842" marB="9842" anchor="ctr">
                    <a:lnL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name="Freeform 14" id="14"/>
          <p:cNvSpPr/>
          <p:nvPr/>
        </p:nvSpPr>
        <p:spPr>
          <a:xfrm flipH="false" flipV="false" rot="0">
            <a:off x="0" y="0"/>
            <a:ext cx="5216917" cy="1274662"/>
          </a:xfrm>
          <a:custGeom>
            <a:avLst/>
            <a:gdLst/>
            <a:ahLst/>
            <a:cxnLst/>
            <a:rect r="r" b="b" t="t" l="l"/>
            <a:pathLst>
              <a:path h="1274662" w="5216917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DAHGK3Ll5zA</dc:identifier>
  <dcterms:modified xsi:type="dcterms:W3CDTF">2011-08-01T06:04:30Z</dcterms:modified>
  <cp:revision>1</cp:revision>
  <dc:title>13º Ciclo de Reuniões dos CTs</dc:title>
</cp:coreProperties>
</file>