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notesMasterIdLst>
    <p:notesMasterId r:id="rId20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x="9753600" cy="7315200"/>
  <p:notesSz cx="6858000" cy="9144000"/>
  <p:embeddedFontLst>
    <p:embeddedFont>
      <p:font typeface="Gotham Bold" charset="1" panose="00000000000000000000"/>
      <p:regular r:id="rId19"/>
    </p:embeddedFont>
    <p:embeddedFont>
      <p:font typeface="Gotham" charset="1" panose="00000000000000000000"/>
      <p:regular r:id="rId24"/>
    </p:embeddedFont>
    <p:embeddedFont>
      <p:font typeface="Gotham Bold Italics" charset="1" panose="02000000000000000000"/>
      <p:regular r:id="rId3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slides/slide12.xml" Type="http://schemas.openxmlformats.org/officeDocument/2006/relationships/slide"/><Relationship Id="rId18" Target="slides/slide13.xml" Type="http://schemas.openxmlformats.org/officeDocument/2006/relationships/slide"/><Relationship Id="rId19" Target="fonts/font19.fntdata" Type="http://schemas.openxmlformats.org/officeDocument/2006/relationships/font"/><Relationship Id="rId2" Target="presProps.xml" Type="http://schemas.openxmlformats.org/officeDocument/2006/relationships/presProps"/><Relationship Id="rId20" Target="notesMasters/notesMaster1.xml" Type="http://schemas.openxmlformats.org/officeDocument/2006/relationships/notesMaster"/><Relationship Id="rId21" Target="theme/theme2.xml" Type="http://schemas.openxmlformats.org/officeDocument/2006/relationships/theme"/><Relationship Id="rId22" Target="notesSlides/notesSlide1.xml" Type="http://schemas.openxmlformats.org/officeDocument/2006/relationships/notesSlide"/><Relationship Id="rId23" Target="notesSlides/notesSlide2.xml" Type="http://schemas.openxmlformats.org/officeDocument/2006/relationships/notesSlide"/><Relationship Id="rId24" Target="fonts/font24.fntdata" Type="http://schemas.openxmlformats.org/officeDocument/2006/relationships/font"/><Relationship Id="rId25" Target="notesSlides/notesSlide3.xml" Type="http://schemas.openxmlformats.org/officeDocument/2006/relationships/notesSlide"/><Relationship Id="rId26" Target="notesSlides/notesSlide4.xml" Type="http://schemas.openxmlformats.org/officeDocument/2006/relationships/notesSlide"/><Relationship Id="rId27" Target="notesSlides/notesSlide5.xml" Type="http://schemas.openxmlformats.org/officeDocument/2006/relationships/notesSlide"/><Relationship Id="rId28" Target="notesSlides/notesSlide6.xml" Type="http://schemas.openxmlformats.org/officeDocument/2006/relationships/notesSlide"/><Relationship Id="rId29" Target="notesSlides/notesSlide7.xml" Type="http://schemas.openxmlformats.org/officeDocument/2006/relationships/notesSlide"/><Relationship Id="rId3" Target="viewProps.xml" Type="http://schemas.openxmlformats.org/officeDocument/2006/relationships/viewProps"/><Relationship Id="rId30" Target="notesSlides/notesSlide8.xml" Type="http://schemas.openxmlformats.org/officeDocument/2006/relationships/notesSlide"/><Relationship Id="rId31" Target="notesSlides/notesSlide9.xml" Type="http://schemas.openxmlformats.org/officeDocument/2006/relationships/notesSlide"/><Relationship Id="rId32" Target="notesSlides/notesSlide10.xml" Type="http://schemas.openxmlformats.org/officeDocument/2006/relationships/notesSlide"/><Relationship Id="rId33" Target="notesSlides/notesSlide11.xml" Type="http://schemas.openxmlformats.org/officeDocument/2006/relationships/notesSlide"/><Relationship Id="rId34" Target="fonts/font34.fntdata" Type="http://schemas.openxmlformats.org/officeDocument/2006/relationships/font"/><Relationship Id="rId35" Target="notesSlides/notesSlide12.xml" Type="http://schemas.openxmlformats.org/officeDocument/2006/relationships/notesSlide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  <a:t>1.7.2013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88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.xml" Type="http://schemas.openxmlformats.org/officeDocument/2006/relationships/slide"/></Relationships>
</file>

<file path=ppt/notesSlides/_rels/notesSlide10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1.xml" Type="http://schemas.openxmlformats.org/officeDocument/2006/relationships/slide"/></Relationships>
</file>

<file path=ppt/notesSlides/_rels/notesSlide1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2.xml" Type="http://schemas.openxmlformats.org/officeDocument/2006/relationships/slide"/></Relationships>
</file>

<file path=ppt/notesSlides/_rels/notesSlide12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3.xml" Type="http://schemas.openxmlformats.org/officeDocument/2006/relationships/slide"/></Relationships>
</file>

<file path=ppt/notesSlides/_rels/notesSlide2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3.xml" Type="http://schemas.openxmlformats.org/officeDocument/2006/relationships/slide"/></Relationships>
</file>

<file path=ppt/notesSlides/_rels/notesSlide3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4.xml" Type="http://schemas.openxmlformats.org/officeDocument/2006/relationships/slide"/></Relationships>
</file>

<file path=ppt/notesSlides/_rels/notesSlide4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5.xml" Type="http://schemas.openxmlformats.org/officeDocument/2006/relationships/slide"/></Relationships>
</file>

<file path=ppt/notesSlides/_rels/notesSlide5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6.xml" Type="http://schemas.openxmlformats.org/officeDocument/2006/relationships/slide"/></Relationships>
</file>

<file path=ppt/notesSlides/_rels/notesSlide6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7.xml" Type="http://schemas.openxmlformats.org/officeDocument/2006/relationships/slide"/></Relationships>
</file>

<file path=ppt/notesSlides/_rels/notesSlide7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8.xml" Type="http://schemas.openxmlformats.org/officeDocument/2006/relationships/slide"/></Relationships>
</file>

<file path=ppt/notesSlides/_rels/notesSlide8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9.xml" Type="http://schemas.openxmlformats.org/officeDocument/2006/relationships/slide"/></Relationships>
</file>

<file path=ppt/notesSlides/_rels/notesSlide9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0.xml" Type="http://schemas.openxmlformats.org/officeDocument/2006/relationships/slide"/></Relationships>
</file>

<file path=ppt/notesSlides/notesSlide1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1.7.2013</a:t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/>
            </a:r>
          </a:p>
          <a:p>
            <a:r>
              <a:rPr lang="en-US"/>
              <a:t>‹#›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9.xml" Type="http://schemas.openxmlformats.org/officeDocument/2006/relationships/notesSlide"/><Relationship Id="rId3" Target="../media/image4.jpe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Relationship Id="rId6" Target="../media/image7.png" Type="http://schemas.openxmlformats.org/officeDocument/2006/relationships/image"/><Relationship Id="rId7" Target="../media/image3.png" Type="http://schemas.openxmlformats.org/officeDocument/2006/relationships/image"/><Relationship Id="rId8" Target="../media/image8.pn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0.xml" Type="http://schemas.openxmlformats.org/officeDocument/2006/relationships/notesSlide"/><Relationship Id="rId3" Target="../media/image4.jpe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Relationship Id="rId6" Target="../media/image7.png" Type="http://schemas.openxmlformats.org/officeDocument/2006/relationships/image"/><Relationship Id="rId7" Target="../media/image3.png" Type="http://schemas.openxmlformats.org/officeDocument/2006/relationships/image"/><Relationship Id="rId8" Target="../media/image8.pn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1.xml" Type="http://schemas.openxmlformats.org/officeDocument/2006/relationships/notesSlide"/><Relationship Id="rId3" Target="../media/image4.jpe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Relationship Id="rId6" Target="../media/image7.png" Type="http://schemas.openxmlformats.org/officeDocument/2006/relationships/image"/><Relationship Id="rId7" Target="../media/image3.png" Type="http://schemas.openxmlformats.org/officeDocument/2006/relationships/image"/><Relationship Id="rId8" Target="../media/image8.png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2.xml" Type="http://schemas.openxmlformats.org/officeDocument/2006/relationships/notesSlide"/><Relationship Id="rId3" Target="../media/image9.png" Type="http://schemas.openxmlformats.org/officeDocument/2006/relationships/image"/><Relationship Id="rId4" Target="../media/image2.png" Type="http://schemas.openxmlformats.org/officeDocument/2006/relationships/image"/><Relationship Id="rId5" Target="../media/image1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4.jpe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Relationship Id="rId6" Target="../media/image7.png" Type="http://schemas.openxmlformats.org/officeDocument/2006/relationships/image"/><Relationship Id="rId7" Target="../media/image3.png" Type="http://schemas.openxmlformats.org/officeDocument/2006/relationships/image"/><Relationship Id="rId8" Target="../media/image8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2.xml" Type="http://schemas.openxmlformats.org/officeDocument/2006/relationships/notesSlide"/><Relationship Id="rId3" Target="../media/image4.jpe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Relationship Id="rId6" Target="../media/image7.png" Type="http://schemas.openxmlformats.org/officeDocument/2006/relationships/image"/><Relationship Id="rId7" Target="../media/image3.png" Type="http://schemas.openxmlformats.org/officeDocument/2006/relationships/image"/><Relationship Id="rId8" Target="../media/image8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3.xml" Type="http://schemas.openxmlformats.org/officeDocument/2006/relationships/notesSlide"/><Relationship Id="rId3" Target="../media/image4.jpe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Relationship Id="rId6" Target="../media/image7.png" Type="http://schemas.openxmlformats.org/officeDocument/2006/relationships/image"/><Relationship Id="rId7" Target="../media/image3.png" Type="http://schemas.openxmlformats.org/officeDocument/2006/relationships/image"/><Relationship Id="rId8" Target="../media/image8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4.xml" Type="http://schemas.openxmlformats.org/officeDocument/2006/relationships/notesSlide"/><Relationship Id="rId3" Target="../media/image4.jpe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Relationship Id="rId6" Target="../media/image7.png" Type="http://schemas.openxmlformats.org/officeDocument/2006/relationships/image"/><Relationship Id="rId7" Target="../media/image3.png" Type="http://schemas.openxmlformats.org/officeDocument/2006/relationships/image"/><Relationship Id="rId8" Target="../media/image8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5.xml" Type="http://schemas.openxmlformats.org/officeDocument/2006/relationships/notesSlide"/><Relationship Id="rId3" Target="../media/image4.jpe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Relationship Id="rId6" Target="../media/image7.png" Type="http://schemas.openxmlformats.org/officeDocument/2006/relationships/image"/><Relationship Id="rId7" Target="../media/image3.png" Type="http://schemas.openxmlformats.org/officeDocument/2006/relationships/image"/><Relationship Id="rId8" Target="../media/image8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6.xml" Type="http://schemas.openxmlformats.org/officeDocument/2006/relationships/notesSlide"/><Relationship Id="rId3" Target="../media/image4.jpe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Relationship Id="rId6" Target="../media/image7.png" Type="http://schemas.openxmlformats.org/officeDocument/2006/relationships/image"/><Relationship Id="rId7" Target="../media/image3.png" Type="http://schemas.openxmlformats.org/officeDocument/2006/relationships/image"/><Relationship Id="rId8" Target="../media/image8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7.xml" Type="http://schemas.openxmlformats.org/officeDocument/2006/relationships/notesSlide"/><Relationship Id="rId3" Target="../media/image4.jpe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Relationship Id="rId6" Target="../media/image7.png" Type="http://schemas.openxmlformats.org/officeDocument/2006/relationships/image"/><Relationship Id="rId7" Target="../media/image3.png" Type="http://schemas.openxmlformats.org/officeDocument/2006/relationships/image"/><Relationship Id="rId8" Target="../media/image8.pn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8.xml" Type="http://schemas.openxmlformats.org/officeDocument/2006/relationships/notesSlide"/><Relationship Id="rId3" Target="../media/image4.jpe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Relationship Id="rId6" Target="../media/image7.png" Type="http://schemas.openxmlformats.org/officeDocument/2006/relationships/image"/><Relationship Id="rId7" Target="../media/image3.png" Type="http://schemas.openxmlformats.org/officeDocument/2006/relationships/image"/><Relationship Id="rId8" Target="../media/image8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73605" y="0"/>
            <a:ext cx="9900811" cy="1857586"/>
          </a:xfrm>
          <a:custGeom>
            <a:avLst/>
            <a:gdLst/>
            <a:ahLst/>
            <a:cxnLst/>
            <a:rect r="r" b="b" t="t" l="l"/>
            <a:pathLst>
              <a:path h="1857586" w="9900811">
                <a:moveTo>
                  <a:pt x="0" y="0"/>
                </a:moveTo>
                <a:lnTo>
                  <a:pt x="9900810" y="0"/>
                </a:lnTo>
                <a:lnTo>
                  <a:pt x="9900810" y="1857586"/>
                </a:lnTo>
                <a:lnTo>
                  <a:pt x="0" y="185758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26469" r="0" b="-782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8215953" y="6200752"/>
            <a:ext cx="1207883" cy="905912"/>
          </a:xfrm>
          <a:custGeom>
            <a:avLst/>
            <a:gdLst/>
            <a:ahLst/>
            <a:cxnLst/>
            <a:rect r="r" b="b" t="t" l="l"/>
            <a:pathLst>
              <a:path h="905912" w="1207883">
                <a:moveTo>
                  <a:pt x="0" y="0"/>
                </a:moveTo>
                <a:lnTo>
                  <a:pt x="1207883" y="0"/>
                </a:lnTo>
                <a:lnTo>
                  <a:pt x="1207883" y="905912"/>
                </a:lnTo>
                <a:lnTo>
                  <a:pt x="0" y="90591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579106" y="2333347"/>
            <a:ext cx="8595389" cy="20008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254"/>
              </a:lnSpc>
            </a:pPr>
            <a:r>
              <a:rPr lang="en-US" sz="4381" b="true">
                <a:solidFill>
                  <a:srgbClr val="002060"/>
                </a:solidFill>
                <a:latin typeface="Gotham Bold"/>
                <a:ea typeface="Gotham Bold"/>
                <a:cs typeface="Gotham Bold"/>
                <a:sym typeface="Gotham Bold"/>
              </a:rPr>
              <a:t>13º CICLO DE REUNIÕES DOS COMITÊS TEMÁTICOS DO FOPEME</a:t>
            </a:r>
          </a:p>
        </p:txBody>
      </p:sp>
      <p:sp>
        <p:nvSpPr>
          <p:cNvPr name="Freeform 5" id="5"/>
          <p:cNvSpPr/>
          <p:nvPr/>
        </p:nvSpPr>
        <p:spPr>
          <a:xfrm flipH="false" flipV="false" rot="0">
            <a:off x="349600" y="6200752"/>
            <a:ext cx="1725872" cy="765856"/>
          </a:xfrm>
          <a:custGeom>
            <a:avLst/>
            <a:gdLst/>
            <a:ahLst/>
            <a:cxnLst/>
            <a:rect r="r" b="b" t="t" l="l"/>
            <a:pathLst>
              <a:path h="765856" w="1725872">
                <a:moveTo>
                  <a:pt x="0" y="0"/>
                </a:moveTo>
                <a:lnTo>
                  <a:pt x="1725872" y="0"/>
                </a:lnTo>
                <a:lnTo>
                  <a:pt x="1725872" y="765856"/>
                </a:lnTo>
                <a:lnTo>
                  <a:pt x="0" y="76585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1577188" y="5770388"/>
            <a:ext cx="6599224" cy="7276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890"/>
              </a:lnSpc>
            </a:pPr>
            <a:r>
              <a:rPr lang="en-US" sz="2100" b="true">
                <a:solidFill>
                  <a:srgbClr val="002060"/>
                </a:solidFill>
                <a:latin typeface="Gotham Bold"/>
                <a:ea typeface="Gotham Bold"/>
                <a:cs typeface="Gotham Bold"/>
                <a:sym typeface="Gotham Bold"/>
              </a:rPr>
              <a:t>08 de abril de 2026</a:t>
            </a:r>
          </a:p>
          <a:p>
            <a:pPr algn="ctr">
              <a:lnSpc>
                <a:spcPts val="1890"/>
              </a:lnSpc>
            </a:pPr>
          </a:p>
          <a:p>
            <a:pPr algn="ctr">
              <a:lnSpc>
                <a:spcPts val="1890"/>
              </a:lnSpc>
            </a:pPr>
            <a:r>
              <a:rPr lang="en-US" sz="2100" b="true">
                <a:solidFill>
                  <a:srgbClr val="002060"/>
                </a:solidFill>
                <a:latin typeface="Gotham Bold"/>
                <a:ea typeface="Gotham Bold"/>
                <a:cs typeface="Gotham Bold"/>
                <a:sym typeface="Gotham Bold"/>
              </a:rPr>
              <a:t>Curitiba – PR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579106" y="4515128"/>
            <a:ext cx="8595389" cy="4648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80"/>
              </a:lnSpc>
            </a:pPr>
            <a:r>
              <a:rPr lang="en-US" sz="2700" b="true">
                <a:solidFill>
                  <a:srgbClr val="002060"/>
                </a:solidFill>
                <a:latin typeface="Gotham Bold"/>
                <a:ea typeface="Gotham Bold"/>
                <a:cs typeface="Gotham Bold"/>
                <a:sym typeface="Gotham Bold"/>
              </a:rPr>
              <a:t>CT 5 - Educação e Capacitação Empreendedora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4488" y="1517999"/>
            <a:ext cx="9738170" cy="751580"/>
            <a:chOff x="0" y="0"/>
            <a:chExt cx="12984226" cy="1002106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2984226" cy="1002157"/>
            </a:xfrm>
            <a:custGeom>
              <a:avLst/>
              <a:gdLst/>
              <a:ahLst/>
              <a:cxnLst/>
              <a:rect r="r" b="b" t="t" l="l"/>
              <a:pathLst>
                <a:path h="1002157" w="12984226">
                  <a:moveTo>
                    <a:pt x="0" y="0"/>
                  </a:moveTo>
                  <a:lnTo>
                    <a:pt x="12984226" y="0"/>
                  </a:lnTo>
                  <a:lnTo>
                    <a:pt x="12984226" y="1002157"/>
                  </a:lnTo>
                  <a:lnTo>
                    <a:pt x="0" y="1002157"/>
                  </a:lnTo>
                  <a:close/>
                </a:path>
              </a:pathLst>
            </a:custGeom>
            <a:solidFill>
              <a:srgbClr val="FFC000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-3610" y="1485614"/>
            <a:ext cx="9774364" cy="816293"/>
            <a:chOff x="0" y="0"/>
            <a:chExt cx="13032486" cy="108839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3032487" cy="1088390"/>
            </a:xfrm>
            <a:custGeom>
              <a:avLst/>
              <a:gdLst/>
              <a:ahLst/>
              <a:cxnLst/>
              <a:rect r="r" b="b" t="t" l="l"/>
              <a:pathLst>
                <a:path h="1088390" w="13032487">
                  <a:moveTo>
                    <a:pt x="24130" y="0"/>
                  </a:moveTo>
                  <a:lnTo>
                    <a:pt x="13008356" y="0"/>
                  </a:lnTo>
                  <a:cubicBezTo>
                    <a:pt x="13021692" y="0"/>
                    <a:pt x="13032487" y="19304"/>
                    <a:pt x="13032487" y="43180"/>
                  </a:cubicBezTo>
                  <a:lnTo>
                    <a:pt x="13032487" y="1045337"/>
                  </a:lnTo>
                  <a:cubicBezTo>
                    <a:pt x="13032487" y="1069213"/>
                    <a:pt x="13021692" y="1088390"/>
                    <a:pt x="13008356" y="1088390"/>
                  </a:cubicBezTo>
                  <a:lnTo>
                    <a:pt x="24130" y="1088390"/>
                  </a:lnTo>
                  <a:cubicBezTo>
                    <a:pt x="10795" y="1088390"/>
                    <a:pt x="0" y="1069213"/>
                    <a:pt x="0" y="1045337"/>
                  </a:cubicBezTo>
                  <a:lnTo>
                    <a:pt x="0" y="43180"/>
                  </a:lnTo>
                  <a:cubicBezTo>
                    <a:pt x="0" y="19304"/>
                    <a:pt x="10795" y="0"/>
                    <a:pt x="24130" y="0"/>
                  </a:cubicBezTo>
                  <a:moveTo>
                    <a:pt x="24130" y="86106"/>
                  </a:moveTo>
                  <a:lnTo>
                    <a:pt x="24130" y="43180"/>
                  </a:lnTo>
                  <a:lnTo>
                    <a:pt x="48260" y="43180"/>
                  </a:lnTo>
                  <a:lnTo>
                    <a:pt x="48260" y="1045337"/>
                  </a:lnTo>
                  <a:lnTo>
                    <a:pt x="24130" y="1045337"/>
                  </a:lnTo>
                  <a:lnTo>
                    <a:pt x="24130" y="1002157"/>
                  </a:lnTo>
                  <a:lnTo>
                    <a:pt x="13008356" y="1002157"/>
                  </a:lnTo>
                  <a:lnTo>
                    <a:pt x="13008356" y="1045337"/>
                  </a:lnTo>
                  <a:lnTo>
                    <a:pt x="12984226" y="1045337"/>
                  </a:lnTo>
                  <a:lnTo>
                    <a:pt x="12984226" y="43180"/>
                  </a:lnTo>
                  <a:lnTo>
                    <a:pt x="13008356" y="43180"/>
                  </a:lnTo>
                  <a:lnTo>
                    <a:pt x="13008356" y="86360"/>
                  </a:lnTo>
                  <a:lnTo>
                    <a:pt x="24130" y="86360"/>
                  </a:lnTo>
                  <a:close/>
                </a:path>
              </a:pathLst>
            </a:custGeom>
            <a:solidFill>
              <a:srgbClr val="FFC000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-3610" y="1464183"/>
            <a:ext cx="9774374" cy="837636"/>
            <a:chOff x="0" y="0"/>
            <a:chExt cx="13032499" cy="1116848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3032499" cy="1116846"/>
            </a:xfrm>
            <a:custGeom>
              <a:avLst/>
              <a:gdLst/>
              <a:ahLst/>
              <a:cxnLst/>
              <a:rect r="r" b="b" t="t" l="l"/>
              <a:pathLst>
                <a:path h="1116846" w="13032499">
                  <a:moveTo>
                    <a:pt x="0" y="0"/>
                  </a:moveTo>
                  <a:lnTo>
                    <a:pt x="13032499" y="0"/>
                  </a:lnTo>
                  <a:lnTo>
                    <a:pt x="13032499" y="1116846"/>
                  </a:lnTo>
                  <a:lnTo>
                    <a:pt x="0" y="1116846"/>
                  </a:lnTo>
                  <a:close/>
                </a:path>
              </a:pathLst>
            </a:custGeom>
            <a:blipFill>
              <a:blip r:embed="rId3">
                <a:alphaModFix amt="0"/>
              </a:blip>
              <a:stretch>
                <a:fillRect l="0" t="-177371" r="0" b="-177371"/>
              </a:stretch>
            </a:blipFill>
          </p:spPr>
        </p:sp>
        <p:sp>
          <p:nvSpPr>
            <p:cNvPr name="TextBox 8" id="8"/>
            <p:cNvSpPr txBox="true"/>
            <p:nvPr/>
          </p:nvSpPr>
          <p:spPr>
            <a:xfrm>
              <a:off x="0" y="0"/>
              <a:ext cx="13032499" cy="1116848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ctr">
                <a:lnSpc>
                  <a:spcPts val="3589"/>
                </a:lnSpc>
              </a:pPr>
              <a:r>
                <a:rPr lang="en-US" sz="2991" b="true">
                  <a:solidFill>
                    <a:srgbClr val="203864"/>
                  </a:solidFill>
                  <a:latin typeface="Gotham Bold"/>
                  <a:ea typeface="Gotham Bold"/>
                  <a:cs typeface="Gotham Bold"/>
                  <a:sym typeface="Gotham Bold"/>
                </a:rPr>
                <a:t>CT 5 - Educação e Capacitação Empreendedora</a:t>
              </a: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8534400" y="-10990859"/>
            <a:ext cx="736092" cy="312515"/>
          </a:xfrm>
          <a:custGeom>
            <a:avLst/>
            <a:gdLst/>
            <a:ahLst/>
            <a:cxnLst/>
            <a:rect r="r" b="b" t="t" l="l"/>
            <a:pathLst>
              <a:path h="312515" w="736092">
                <a:moveTo>
                  <a:pt x="0" y="0"/>
                </a:moveTo>
                <a:lnTo>
                  <a:pt x="736092" y="0"/>
                </a:lnTo>
                <a:lnTo>
                  <a:pt x="736092" y="312515"/>
                </a:lnTo>
                <a:lnTo>
                  <a:pt x="0" y="31251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0" id="10"/>
          <p:cNvGrpSpPr/>
          <p:nvPr/>
        </p:nvGrpSpPr>
        <p:grpSpPr>
          <a:xfrm rot="0">
            <a:off x="-3610" y="1223039"/>
            <a:ext cx="9757210" cy="78896"/>
            <a:chOff x="0" y="0"/>
            <a:chExt cx="13009613" cy="105194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3009626" cy="105156"/>
            </a:xfrm>
            <a:custGeom>
              <a:avLst/>
              <a:gdLst/>
              <a:ahLst/>
              <a:cxnLst/>
              <a:rect r="r" b="b" t="t" l="l"/>
              <a:pathLst>
                <a:path h="105156" w="13009626">
                  <a:moveTo>
                    <a:pt x="0" y="0"/>
                  </a:moveTo>
                  <a:lnTo>
                    <a:pt x="13009626" y="0"/>
                  </a:lnTo>
                  <a:lnTo>
                    <a:pt x="13009626" y="105156"/>
                  </a:lnTo>
                  <a:lnTo>
                    <a:pt x="0" y="1051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8295" t="0" r="-8295" b="-36"/>
              </a:stretch>
            </a:blipFill>
          </p:spPr>
        </p:sp>
      </p:grpSp>
      <p:sp>
        <p:nvSpPr>
          <p:cNvPr name="Freeform 12" id="12"/>
          <p:cNvSpPr/>
          <p:nvPr/>
        </p:nvSpPr>
        <p:spPr>
          <a:xfrm flipH="false" flipV="false" rot="0">
            <a:off x="7290602" y="125388"/>
            <a:ext cx="1979890" cy="878576"/>
          </a:xfrm>
          <a:custGeom>
            <a:avLst/>
            <a:gdLst/>
            <a:ahLst/>
            <a:cxnLst/>
            <a:rect r="r" b="b" t="t" l="l"/>
            <a:pathLst>
              <a:path h="878576" w="1979890">
                <a:moveTo>
                  <a:pt x="0" y="0"/>
                </a:moveTo>
                <a:lnTo>
                  <a:pt x="1979890" y="0"/>
                </a:lnTo>
                <a:lnTo>
                  <a:pt x="1979890" y="878576"/>
                </a:lnTo>
                <a:lnTo>
                  <a:pt x="0" y="87857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graphicFrame>
        <p:nvGraphicFramePr>
          <p:cNvPr name="Table 13" id="13"/>
          <p:cNvGraphicFramePr>
            <a:graphicFrameLocks noGrp="true"/>
          </p:cNvGraphicFramePr>
          <p:nvPr/>
        </p:nvGraphicFramePr>
        <p:xfrm>
          <a:off x="494906" y="3180080"/>
          <a:ext cx="8760178" cy="3403600"/>
        </p:xfrm>
        <a:graphic>
          <a:graphicData uri="http://schemas.openxmlformats.org/drawingml/2006/table">
            <a:tbl>
              <a:tblPr/>
              <a:tblGrid>
                <a:gridCol w="2260648"/>
                <a:gridCol w="6499530"/>
              </a:tblGrid>
              <a:tr h="1520147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Ação 7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712"/>
                        </a:lnSpc>
                        <a:defRPr/>
                      </a:pPr>
                      <a:r>
                        <a:rPr lang="en-US" sz="2260" b="true">
                          <a:solidFill>
                            <a:srgbClr val="203764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Promover conexões entre empreendedores, instituições e a comunidade para proporcionar aumento de vendas, expansão dos negócios e fortalecimento da marca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EEF"/>
                    </a:solidFill>
                  </a:tcPr>
                </a:tc>
              </a:tr>
              <a:tr h="83177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Entrega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712"/>
                        </a:lnSpc>
                        <a:defRPr/>
                      </a:pPr>
                      <a:r>
                        <a:rPr lang="en-US" sz="2260" b="true">
                          <a:solidFill>
                            <a:srgbClr val="203764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300 possíveis empreendedores e MEIs e MPEs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</a:tr>
              <a:tr h="525837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Prazo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712"/>
                        </a:lnSpc>
                        <a:defRPr/>
                      </a:pP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</a:tr>
              <a:tr h="525837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Responsável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712"/>
                        </a:lnSpc>
                        <a:defRPr/>
                      </a:pPr>
                      <a:r>
                        <a:rPr lang="en-US" sz="2260" b="true">
                          <a:solidFill>
                            <a:srgbClr val="203764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Eliane Bento - AMPEC Maringá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EEF"/>
                    </a:solidFill>
                  </a:tcPr>
                </a:tc>
              </a:tr>
            </a:tbl>
          </a:graphicData>
        </a:graphic>
      </p:graphicFrame>
      <p:sp>
        <p:nvSpPr>
          <p:cNvPr name="Freeform 14" id="14"/>
          <p:cNvSpPr/>
          <p:nvPr/>
        </p:nvSpPr>
        <p:spPr>
          <a:xfrm flipH="false" flipV="false" rot="0">
            <a:off x="0" y="0"/>
            <a:ext cx="5216917" cy="1274662"/>
          </a:xfrm>
          <a:custGeom>
            <a:avLst/>
            <a:gdLst/>
            <a:ahLst/>
            <a:cxnLst/>
            <a:rect r="r" b="b" t="t" l="l"/>
            <a:pathLst>
              <a:path h="1274662" w="5216917">
                <a:moveTo>
                  <a:pt x="0" y="0"/>
                </a:moveTo>
                <a:lnTo>
                  <a:pt x="5216917" y="0"/>
                </a:lnTo>
                <a:lnTo>
                  <a:pt x="5216917" y="1274662"/>
                </a:lnTo>
                <a:lnTo>
                  <a:pt x="0" y="127466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4488" y="1517999"/>
            <a:ext cx="9738170" cy="751580"/>
            <a:chOff x="0" y="0"/>
            <a:chExt cx="12984226" cy="1002106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2984226" cy="1002157"/>
            </a:xfrm>
            <a:custGeom>
              <a:avLst/>
              <a:gdLst/>
              <a:ahLst/>
              <a:cxnLst/>
              <a:rect r="r" b="b" t="t" l="l"/>
              <a:pathLst>
                <a:path h="1002157" w="12984226">
                  <a:moveTo>
                    <a:pt x="0" y="0"/>
                  </a:moveTo>
                  <a:lnTo>
                    <a:pt x="12984226" y="0"/>
                  </a:lnTo>
                  <a:lnTo>
                    <a:pt x="12984226" y="1002157"/>
                  </a:lnTo>
                  <a:lnTo>
                    <a:pt x="0" y="1002157"/>
                  </a:lnTo>
                  <a:close/>
                </a:path>
              </a:pathLst>
            </a:custGeom>
            <a:solidFill>
              <a:srgbClr val="FFC000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-3610" y="1485614"/>
            <a:ext cx="9774364" cy="816293"/>
            <a:chOff x="0" y="0"/>
            <a:chExt cx="13032486" cy="108839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3032487" cy="1088390"/>
            </a:xfrm>
            <a:custGeom>
              <a:avLst/>
              <a:gdLst/>
              <a:ahLst/>
              <a:cxnLst/>
              <a:rect r="r" b="b" t="t" l="l"/>
              <a:pathLst>
                <a:path h="1088390" w="13032487">
                  <a:moveTo>
                    <a:pt x="24130" y="0"/>
                  </a:moveTo>
                  <a:lnTo>
                    <a:pt x="13008356" y="0"/>
                  </a:lnTo>
                  <a:cubicBezTo>
                    <a:pt x="13021692" y="0"/>
                    <a:pt x="13032487" y="19304"/>
                    <a:pt x="13032487" y="43180"/>
                  </a:cubicBezTo>
                  <a:lnTo>
                    <a:pt x="13032487" y="1045337"/>
                  </a:lnTo>
                  <a:cubicBezTo>
                    <a:pt x="13032487" y="1069213"/>
                    <a:pt x="13021692" y="1088390"/>
                    <a:pt x="13008356" y="1088390"/>
                  </a:cubicBezTo>
                  <a:lnTo>
                    <a:pt x="24130" y="1088390"/>
                  </a:lnTo>
                  <a:cubicBezTo>
                    <a:pt x="10795" y="1088390"/>
                    <a:pt x="0" y="1069213"/>
                    <a:pt x="0" y="1045337"/>
                  </a:cubicBezTo>
                  <a:lnTo>
                    <a:pt x="0" y="43180"/>
                  </a:lnTo>
                  <a:cubicBezTo>
                    <a:pt x="0" y="19304"/>
                    <a:pt x="10795" y="0"/>
                    <a:pt x="24130" y="0"/>
                  </a:cubicBezTo>
                  <a:moveTo>
                    <a:pt x="24130" y="86106"/>
                  </a:moveTo>
                  <a:lnTo>
                    <a:pt x="24130" y="43180"/>
                  </a:lnTo>
                  <a:lnTo>
                    <a:pt x="48260" y="43180"/>
                  </a:lnTo>
                  <a:lnTo>
                    <a:pt x="48260" y="1045337"/>
                  </a:lnTo>
                  <a:lnTo>
                    <a:pt x="24130" y="1045337"/>
                  </a:lnTo>
                  <a:lnTo>
                    <a:pt x="24130" y="1002157"/>
                  </a:lnTo>
                  <a:lnTo>
                    <a:pt x="13008356" y="1002157"/>
                  </a:lnTo>
                  <a:lnTo>
                    <a:pt x="13008356" y="1045337"/>
                  </a:lnTo>
                  <a:lnTo>
                    <a:pt x="12984226" y="1045337"/>
                  </a:lnTo>
                  <a:lnTo>
                    <a:pt x="12984226" y="43180"/>
                  </a:lnTo>
                  <a:lnTo>
                    <a:pt x="13008356" y="43180"/>
                  </a:lnTo>
                  <a:lnTo>
                    <a:pt x="13008356" y="86360"/>
                  </a:lnTo>
                  <a:lnTo>
                    <a:pt x="24130" y="86360"/>
                  </a:lnTo>
                  <a:close/>
                </a:path>
              </a:pathLst>
            </a:custGeom>
            <a:solidFill>
              <a:srgbClr val="FFC000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-3610" y="1464183"/>
            <a:ext cx="9774374" cy="837636"/>
            <a:chOff x="0" y="0"/>
            <a:chExt cx="13032499" cy="1116848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3032499" cy="1116846"/>
            </a:xfrm>
            <a:custGeom>
              <a:avLst/>
              <a:gdLst/>
              <a:ahLst/>
              <a:cxnLst/>
              <a:rect r="r" b="b" t="t" l="l"/>
              <a:pathLst>
                <a:path h="1116846" w="13032499">
                  <a:moveTo>
                    <a:pt x="0" y="0"/>
                  </a:moveTo>
                  <a:lnTo>
                    <a:pt x="13032499" y="0"/>
                  </a:lnTo>
                  <a:lnTo>
                    <a:pt x="13032499" y="1116846"/>
                  </a:lnTo>
                  <a:lnTo>
                    <a:pt x="0" y="1116846"/>
                  </a:lnTo>
                  <a:close/>
                </a:path>
              </a:pathLst>
            </a:custGeom>
            <a:blipFill>
              <a:blip r:embed="rId3">
                <a:alphaModFix amt="0"/>
              </a:blip>
              <a:stretch>
                <a:fillRect l="0" t="-177371" r="0" b="-177371"/>
              </a:stretch>
            </a:blipFill>
          </p:spPr>
        </p:sp>
        <p:sp>
          <p:nvSpPr>
            <p:cNvPr name="TextBox 8" id="8"/>
            <p:cNvSpPr txBox="true"/>
            <p:nvPr/>
          </p:nvSpPr>
          <p:spPr>
            <a:xfrm>
              <a:off x="0" y="0"/>
              <a:ext cx="13032499" cy="1116848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ctr">
                <a:lnSpc>
                  <a:spcPts val="3589"/>
                </a:lnSpc>
              </a:pPr>
              <a:r>
                <a:rPr lang="en-US" sz="2991" b="true">
                  <a:solidFill>
                    <a:srgbClr val="203864"/>
                  </a:solidFill>
                  <a:latin typeface="Gotham Bold"/>
                  <a:ea typeface="Gotham Bold"/>
                  <a:cs typeface="Gotham Bold"/>
                  <a:sym typeface="Gotham Bold"/>
                </a:rPr>
                <a:t>CT 5 - Educação e Capacitação Empreendedora</a:t>
              </a: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8534400" y="-10990859"/>
            <a:ext cx="736092" cy="312515"/>
          </a:xfrm>
          <a:custGeom>
            <a:avLst/>
            <a:gdLst/>
            <a:ahLst/>
            <a:cxnLst/>
            <a:rect r="r" b="b" t="t" l="l"/>
            <a:pathLst>
              <a:path h="312515" w="736092">
                <a:moveTo>
                  <a:pt x="0" y="0"/>
                </a:moveTo>
                <a:lnTo>
                  <a:pt x="736092" y="0"/>
                </a:lnTo>
                <a:lnTo>
                  <a:pt x="736092" y="312515"/>
                </a:lnTo>
                <a:lnTo>
                  <a:pt x="0" y="31251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0" id="10"/>
          <p:cNvGrpSpPr/>
          <p:nvPr/>
        </p:nvGrpSpPr>
        <p:grpSpPr>
          <a:xfrm rot="0">
            <a:off x="-3610" y="1223039"/>
            <a:ext cx="9757210" cy="78896"/>
            <a:chOff x="0" y="0"/>
            <a:chExt cx="13009613" cy="105194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3009626" cy="105156"/>
            </a:xfrm>
            <a:custGeom>
              <a:avLst/>
              <a:gdLst/>
              <a:ahLst/>
              <a:cxnLst/>
              <a:rect r="r" b="b" t="t" l="l"/>
              <a:pathLst>
                <a:path h="105156" w="13009626">
                  <a:moveTo>
                    <a:pt x="0" y="0"/>
                  </a:moveTo>
                  <a:lnTo>
                    <a:pt x="13009626" y="0"/>
                  </a:lnTo>
                  <a:lnTo>
                    <a:pt x="13009626" y="105156"/>
                  </a:lnTo>
                  <a:lnTo>
                    <a:pt x="0" y="1051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8295" t="0" r="-8295" b="-36"/>
              </a:stretch>
            </a:blipFill>
          </p:spPr>
        </p:sp>
      </p:grpSp>
      <p:sp>
        <p:nvSpPr>
          <p:cNvPr name="Freeform 12" id="12"/>
          <p:cNvSpPr/>
          <p:nvPr/>
        </p:nvSpPr>
        <p:spPr>
          <a:xfrm flipH="false" flipV="false" rot="0">
            <a:off x="7290602" y="125388"/>
            <a:ext cx="1979890" cy="878576"/>
          </a:xfrm>
          <a:custGeom>
            <a:avLst/>
            <a:gdLst/>
            <a:ahLst/>
            <a:cxnLst/>
            <a:rect r="r" b="b" t="t" l="l"/>
            <a:pathLst>
              <a:path h="878576" w="1979890">
                <a:moveTo>
                  <a:pt x="0" y="0"/>
                </a:moveTo>
                <a:lnTo>
                  <a:pt x="1979890" y="0"/>
                </a:lnTo>
                <a:lnTo>
                  <a:pt x="1979890" y="878576"/>
                </a:lnTo>
                <a:lnTo>
                  <a:pt x="0" y="87857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graphicFrame>
        <p:nvGraphicFramePr>
          <p:cNvPr name="Table 13" id="13"/>
          <p:cNvGraphicFramePr>
            <a:graphicFrameLocks noGrp="true"/>
          </p:cNvGraphicFramePr>
          <p:nvPr/>
        </p:nvGraphicFramePr>
        <p:xfrm>
          <a:off x="487680" y="2945361"/>
          <a:ext cx="8760178" cy="3441700"/>
        </p:xfrm>
        <a:graphic>
          <a:graphicData uri="http://schemas.openxmlformats.org/drawingml/2006/table">
            <a:tbl>
              <a:tblPr/>
              <a:tblGrid>
                <a:gridCol w="2342165"/>
                <a:gridCol w="6418013"/>
              </a:tblGrid>
              <a:tr h="1864254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Ação 8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712"/>
                        </a:lnSpc>
                        <a:defRPr/>
                      </a:pPr>
                      <a:r>
                        <a:rPr lang="en-US" sz="2260" b="true">
                          <a:solidFill>
                            <a:srgbClr val="203764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Desenvolver jovens, por meio de atividade lúdicas, comunicação assertiva, marketing digital e relacionamento, para inserção rápida desses jovens no mercado de trabalho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EEF"/>
                    </a:solidFill>
                  </a:tcPr>
                </a:tc>
              </a:tr>
              <a:tr h="525815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Entrega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712"/>
                        </a:lnSpc>
                        <a:defRPr/>
                      </a:pPr>
                      <a:r>
                        <a:rPr lang="en-US" sz="2260" b="true">
                          <a:solidFill>
                            <a:srgbClr val="203764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Parcerias realizadas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</a:tr>
              <a:tr h="525815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Prazo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712"/>
                        </a:lnSpc>
                        <a:defRPr/>
                      </a:pPr>
                      <a:r>
                        <a:rPr lang="en-US" sz="2260" b="true">
                          <a:solidFill>
                            <a:srgbClr val="203764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 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EEF"/>
                    </a:solidFill>
                  </a:tcPr>
                </a:tc>
              </a:tr>
              <a:tr h="525815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Responsável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712"/>
                        </a:lnSpc>
                        <a:defRPr/>
                      </a:pPr>
                      <a:r>
                        <a:rPr lang="en-US" sz="2260" b="true">
                          <a:solidFill>
                            <a:srgbClr val="203764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Marco Rodrigo Kalb </a:t>
                      </a:r>
                      <a:r>
                        <a:rPr lang="en-US" sz="2260" b="true">
                          <a:solidFill>
                            <a:srgbClr val="203764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- FAMPEPAR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EEF"/>
                    </a:solidFill>
                  </a:tcPr>
                </a:tc>
              </a:tr>
            </a:tbl>
          </a:graphicData>
        </a:graphic>
      </p:graphicFrame>
      <p:sp>
        <p:nvSpPr>
          <p:cNvPr name="Freeform 14" id="14"/>
          <p:cNvSpPr/>
          <p:nvPr/>
        </p:nvSpPr>
        <p:spPr>
          <a:xfrm flipH="false" flipV="false" rot="0">
            <a:off x="0" y="0"/>
            <a:ext cx="5216917" cy="1274662"/>
          </a:xfrm>
          <a:custGeom>
            <a:avLst/>
            <a:gdLst/>
            <a:ahLst/>
            <a:cxnLst/>
            <a:rect r="r" b="b" t="t" l="l"/>
            <a:pathLst>
              <a:path h="1274662" w="5216917">
                <a:moveTo>
                  <a:pt x="0" y="0"/>
                </a:moveTo>
                <a:lnTo>
                  <a:pt x="5216917" y="0"/>
                </a:lnTo>
                <a:lnTo>
                  <a:pt x="5216917" y="1274662"/>
                </a:lnTo>
                <a:lnTo>
                  <a:pt x="0" y="127466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4488" y="1517999"/>
            <a:ext cx="9738170" cy="751580"/>
            <a:chOff x="0" y="0"/>
            <a:chExt cx="12984226" cy="1002106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2984226" cy="1002157"/>
            </a:xfrm>
            <a:custGeom>
              <a:avLst/>
              <a:gdLst/>
              <a:ahLst/>
              <a:cxnLst/>
              <a:rect r="r" b="b" t="t" l="l"/>
              <a:pathLst>
                <a:path h="1002157" w="12984226">
                  <a:moveTo>
                    <a:pt x="0" y="0"/>
                  </a:moveTo>
                  <a:lnTo>
                    <a:pt x="12984226" y="0"/>
                  </a:lnTo>
                  <a:lnTo>
                    <a:pt x="12984226" y="1002157"/>
                  </a:lnTo>
                  <a:lnTo>
                    <a:pt x="0" y="1002157"/>
                  </a:lnTo>
                  <a:close/>
                </a:path>
              </a:pathLst>
            </a:custGeom>
            <a:solidFill>
              <a:srgbClr val="FFC000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-3610" y="1485614"/>
            <a:ext cx="9774364" cy="816293"/>
            <a:chOff x="0" y="0"/>
            <a:chExt cx="13032486" cy="108839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3032487" cy="1088390"/>
            </a:xfrm>
            <a:custGeom>
              <a:avLst/>
              <a:gdLst/>
              <a:ahLst/>
              <a:cxnLst/>
              <a:rect r="r" b="b" t="t" l="l"/>
              <a:pathLst>
                <a:path h="1088390" w="13032487">
                  <a:moveTo>
                    <a:pt x="24130" y="0"/>
                  </a:moveTo>
                  <a:lnTo>
                    <a:pt x="13008356" y="0"/>
                  </a:lnTo>
                  <a:cubicBezTo>
                    <a:pt x="13021692" y="0"/>
                    <a:pt x="13032487" y="19304"/>
                    <a:pt x="13032487" y="43180"/>
                  </a:cubicBezTo>
                  <a:lnTo>
                    <a:pt x="13032487" y="1045337"/>
                  </a:lnTo>
                  <a:cubicBezTo>
                    <a:pt x="13032487" y="1069213"/>
                    <a:pt x="13021692" y="1088390"/>
                    <a:pt x="13008356" y="1088390"/>
                  </a:cubicBezTo>
                  <a:lnTo>
                    <a:pt x="24130" y="1088390"/>
                  </a:lnTo>
                  <a:cubicBezTo>
                    <a:pt x="10795" y="1088390"/>
                    <a:pt x="0" y="1069213"/>
                    <a:pt x="0" y="1045337"/>
                  </a:cubicBezTo>
                  <a:lnTo>
                    <a:pt x="0" y="43180"/>
                  </a:lnTo>
                  <a:cubicBezTo>
                    <a:pt x="0" y="19304"/>
                    <a:pt x="10795" y="0"/>
                    <a:pt x="24130" y="0"/>
                  </a:cubicBezTo>
                  <a:moveTo>
                    <a:pt x="24130" y="86106"/>
                  </a:moveTo>
                  <a:lnTo>
                    <a:pt x="24130" y="43180"/>
                  </a:lnTo>
                  <a:lnTo>
                    <a:pt x="48260" y="43180"/>
                  </a:lnTo>
                  <a:lnTo>
                    <a:pt x="48260" y="1045337"/>
                  </a:lnTo>
                  <a:lnTo>
                    <a:pt x="24130" y="1045337"/>
                  </a:lnTo>
                  <a:lnTo>
                    <a:pt x="24130" y="1002157"/>
                  </a:lnTo>
                  <a:lnTo>
                    <a:pt x="13008356" y="1002157"/>
                  </a:lnTo>
                  <a:lnTo>
                    <a:pt x="13008356" y="1045337"/>
                  </a:lnTo>
                  <a:lnTo>
                    <a:pt x="12984226" y="1045337"/>
                  </a:lnTo>
                  <a:lnTo>
                    <a:pt x="12984226" y="43180"/>
                  </a:lnTo>
                  <a:lnTo>
                    <a:pt x="13008356" y="43180"/>
                  </a:lnTo>
                  <a:lnTo>
                    <a:pt x="13008356" y="86360"/>
                  </a:lnTo>
                  <a:lnTo>
                    <a:pt x="24130" y="86360"/>
                  </a:lnTo>
                  <a:close/>
                </a:path>
              </a:pathLst>
            </a:custGeom>
            <a:solidFill>
              <a:srgbClr val="FFC000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-3610" y="1464183"/>
            <a:ext cx="9774374" cy="837636"/>
            <a:chOff x="0" y="0"/>
            <a:chExt cx="13032499" cy="1116848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3032499" cy="1116846"/>
            </a:xfrm>
            <a:custGeom>
              <a:avLst/>
              <a:gdLst/>
              <a:ahLst/>
              <a:cxnLst/>
              <a:rect r="r" b="b" t="t" l="l"/>
              <a:pathLst>
                <a:path h="1116846" w="13032499">
                  <a:moveTo>
                    <a:pt x="0" y="0"/>
                  </a:moveTo>
                  <a:lnTo>
                    <a:pt x="13032499" y="0"/>
                  </a:lnTo>
                  <a:lnTo>
                    <a:pt x="13032499" y="1116846"/>
                  </a:lnTo>
                  <a:lnTo>
                    <a:pt x="0" y="1116846"/>
                  </a:lnTo>
                  <a:close/>
                </a:path>
              </a:pathLst>
            </a:custGeom>
            <a:blipFill>
              <a:blip r:embed="rId3">
                <a:alphaModFix amt="0"/>
              </a:blip>
              <a:stretch>
                <a:fillRect l="0" t="-177371" r="0" b="-177371"/>
              </a:stretch>
            </a:blipFill>
          </p:spPr>
        </p:sp>
        <p:sp>
          <p:nvSpPr>
            <p:cNvPr name="TextBox 8" id="8"/>
            <p:cNvSpPr txBox="true"/>
            <p:nvPr/>
          </p:nvSpPr>
          <p:spPr>
            <a:xfrm>
              <a:off x="0" y="-9525"/>
              <a:ext cx="13032499" cy="1126373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ctr">
                <a:lnSpc>
                  <a:spcPts val="3709"/>
                </a:lnSpc>
              </a:pPr>
              <a:r>
                <a:rPr lang="en-US" sz="3091" b="true">
                  <a:solidFill>
                    <a:srgbClr val="203864"/>
                  </a:solidFill>
                  <a:latin typeface="Gotham Bold"/>
                  <a:ea typeface="Gotham Bold"/>
                  <a:cs typeface="Gotham Bold"/>
                  <a:sym typeface="Gotham Bold"/>
                </a:rPr>
                <a:t>Painel de Gestão: Revisão dos Indicadores</a:t>
              </a: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8534400" y="-10990859"/>
            <a:ext cx="736092" cy="312515"/>
          </a:xfrm>
          <a:custGeom>
            <a:avLst/>
            <a:gdLst/>
            <a:ahLst/>
            <a:cxnLst/>
            <a:rect r="r" b="b" t="t" l="l"/>
            <a:pathLst>
              <a:path h="312515" w="736092">
                <a:moveTo>
                  <a:pt x="0" y="0"/>
                </a:moveTo>
                <a:lnTo>
                  <a:pt x="736092" y="0"/>
                </a:lnTo>
                <a:lnTo>
                  <a:pt x="736092" y="312515"/>
                </a:lnTo>
                <a:lnTo>
                  <a:pt x="0" y="31251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0" id="10"/>
          <p:cNvGrpSpPr/>
          <p:nvPr/>
        </p:nvGrpSpPr>
        <p:grpSpPr>
          <a:xfrm rot="0">
            <a:off x="-3610" y="1223039"/>
            <a:ext cx="9757210" cy="78896"/>
            <a:chOff x="0" y="0"/>
            <a:chExt cx="13009613" cy="105194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3009626" cy="105156"/>
            </a:xfrm>
            <a:custGeom>
              <a:avLst/>
              <a:gdLst/>
              <a:ahLst/>
              <a:cxnLst/>
              <a:rect r="r" b="b" t="t" l="l"/>
              <a:pathLst>
                <a:path h="105156" w="13009626">
                  <a:moveTo>
                    <a:pt x="0" y="0"/>
                  </a:moveTo>
                  <a:lnTo>
                    <a:pt x="13009626" y="0"/>
                  </a:lnTo>
                  <a:lnTo>
                    <a:pt x="13009626" y="105156"/>
                  </a:lnTo>
                  <a:lnTo>
                    <a:pt x="0" y="1051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8295" t="0" r="-8295" b="-36"/>
              </a:stretch>
            </a:blipFill>
          </p:spPr>
        </p:sp>
      </p:grpSp>
      <p:sp>
        <p:nvSpPr>
          <p:cNvPr name="Freeform 12" id="12"/>
          <p:cNvSpPr/>
          <p:nvPr/>
        </p:nvSpPr>
        <p:spPr>
          <a:xfrm flipH="false" flipV="false" rot="0">
            <a:off x="7290602" y="125388"/>
            <a:ext cx="1979890" cy="878576"/>
          </a:xfrm>
          <a:custGeom>
            <a:avLst/>
            <a:gdLst/>
            <a:ahLst/>
            <a:cxnLst/>
            <a:rect r="r" b="b" t="t" l="l"/>
            <a:pathLst>
              <a:path h="878576" w="1979890">
                <a:moveTo>
                  <a:pt x="0" y="0"/>
                </a:moveTo>
                <a:lnTo>
                  <a:pt x="1979890" y="0"/>
                </a:lnTo>
                <a:lnTo>
                  <a:pt x="1979890" y="878576"/>
                </a:lnTo>
                <a:lnTo>
                  <a:pt x="0" y="87857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0" y="0"/>
            <a:ext cx="5216917" cy="1274662"/>
          </a:xfrm>
          <a:custGeom>
            <a:avLst/>
            <a:gdLst/>
            <a:ahLst/>
            <a:cxnLst/>
            <a:rect r="r" b="b" t="t" l="l"/>
            <a:pathLst>
              <a:path h="1274662" w="5216917">
                <a:moveTo>
                  <a:pt x="0" y="0"/>
                </a:moveTo>
                <a:lnTo>
                  <a:pt x="5216917" y="0"/>
                </a:lnTo>
                <a:lnTo>
                  <a:pt x="5216917" y="1274662"/>
                </a:lnTo>
                <a:lnTo>
                  <a:pt x="0" y="127466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  <p:grpSp>
        <p:nvGrpSpPr>
          <p:cNvPr name="Group 14" id="14"/>
          <p:cNvGrpSpPr/>
          <p:nvPr/>
        </p:nvGrpSpPr>
        <p:grpSpPr>
          <a:xfrm rot="0">
            <a:off x="1282243" y="4051567"/>
            <a:ext cx="3242575" cy="3655012"/>
            <a:chOff x="0" y="0"/>
            <a:chExt cx="938245" cy="1057584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938245" cy="1057584"/>
            </a:xfrm>
            <a:custGeom>
              <a:avLst/>
              <a:gdLst/>
              <a:ahLst/>
              <a:cxnLst/>
              <a:rect r="r" b="b" t="t" l="l"/>
              <a:pathLst>
                <a:path h="1057584" w="938245">
                  <a:moveTo>
                    <a:pt x="33575" y="0"/>
                  </a:moveTo>
                  <a:lnTo>
                    <a:pt x="904670" y="0"/>
                  </a:lnTo>
                  <a:cubicBezTo>
                    <a:pt x="913574" y="0"/>
                    <a:pt x="922115" y="3537"/>
                    <a:pt x="928411" y="9834"/>
                  </a:cubicBezTo>
                  <a:cubicBezTo>
                    <a:pt x="934708" y="16131"/>
                    <a:pt x="938245" y="24671"/>
                    <a:pt x="938245" y="33575"/>
                  </a:cubicBezTo>
                  <a:lnTo>
                    <a:pt x="938245" y="1024009"/>
                  </a:lnTo>
                  <a:cubicBezTo>
                    <a:pt x="938245" y="1032914"/>
                    <a:pt x="934708" y="1041454"/>
                    <a:pt x="928411" y="1047750"/>
                  </a:cubicBezTo>
                  <a:cubicBezTo>
                    <a:pt x="922115" y="1054047"/>
                    <a:pt x="913574" y="1057584"/>
                    <a:pt x="904670" y="1057584"/>
                  </a:cubicBezTo>
                  <a:lnTo>
                    <a:pt x="33575" y="1057584"/>
                  </a:lnTo>
                  <a:cubicBezTo>
                    <a:pt x="24671" y="1057584"/>
                    <a:pt x="16131" y="1054047"/>
                    <a:pt x="9834" y="1047750"/>
                  </a:cubicBezTo>
                  <a:cubicBezTo>
                    <a:pt x="3537" y="1041454"/>
                    <a:pt x="0" y="1032914"/>
                    <a:pt x="0" y="1024009"/>
                  </a:cubicBezTo>
                  <a:lnTo>
                    <a:pt x="0" y="33575"/>
                  </a:lnTo>
                  <a:cubicBezTo>
                    <a:pt x="0" y="24671"/>
                    <a:pt x="3537" y="16131"/>
                    <a:pt x="9834" y="9834"/>
                  </a:cubicBezTo>
                  <a:cubicBezTo>
                    <a:pt x="16131" y="3537"/>
                    <a:pt x="24671" y="0"/>
                    <a:pt x="33575" y="0"/>
                  </a:cubicBezTo>
                  <a:close/>
                </a:path>
              </a:pathLst>
            </a:custGeom>
            <a:solidFill>
              <a:srgbClr val="5B9BD5"/>
            </a:solidFill>
          </p:spPr>
        </p:sp>
        <p:sp>
          <p:nvSpPr>
            <p:cNvPr name="TextBox 16" id="16"/>
            <p:cNvSpPr txBox="true"/>
            <p:nvPr/>
          </p:nvSpPr>
          <p:spPr>
            <a:xfrm>
              <a:off x="0" y="-28575"/>
              <a:ext cx="938245" cy="108615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680"/>
                </a:lnSpc>
              </a:pPr>
            </a:p>
          </p:txBody>
        </p:sp>
      </p:grpSp>
      <p:sp>
        <p:nvSpPr>
          <p:cNvPr name="TextBox 17" id="17"/>
          <p:cNvSpPr txBox="true"/>
          <p:nvPr/>
        </p:nvSpPr>
        <p:spPr>
          <a:xfrm rot="0">
            <a:off x="302136" y="2706941"/>
            <a:ext cx="9133772" cy="9410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80"/>
              </a:lnSpc>
            </a:pPr>
            <a:r>
              <a:rPr lang="en-US" b="true" sz="2700" i="true">
                <a:solidFill>
                  <a:srgbClr val="203864"/>
                </a:solidFill>
                <a:latin typeface="Gotham Bold Italics"/>
                <a:ea typeface="Gotham Bold Italics"/>
                <a:cs typeface="Gotham Bold Italics"/>
                <a:sym typeface="Gotham Bold Italics"/>
              </a:rPr>
              <a:t>Análise e construção de indicadores para as ações do Painel de Gestão</a:t>
            </a:r>
          </a:p>
        </p:txBody>
      </p:sp>
      <p:grpSp>
        <p:nvGrpSpPr>
          <p:cNvPr name="Group 18" id="18"/>
          <p:cNvGrpSpPr/>
          <p:nvPr/>
        </p:nvGrpSpPr>
        <p:grpSpPr>
          <a:xfrm rot="0">
            <a:off x="5291825" y="4051567"/>
            <a:ext cx="3242575" cy="3431164"/>
            <a:chOff x="0" y="0"/>
            <a:chExt cx="938245" cy="992814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938245" cy="992814"/>
            </a:xfrm>
            <a:custGeom>
              <a:avLst/>
              <a:gdLst/>
              <a:ahLst/>
              <a:cxnLst/>
              <a:rect r="r" b="b" t="t" l="l"/>
              <a:pathLst>
                <a:path h="992814" w="938245">
                  <a:moveTo>
                    <a:pt x="33575" y="0"/>
                  </a:moveTo>
                  <a:lnTo>
                    <a:pt x="904670" y="0"/>
                  </a:lnTo>
                  <a:cubicBezTo>
                    <a:pt x="913574" y="0"/>
                    <a:pt x="922115" y="3537"/>
                    <a:pt x="928411" y="9834"/>
                  </a:cubicBezTo>
                  <a:cubicBezTo>
                    <a:pt x="934708" y="16131"/>
                    <a:pt x="938245" y="24671"/>
                    <a:pt x="938245" y="33575"/>
                  </a:cubicBezTo>
                  <a:lnTo>
                    <a:pt x="938245" y="959238"/>
                  </a:lnTo>
                  <a:cubicBezTo>
                    <a:pt x="938245" y="968143"/>
                    <a:pt x="934708" y="976683"/>
                    <a:pt x="928411" y="982980"/>
                  </a:cubicBezTo>
                  <a:cubicBezTo>
                    <a:pt x="922115" y="989276"/>
                    <a:pt x="913574" y="992814"/>
                    <a:pt x="904670" y="992814"/>
                  </a:cubicBezTo>
                  <a:lnTo>
                    <a:pt x="33575" y="992814"/>
                  </a:lnTo>
                  <a:cubicBezTo>
                    <a:pt x="24671" y="992814"/>
                    <a:pt x="16131" y="989276"/>
                    <a:pt x="9834" y="982980"/>
                  </a:cubicBezTo>
                  <a:cubicBezTo>
                    <a:pt x="3537" y="976683"/>
                    <a:pt x="0" y="968143"/>
                    <a:pt x="0" y="959238"/>
                  </a:cubicBezTo>
                  <a:lnTo>
                    <a:pt x="0" y="33575"/>
                  </a:lnTo>
                  <a:cubicBezTo>
                    <a:pt x="0" y="24671"/>
                    <a:pt x="3537" y="16131"/>
                    <a:pt x="9834" y="9834"/>
                  </a:cubicBezTo>
                  <a:cubicBezTo>
                    <a:pt x="16131" y="3537"/>
                    <a:pt x="24671" y="0"/>
                    <a:pt x="33575" y="0"/>
                  </a:cubicBezTo>
                  <a:close/>
                </a:path>
              </a:pathLst>
            </a:custGeom>
            <a:solidFill>
              <a:srgbClr val="5B9BD5"/>
            </a:solidFill>
          </p:spPr>
        </p:sp>
        <p:sp>
          <p:nvSpPr>
            <p:cNvPr name="TextBox 20" id="20"/>
            <p:cNvSpPr txBox="true"/>
            <p:nvPr/>
          </p:nvSpPr>
          <p:spPr>
            <a:xfrm>
              <a:off x="0" y="-28575"/>
              <a:ext cx="938245" cy="102138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680"/>
                </a:lnSpc>
              </a:pPr>
            </a:p>
          </p:txBody>
        </p:sp>
      </p:grpSp>
      <p:sp>
        <p:nvSpPr>
          <p:cNvPr name="TextBox 21" id="21"/>
          <p:cNvSpPr txBox="true"/>
          <p:nvPr/>
        </p:nvSpPr>
        <p:spPr>
          <a:xfrm rot="0">
            <a:off x="1467367" y="4158463"/>
            <a:ext cx="2477312" cy="35783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51"/>
              </a:lnSpc>
            </a:pPr>
            <a:r>
              <a:rPr lang="en-US" sz="2036" b="true">
                <a:solidFill>
                  <a:srgbClr val="FFFFFF"/>
                </a:solidFill>
                <a:latin typeface="Gotham Bold"/>
                <a:ea typeface="Gotham Bold"/>
                <a:cs typeface="Gotham Bold"/>
                <a:sym typeface="Gotham Bold"/>
              </a:rPr>
              <a:t>“Objetivo Central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5909086" y="4158463"/>
            <a:ext cx="2371462" cy="35783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2851"/>
              </a:lnSpc>
            </a:pPr>
            <a:r>
              <a:rPr lang="en-US" sz="2036" b="true">
                <a:solidFill>
                  <a:srgbClr val="FFFFFF"/>
                </a:solidFill>
                <a:latin typeface="Gotham Bold"/>
                <a:ea typeface="Gotham Bold"/>
                <a:cs typeface="Gotham Bold"/>
                <a:sym typeface="Gotham Bold"/>
              </a:rPr>
              <a:t>Revisão Crítica”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1613694" y="4642664"/>
            <a:ext cx="2738208" cy="141929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85"/>
              </a:lnSpc>
            </a:pPr>
            <a:r>
              <a:rPr lang="en-US" sz="1717">
                <a:solidFill>
                  <a:srgbClr val="FFFFFF"/>
                </a:solidFill>
                <a:latin typeface="Gotham"/>
                <a:ea typeface="Gotham"/>
                <a:cs typeface="Gotham"/>
                <a:sym typeface="Gotham"/>
              </a:rPr>
              <a:t>Revisar e qualificar indicadores para ampliar a visibilidade dos resultados.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5602957" y="4652189"/>
            <a:ext cx="2590997" cy="141929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85"/>
              </a:lnSpc>
            </a:pPr>
            <a:r>
              <a:rPr lang="en-US" sz="1717">
                <a:solidFill>
                  <a:srgbClr val="FFFFFF"/>
                </a:solidFill>
                <a:latin typeface="Gotham"/>
                <a:ea typeface="Gotham"/>
                <a:cs typeface="Gotham"/>
                <a:sym typeface="Gotham"/>
              </a:rPr>
              <a:t>Avaliação da base atual e identificação de lacunas sem marcos definidos.</a:t>
            </a:r>
          </a:p>
        </p:txBody>
      </p:sp>
    </p:spTree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33077" y="2557434"/>
            <a:ext cx="9206798" cy="352374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75"/>
              </a:lnSpc>
            </a:pPr>
            <a:r>
              <a:rPr lang="en-US" sz="3982" b="true">
                <a:solidFill>
                  <a:srgbClr val="203864"/>
                </a:solidFill>
                <a:latin typeface="Gotham Bold"/>
                <a:ea typeface="Gotham Bold"/>
                <a:cs typeface="Gotham Bold"/>
                <a:sym typeface="Gotham Bold"/>
              </a:rPr>
              <a:t>OBRIGADO!</a:t>
            </a:r>
          </a:p>
          <a:p>
            <a:pPr algn="ctr">
              <a:lnSpc>
                <a:spcPts val="3407"/>
              </a:lnSpc>
            </a:pPr>
          </a:p>
          <a:p>
            <a:pPr algn="ctr">
              <a:lnSpc>
                <a:spcPts val="3406"/>
              </a:lnSpc>
            </a:pPr>
            <a:r>
              <a:rPr lang="en-US" sz="3413" b="true">
                <a:solidFill>
                  <a:srgbClr val="203864"/>
                </a:solidFill>
                <a:latin typeface="Gotham Bold"/>
                <a:ea typeface="Gotham Bold"/>
                <a:cs typeface="Gotham Bold"/>
                <a:sym typeface="Gotham Bold"/>
              </a:rPr>
              <a:t>Fórum Permanente das Microempresas e Empresas de Pequeno Porte do Estado do Paraná – FOPEME</a:t>
            </a:r>
          </a:p>
          <a:p>
            <a:pPr algn="ctr">
              <a:lnSpc>
                <a:spcPts val="3407"/>
              </a:lnSpc>
            </a:pPr>
          </a:p>
          <a:p>
            <a:pPr algn="r">
              <a:lnSpc>
                <a:spcPts val="3407"/>
              </a:lnSpc>
            </a:pPr>
            <a:r>
              <a:rPr lang="en-US" sz="3413" b="true">
                <a:solidFill>
                  <a:srgbClr val="203864"/>
                </a:solidFill>
                <a:latin typeface="Gotham Bold"/>
                <a:ea typeface="Gotham Bold"/>
                <a:cs typeface="Gotham Bold"/>
                <a:sym typeface="Gotham Bold"/>
              </a:rPr>
              <a:t>                                      www.fopeme.pr.gov.br</a:t>
            </a:r>
          </a:p>
        </p:txBody>
      </p:sp>
      <p:grpSp>
        <p:nvGrpSpPr>
          <p:cNvPr name="Group 3" id="3"/>
          <p:cNvGrpSpPr/>
          <p:nvPr/>
        </p:nvGrpSpPr>
        <p:grpSpPr>
          <a:xfrm rot="0">
            <a:off x="6175629" y="6356099"/>
            <a:ext cx="1855851" cy="823627"/>
            <a:chOff x="0" y="0"/>
            <a:chExt cx="2474468" cy="1098169"/>
          </a:xfrm>
        </p:grpSpPr>
        <p:sp>
          <p:nvSpPr>
            <p:cNvPr name="Freeform 4" id="4" descr="SEIC - Indústria, Comércio e Serviços - Horizontal (1)"/>
            <p:cNvSpPr/>
            <p:nvPr/>
          </p:nvSpPr>
          <p:spPr>
            <a:xfrm flipH="false" flipV="false" rot="0">
              <a:off x="0" y="0"/>
              <a:ext cx="2474468" cy="1098169"/>
            </a:xfrm>
            <a:custGeom>
              <a:avLst/>
              <a:gdLst/>
              <a:ahLst/>
              <a:cxnLst/>
              <a:rect r="r" b="b" t="t" l="l"/>
              <a:pathLst>
                <a:path h="1098169" w="2474468">
                  <a:moveTo>
                    <a:pt x="0" y="0"/>
                  </a:moveTo>
                  <a:lnTo>
                    <a:pt x="2474468" y="0"/>
                  </a:lnTo>
                  <a:lnTo>
                    <a:pt x="2474468" y="1098169"/>
                  </a:lnTo>
                  <a:lnTo>
                    <a:pt x="0" y="109816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0" t="-55" r="0" b="-54"/>
              </a:stretch>
            </a:blipFill>
          </p:spPr>
        </p:sp>
      </p:grpSp>
      <p:sp>
        <p:nvSpPr>
          <p:cNvPr name="Freeform 5" id="5"/>
          <p:cNvSpPr/>
          <p:nvPr/>
        </p:nvSpPr>
        <p:spPr>
          <a:xfrm flipH="false" flipV="false" rot="0">
            <a:off x="8231992" y="6273814"/>
            <a:ext cx="1207883" cy="905912"/>
          </a:xfrm>
          <a:custGeom>
            <a:avLst/>
            <a:gdLst/>
            <a:ahLst/>
            <a:cxnLst/>
            <a:rect r="r" b="b" t="t" l="l"/>
            <a:pathLst>
              <a:path h="905912" w="1207883">
                <a:moveTo>
                  <a:pt x="0" y="0"/>
                </a:moveTo>
                <a:lnTo>
                  <a:pt x="1207883" y="0"/>
                </a:lnTo>
                <a:lnTo>
                  <a:pt x="1207883" y="905912"/>
                </a:lnTo>
                <a:lnTo>
                  <a:pt x="0" y="90591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-73605" y="0"/>
            <a:ext cx="9900811" cy="1857586"/>
          </a:xfrm>
          <a:custGeom>
            <a:avLst/>
            <a:gdLst/>
            <a:ahLst/>
            <a:cxnLst/>
            <a:rect r="r" b="b" t="t" l="l"/>
            <a:pathLst>
              <a:path h="1857586" w="9900811">
                <a:moveTo>
                  <a:pt x="0" y="0"/>
                </a:moveTo>
                <a:lnTo>
                  <a:pt x="9900810" y="0"/>
                </a:lnTo>
                <a:lnTo>
                  <a:pt x="9900810" y="1857586"/>
                </a:lnTo>
                <a:lnTo>
                  <a:pt x="0" y="1857586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-26469" r="0" b="-782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4488" y="1517999"/>
            <a:ext cx="9738170" cy="751580"/>
            <a:chOff x="0" y="0"/>
            <a:chExt cx="12984226" cy="1002106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2984226" cy="1002157"/>
            </a:xfrm>
            <a:custGeom>
              <a:avLst/>
              <a:gdLst/>
              <a:ahLst/>
              <a:cxnLst/>
              <a:rect r="r" b="b" t="t" l="l"/>
              <a:pathLst>
                <a:path h="1002157" w="12984226">
                  <a:moveTo>
                    <a:pt x="0" y="0"/>
                  </a:moveTo>
                  <a:lnTo>
                    <a:pt x="12984226" y="0"/>
                  </a:lnTo>
                  <a:lnTo>
                    <a:pt x="12984226" y="1002157"/>
                  </a:lnTo>
                  <a:lnTo>
                    <a:pt x="0" y="1002157"/>
                  </a:lnTo>
                  <a:close/>
                </a:path>
              </a:pathLst>
            </a:custGeom>
            <a:solidFill>
              <a:srgbClr val="FFC000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-3610" y="1485614"/>
            <a:ext cx="9774364" cy="816293"/>
            <a:chOff x="0" y="0"/>
            <a:chExt cx="13032486" cy="108839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3032487" cy="1088390"/>
            </a:xfrm>
            <a:custGeom>
              <a:avLst/>
              <a:gdLst/>
              <a:ahLst/>
              <a:cxnLst/>
              <a:rect r="r" b="b" t="t" l="l"/>
              <a:pathLst>
                <a:path h="1088390" w="13032487">
                  <a:moveTo>
                    <a:pt x="24130" y="0"/>
                  </a:moveTo>
                  <a:lnTo>
                    <a:pt x="13008356" y="0"/>
                  </a:lnTo>
                  <a:cubicBezTo>
                    <a:pt x="13021692" y="0"/>
                    <a:pt x="13032487" y="19304"/>
                    <a:pt x="13032487" y="43180"/>
                  </a:cubicBezTo>
                  <a:lnTo>
                    <a:pt x="13032487" y="1045337"/>
                  </a:lnTo>
                  <a:cubicBezTo>
                    <a:pt x="13032487" y="1069213"/>
                    <a:pt x="13021692" y="1088390"/>
                    <a:pt x="13008356" y="1088390"/>
                  </a:cubicBezTo>
                  <a:lnTo>
                    <a:pt x="24130" y="1088390"/>
                  </a:lnTo>
                  <a:cubicBezTo>
                    <a:pt x="10795" y="1088390"/>
                    <a:pt x="0" y="1069213"/>
                    <a:pt x="0" y="1045337"/>
                  </a:cubicBezTo>
                  <a:lnTo>
                    <a:pt x="0" y="43180"/>
                  </a:lnTo>
                  <a:cubicBezTo>
                    <a:pt x="0" y="19304"/>
                    <a:pt x="10795" y="0"/>
                    <a:pt x="24130" y="0"/>
                  </a:cubicBezTo>
                  <a:moveTo>
                    <a:pt x="24130" y="86106"/>
                  </a:moveTo>
                  <a:lnTo>
                    <a:pt x="24130" y="43180"/>
                  </a:lnTo>
                  <a:lnTo>
                    <a:pt x="48260" y="43180"/>
                  </a:lnTo>
                  <a:lnTo>
                    <a:pt x="48260" y="1045337"/>
                  </a:lnTo>
                  <a:lnTo>
                    <a:pt x="24130" y="1045337"/>
                  </a:lnTo>
                  <a:lnTo>
                    <a:pt x="24130" y="1002157"/>
                  </a:lnTo>
                  <a:lnTo>
                    <a:pt x="13008356" y="1002157"/>
                  </a:lnTo>
                  <a:lnTo>
                    <a:pt x="13008356" y="1045337"/>
                  </a:lnTo>
                  <a:lnTo>
                    <a:pt x="12984226" y="1045337"/>
                  </a:lnTo>
                  <a:lnTo>
                    <a:pt x="12984226" y="43180"/>
                  </a:lnTo>
                  <a:lnTo>
                    <a:pt x="13008356" y="43180"/>
                  </a:lnTo>
                  <a:lnTo>
                    <a:pt x="13008356" y="86360"/>
                  </a:lnTo>
                  <a:lnTo>
                    <a:pt x="24130" y="86360"/>
                  </a:lnTo>
                  <a:close/>
                </a:path>
              </a:pathLst>
            </a:custGeom>
            <a:solidFill>
              <a:srgbClr val="FFC000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-3610" y="1464183"/>
            <a:ext cx="9774374" cy="837636"/>
            <a:chOff x="0" y="0"/>
            <a:chExt cx="13032499" cy="1116848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3032499" cy="1116846"/>
            </a:xfrm>
            <a:custGeom>
              <a:avLst/>
              <a:gdLst/>
              <a:ahLst/>
              <a:cxnLst/>
              <a:rect r="r" b="b" t="t" l="l"/>
              <a:pathLst>
                <a:path h="1116846" w="13032499">
                  <a:moveTo>
                    <a:pt x="0" y="0"/>
                  </a:moveTo>
                  <a:lnTo>
                    <a:pt x="13032499" y="0"/>
                  </a:lnTo>
                  <a:lnTo>
                    <a:pt x="13032499" y="1116846"/>
                  </a:lnTo>
                  <a:lnTo>
                    <a:pt x="0" y="1116846"/>
                  </a:lnTo>
                  <a:close/>
                </a:path>
              </a:pathLst>
            </a:custGeom>
            <a:blipFill>
              <a:blip r:embed="rId3">
                <a:alphaModFix amt="0"/>
              </a:blip>
              <a:stretch>
                <a:fillRect l="0" t="-177371" r="0" b="-177371"/>
              </a:stretch>
            </a:blipFill>
          </p:spPr>
        </p:sp>
        <p:sp>
          <p:nvSpPr>
            <p:cNvPr name="TextBox 8" id="8"/>
            <p:cNvSpPr txBox="true"/>
            <p:nvPr/>
          </p:nvSpPr>
          <p:spPr>
            <a:xfrm>
              <a:off x="0" y="0"/>
              <a:ext cx="13032499" cy="1116848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ctr">
                <a:lnSpc>
                  <a:spcPts val="3589"/>
                </a:lnSpc>
              </a:pPr>
              <a:r>
                <a:rPr lang="en-US" sz="2991" b="true">
                  <a:solidFill>
                    <a:srgbClr val="203864"/>
                  </a:solidFill>
                  <a:latin typeface="Gotham Bold"/>
                  <a:ea typeface="Gotham Bold"/>
                  <a:cs typeface="Gotham Bold"/>
                  <a:sym typeface="Gotham Bold"/>
                </a:rPr>
                <a:t>Pauta - Comitê Temático 5</a:t>
              </a: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8534400" y="-10990859"/>
            <a:ext cx="736092" cy="312515"/>
          </a:xfrm>
          <a:custGeom>
            <a:avLst/>
            <a:gdLst/>
            <a:ahLst/>
            <a:cxnLst/>
            <a:rect r="r" b="b" t="t" l="l"/>
            <a:pathLst>
              <a:path h="312515" w="736092">
                <a:moveTo>
                  <a:pt x="0" y="0"/>
                </a:moveTo>
                <a:lnTo>
                  <a:pt x="736092" y="0"/>
                </a:lnTo>
                <a:lnTo>
                  <a:pt x="736092" y="312515"/>
                </a:lnTo>
                <a:lnTo>
                  <a:pt x="0" y="31251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0" id="10"/>
          <p:cNvGrpSpPr/>
          <p:nvPr/>
        </p:nvGrpSpPr>
        <p:grpSpPr>
          <a:xfrm rot="0">
            <a:off x="-3610" y="1223039"/>
            <a:ext cx="9757210" cy="78896"/>
            <a:chOff x="0" y="0"/>
            <a:chExt cx="13009613" cy="105194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3009626" cy="105156"/>
            </a:xfrm>
            <a:custGeom>
              <a:avLst/>
              <a:gdLst/>
              <a:ahLst/>
              <a:cxnLst/>
              <a:rect r="r" b="b" t="t" l="l"/>
              <a:pathLst>
                <a:path h="105156" w="13009626">
                  <a:moveTo>
                    <a:pt x="0" y="0"/>
                  </a:moveTo>
                  <a:lnTo>
                    <a:pt x="13009626" y="0"/>
                  </a:lnTo>
                  <a:lnTo>
                    <a:pt x="13009626" y="105156"/>
                  </a:lnTo>
                  <a:lnTo>
                    <a:pt x="0" y="1051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8295" t="0" r="-8295" b="-36"/>
              </a:stretch>
            </a:blipFill>
          </p:spPr>
        </p:sp>
      </p:grpSp>
      <p:sp>
        <p:nvSpPr>
          <p:cNvPr name="Freeform 12" id="12"/>
          <p:cNvSpPr/>
          <p:nvPr/>
        </p:nvSpPr>
        <p:spPr>
          <a:xfrm flipH="false" flipV="false" rot="0">
            <a:off x="7290602" y="125388"/>
            <a:ext cx="1979890" cy="878576"/>
          </a:xfrm>
          <a:custGeom>
            <a:avLst/>
            <a:gdLst/>
            <a:ahLst/>
            <a:cxnLst/>
            <a:rect r="r" b="b" t="t" l="l"/>
            <a:pathLst>
              <a:path h="878576" w="1979890">
                <a:moveTo>
                  <a:pt x="0" y="0"/>
                </a:moveTo>
                <a:lnTo>
                  <a:pt x="1979890" y="0"/>
                </a:lnTo>
                <a:lnTo>
                  <a:pt x="1979890" y="878576"/>
                </a:lnTo>
                <a:lnTo>
                  <a:pt x="0" y="87857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0" y="0"/>
            <a:ext cx="5216917" cy="1274662"/>
          </a:xfrm>
          <a:custGeom>
            <a:avLst/>
            <a:gdLst/>
            <a:ahLst/>
            <a:cxnLst/>
            <a:rect r="r" b="b" t="t" l="l"/>
            <a:pathLst>
              <a:path h="1274662" w="5216917">
                <a:moveTo>
                  <a:pt x="0" y="0"/>
                </a:moveTo>
                <a:lnTo>
                  <a:pt x="5216917" y="0"/>
                </a:lnTo>
                <a:lnTo>
                  <a:pt x="5216917" y="1274662"/>
                </a:lnTo>
                <a:lnTo>
                  <a:pt x="0" y="127466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  <p:graphicFrame>
        <p:nvGraphicFramePr>
          <p:cNvPr name="Table 14" id="14"/>
          <p:cNvGraphicFramePr>
            <a:graphicFrameLocks noGrp="true"/>
          </p:cNvGraphicFramePr>
          <p:nvPr/>
        </p:nvGraphicFramePr>
        <p:xfrm>
          <a:off x="652462" y="2819400"/>
          <a:ext cx="8822364" cy="4076060"/>
        </p:xfrm>
        <a:graphic>
          <a:graphicData uri="http://schemas.openxmlformats.org/drawingml/2006/table">
            <a:tbl>
              <a:tblPr/>
              <a:tblGrid>
                <a:gridCol w="2564439"/>
                <a:gridCol w="3124200"/>
                <a:gridCol w="3133725"/>
              </a:tblGrid>
              <a:tr h="523846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06"/>
                        </a:lnSpc>
                        <a:defRPr/>
                      </a:pPr>
                      <a:r>
                        <a:rPr lang="en-US" sz="1790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HORÁRIO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A8DC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06"/>
                        </a:lnSpc>
                        <a:defRPr/>
                      </a:pPr>
                      <a:r>
                        <a:rPr lang="en-US" sz="1790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ASSUNTO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A8DC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06"/>
                        </a:lnSpc>
                        <a:defRPr/>
                      </a:pPr>
                      <a:r>
                        <a:rPr lang="en-US" sz="1790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RESPONSÁVEL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A8DC"/>
                    </a:solidFill>
                  </a:tcPr>
                </a:tc>
              </a:tr>
              <a:tr h="999450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06"/>
                        </a:lnSpc>
                        <a:defRPr/>
                      </a:pPr>
                      <a:r>
                        <a:rPr lang="en-US" sz="1790" b="true">
                          <a:solidFill>
                            <a:srgbClr val="073763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Das 09h30 às 09h35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06"/>
                        </a:lnSpc>
                        <a:defRPr/>
                      </a:pPr>
                      <a:r>
                        <a:rPr lang="en-US" sz="1790" b="true">
                          <a:solidFill>
                            <a:srgbClr val="073763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Secretaria Técnica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06"/>
                        </a:lnSpc>
                        <a:defRPr/>
                      </a:pPr>
                      <a:r>
                        <a:rPr lang="en-US" sz="1790" b="true">
                          <a:solidFill>
                            <a:srgbClr val="073763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Anna Paula Muller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</a:tr>
              <a:tr h="1428750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06"/>
                        </a:lnSpc>
                        <a:defRPr/>
                      </a:pPr>
                      <a:r>
                        <a:rPr lang="en-US" sz="1790" b="true">
                          <a:solidFill>
                            <a:srgbClr val="073763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Das 09h35 às 10h50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CF6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06"/>
                        </a:lnSpc>
                        <a:defRPr/>
                      </a:pPr>
                      <a:r>
                        <a:rPr lang="en-US" sz="1790" b="true">
                          <a:solidFill>
                            <a:srgbClr val="073763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Situação das ações em andamento e revisão dos indicadores das ações do Painel de Gestão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CF6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06"/>
                        </a:lnSpc>
                        <a:defRPr/>
                      </a:pPr>
                      <a:r>
                        <a:rPr lang="en-US" sz="1790" b="true">
                          <a:solidFill>
                            <a:srgbClr val="073763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Suelen Glinski Rosa</a:t>
                      </a:r>
                      <a:endParaRPr lang="en-US" sz="1100"/>
                    </a:p>
                    <a:p>
                      <a:pPr algn="ctr">
                        <a:lnSpc>
                          <a:spcPts val="2506"/>
                        </a:lnSpc>
                      </a:pPr>
                      <a:r>
                        <a:rPr lang="en-US" sz="1790" b="true">
                          <a:solidFill>
                            <a:srgbClr val="073763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Denny Enzo Yamaschita</a:t>
                      </a:r>
                    </a:p>
                    <a:p>
                      <a:pPr algn="ctr">
                        <a:lnSpc>
                          <a:spcPts val="2506"/>
                        </a:lnSpc>
                      </a:pPr>
                      <a:r>
                        <a:rPr lang="en-US" sz="1790" b="true">
                          <a:solidFill>
                            <a:srgbClr val="073763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Denyze Cristina Lorenzon</a:t>
                      </a:r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CF6"/>
                    </a:solidFill>
                  </a:tcPr>
                </a:tc>
              </a:tr>
              <a:tr h="1124013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06"/>
                        </a:lnSpc>
                        <a:defRPr/>
                      </a:pPr>
                      <a:r>
                        <a:rPr lang="en-US" sz="1790" b="true">
                          <a:solidFill>
                            <a:srgbClr val="073763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Das 10h50 às 11h00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06"/>
                        </a:lnSpc>
                        <a:defRPr/>
                      </a:pPr>
                      <a:r>
                        <a:rPr lang="en-US" sz="1790" b="true">
                          <a:solidFill>
                            <a:srgbClr val="073763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Encaminhamentos do CT e Encerramento</a:t>
                      </a:r>
                      <a:endParaRPr lang="en-US" sz="1100"/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06"/>
                        </a:lnSpc>
                        <a:defRPr/>
                      </a:pPr>
                      <a:r>
                        <a:rPr lang="en-US" sz="1790" b="true">
                          <a:solidFill>
                            <a:srgbClr val="073763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Suelen Glinski Rosa</a:t>
                      </a:r>
                      <a:endParaRPr lang="en-US" sz="1100"/>
                    </a:p>
                    <a:p>
                      <a:pPr algn="ctr">
                        <a:lnSpc>
                          <a:spcPts val="2506"/>
                        </a:lnSpc>
                      </a:pPr>
                      <a:r>
                        <a:rPr lang="en-US" sz="1790" b="true">
                          <a:solidFill>
                            <a:srgbClr val="073763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Denny Enzo Yamaschita</a:t>
                      </a:r>
                    </a:p>
                    <a:p>
                      <a:pPr algn="ctr">
                        <a:lnSpc>
                          <a:spcPts val="2506"/>
                        </a:lnSpc>
                      </a:pPr>
                      <a:r>
                        <a:rPr lang="en-US" sz="1790" b="true">
                          <a:solidFill>
                            <a:srgbClr val="073763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Denyze Cristina Lorenzon</a:t>
                      </a:r>
                    </a:p>
                  </a:txBody>
                  <a:tcPr marL="76200" marR="76200" marT="76200" marB="76200" anchor="ctr">
                    <a:lnL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4488" y="1517999"/>
            <a:ext cx="9738170" cy="751580"/>
            <a:chOff x="0" y="0"/>
            <a:chExt cx="12984226" cy="1002106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2984226" cy="1002157"/>
            </a:xfrm>
            <a:custGeom>
              <a:avLst/>
              <a:gdLst/>
              <a:ahLst/>
              <a:cxnLst/>
              <a:rect r="r" b="b" t="t" l="l"/>
              <a:pathLst>
                <a:path h="1002157" w="12984226">
                  <a:moveTo>
                    <a:pt x="0" y="0"/>
                  </a:moveTo>
                  <a:lnTo>
                    <a:pt x="12984226" y="0"/>
                  </a:lnTo>
                  <a:lnTo>
                    <a:pt x="12984226" y="1002157"/>
                  </a:lnTo>
                  <a:lnTo>
                    <a:pt x="0" y="1002157"/>
                  </a:lnTo>
                  <a:close/>
                </a:path>
              </a:pathLst>
            </a:custGeom>
            <a:solidFill>
              <a:srgbClr val="FFC000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-3610" y="1485614"/>
            <a:ext cx="9774364" cy="816293"/>
            <a:chOff x="0" y="0"/>
            <a:chExt cx="13032486" cy="108839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3032487" cy="1088390"/>
            </a:xfrm>
            <a:custGeom>
              <a:avLst/>
              <a:gdLst/>
              <a:ahLst/>
              <a:cxnLst/>
              <a:rect r="r" b="b" t="t" l="l"/>
              <a:pathLst>
                <a:path h="1088390" w="13032487">
                  <a:moveTo>
                    <a:pt x="24130" y="0"/>
                  </a:moveTo>
                  <a:lnTo>
                    <a:pt x="13008356" y="0"/>
                  </a:lnTo>
                  <a:cubicBezTo>
                    <a:pt x="13021692" y="0"/>
                    <a:pt x="13032487" y="19304"/>
                    <a:pt x="13032487" y="43180"/>
                  </a:cubicBezTo>
                  <a:lnTo>
                    <a:pt x="13032487" y="1045337"/>
                  </a:lnTo>
                  <a:cubicBezTo>
                    <a:pt x="13032487" y="1069213"/>
                    <a:pt x="13021692" y="1088390"/>
                    <a:pt x="13008356" y="1088390"/>
                  </a:cubicBezTo>
                  <a:lnTo>
                    <a:pt x="24130" y="1088390"/>
                  </a:lnTo>
                  <a:cubicBezTo>
                    <a:pt x="10795" y="1088390"/>
                    <a:pt x="0" y="1069213"/>
                    <a:pt x="0" y="1045337"/>
                  </a:cubicBezTo>
                  <a:lnTo>
                    <a:pt x="0" y="43180"/>
                  </a:lnTo>
                  <a:cubicBezTo>
                    <a:pt x="0" y="19304"/>
                    <a:pt x="10795" y="0"/>
                    <a:pt x="24130" y="0"/>
                  </a:cubicBezTo>
                  <a:moveTo>
                    <a:pt x="24130" y="86106"/>
                  </a:moveTo>
                  <a:lnTo>
                    <a:pt x="24130" y="43180"/>
                  </a:lnTo>
                  <a:lnTo>
                    <a:pt x="48260" y="43180"/>
                  </a:lnTo>
                  <a:lnTo>
                    <a:pt x="48260" y="1045337"/>
                  </a:lnTo>
                  <a:lnTo>
                    <a:pt x="24130" y="1045337"/>
                  </a:lnTo>
                  <a:lnTo>
                    <a:pt x="24130" y="1002157"/>
                  </a:lnTo>
                  <a:lnTo>
                    <a:pt x="13008356" y="1002157"/>
                  </a:lnTo>
                  <a:lnTo>
                    <a:pt x="13008356" y="1045337"/>
                  </a:lnTo>
                  <a:lnTo>
                    <a:pt x="12984226" y="1045337"/>
                  </a:lnTo>
                  <a:lnTo>
                    <a:pt x="12984226" y="43180"/>
                  </a:lnTo>
                  <a:lnTo>
                    <a:pt x="13008356" y="43180"/>
                  </a:lnTo>
                  <a:lnTo>
                    <a:pt x="13008356" y="86360"/>
                  </a:lnTo>
                  <a:lnTo>
                    <a:pt x="24130" y="86360"/>
                  </a:lnTo>
                  <a:close/>
                </a:path>
              </a:pathLst>
            </a:custGeom>
            <a:solidFill>
              <a:srgbClr val="FFC000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-3610" y="1464183"/>
            <a:ext cx="9774374" cy="837636"/>
            <a:chOff x="0" y="0"/>
            <a:chExt cx="13032499" cy="1116848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3032499" cy="1116846"/>
            </a:xfrm>
            <a:custGeom>
              <a:avLst/>
              <a:gdLst/>
              <a:ahLst/>
              <a:cxnLst/>
              <a:rect r="r" b="b" t="t" l="l"/>
              <a:pathLst>
                <a:path h="1116846" w="13032499">
                  <a:moveTo>
                    <a:pt x="0" y="0"/>
                  </a:moveTo>
                  <a:lnTo>
                    <a:pt x="13032499" y="0"/>
                  </a:lnTo>
                  <a:lnTo>
                    <a:pt x="13032499" y="1116846"/>
                  </a:lnTo>
                  <a:lnTo>
                    <a:pt x="0" y="1116846"/>
                  </a:lnTo>
                  <a:close/>
                </a:path>
              </a:pathLst>
            </a:custGeom>
            <a:blipFill>
              <a:blip r:embed="rId3">
                <a:alphaModFix amt="0"/>
              </a:blip>
              <a:stretch>
                <a:fillRect l="0" t="-177371" r="0" b="-177371"/>
              </a:stretch>
            </a:blipFill>
          </p:spPr>
        </p:sp>
        <p:sp>
          <p:nvSpPr>
            <p:cNvPr name="TextBox 8" id="8"/>
            <p:cNvSpPr txBox="true"/>
            <p:nvPr/>
          </p:nvSpPr>
          <p:spPr>
            <a:xfrm>
              <a:off x="0" y="-9525"/>
              <a:ext cx="13032499" cy="1126373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ctr">
                <a:lnSpc>
                  <a:spcPts val="3469"/>
                </a:lnSpc>
              </a:pPr>
              <a:r>
                <a:rPr lang="en-US" sz="2891" b="true">
                  <a:solidFill>
                    <a:srgbClr val="203864"/>
                  </a:solidFill>
                  <a:latin typeface="Gotham Bold"/>
                  <a:ea typeface="Gotham Bold"/>
                  <a:cs typeface="Gotham Bold"/>
                  <a:sym typeface="Gotham Bold"/>
                </a:rPr>
                <a:t>CT 5 - Educação e Capacitação Empreendedora</a:t>
              </a: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8534400" y="-10990859"/>
            <a:ext cx="736092" cy="312515"/>
          </a:xfrm>
          <a:custGeom>
            <a:avLst/>
            <a:gdLst/>
            <a:ahLst/>
            <a:cxnLst/>
            <a:rect r="r" b="b" t="t" l="l"/>
            <a:pathLst>
              <a:path h="312515" w="736092">
                <a:moveTo>
                  <a:pt x="0" y="0"/>
                </a:moveTo>
                <a:lnTo>
                  <a:pt x="736092" y="0"/>
                </a:lnTo>
                <a:lnTo>
                  <a:pt x="736092" y="312515"/>
                </a:lnTo>
                <a:lnTo>
                  <a:pt x="0" y="31251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0" id="10"/>
          <p:cNvGrpSpPr/>
          <p:nvPr/>
        </p:nvGrpSpPr>
        <p:grpSpPr>
          <a:xfrm rot="0">
            <a:off x="-3610" y="1223039"/>
            <a:ext cx="9757210" cy="78896"/>
            <a:chOff x="0" y="0"/>
            <a:chExt cx="13009613" cy="105194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3009626" cy="105156"/>
            </a:xfrm>
            <a:custGeom>
              <a:avLst/>
              <a:gdLst/>
              <a:ahLst/>
              <a:cxnLst/>
              <a:rect r="r" b="b" t="t" l="l"/>
              <a:pathLst>
                <a:path h="105156" w="13009626">
                  <a:moveTo>
                    <a:pt x="0" y="0"/>
                  </a:moveTo>
                  <a:lnTo>
                    <a:pt x="13009626" y="0"/>
                  </a:lnTo>
                  <a:lnTo>
                    <a:pt x="13009626" y="105156"/>
                  </a:lnTo>
                  <a:lnTo>
                    <a:pt x="0" y="1051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8295" t="0" r="-8295" b="-36"/>
              </a:stretch>
            </a:blipFill>
          </p:spPr>
        </p:sp>
      </p:grpSp>
      <p:sp>
        <p:nvSpPr>
          <p:cNvPr name="Freeform 12" id="12"/>
          <p:cNvSpPr/>
          <p:nvPr/>
        </p:nvSpPr>
        <p:spPr>
          <a:xfrm flipH="false" flipV="false" rot="0">
            <a:off x="7290602" y="125388"/>
            <a:ext cx="1979890" cy="878576"/>
          </a:xfrm>
          <a:custGeom>
            <a:avLst/>
            <a:gdLst/>
            <a:ahLst/>
            <a:cxnLst/>
            <a:rect r="r" b="b" t="t" l="l"/>
            <a:pathLst>
              <a:path h="878576" w="1979890">
                <a:moveTo>
                  <a:pt x="0" y="0"/>
                </a:moveTo>
                <a:lnTo>
                  <a:pt x="1979890" y="0"/>
                </a:lnTo>
                <a:lnTo>
                  <a:pt x="1979890" y="878576"/>
                </a:lnTo>
                <a:lnTo>
                  <a:pt x="0" y="87857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grpSp>
        <p:nvGrpSpPr>
          <p:cNvPr name="Group 13" id="13"/>
          <p:cNvGrpSpPr/>
          <p:nvPr/>
        </p:nvGrpSpPr>
        <p:grpSpPr>
          <a:xfrm rot="0">
            <a:off x="289071" y="2463832"/>
            <a:ext cx="9183286" cy="4697800"/>
            <a:chOff x="0" y="0"/>
            <a:chExt cx="904268" cy="462587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904268" cy="462587"/>
            </a:xfrm>
            <a:custGeom>
              <a:avLst/>
              <a:gdLst/>
              <a:ahLst/>
              <a:cxnLst/>
              <a:rect r="r" b="b" t="t" l="l"/>
              <a:pathLst>
                <a:path h="462587" w="904268">
                  <a:moveTo>
                    <a:pt x="38859" y="0"/>
                  </a:moveTo>
                  <a:lnTo>
                    <a:pt x="865409" y="0"/>
                  </a:lnTo>
                  <a:cubicBezTo>
                    <a:pt x="875715" y="0"/>
                    <a:pt x="885599" y="4094"/>
                    <a:pt x="892886" y="11382"/>
                  </a:cubicBezTo>
                  <a:cubicBezTo>
                    <a:pt x="900174" y="18669"/>
                    <a:pt x="904268" y="28553"/>
                    <a:pt x="904268" y="38859"/>
                  </a:cubicBezTo>
                  <a:lnTo>
                    <a:pt x="904268" y="423728"/>
                  </a:lnTo>
                  <a:cubicBezTo>
                    <a:pt x="904268" y="434034"/>
                    <a:pt x="900174" y="443918"/>
                    <a:pt x="892886" y="451205"/>
                  </a:cubicBezTo>
                  <a:cubicBezTo>
                    <a:pt x="885599" y="458493"/>
                    <a:pt x="875715" y="462587"/>
                    <a:pt x="865409" y="462587"/>
                  </a:cubicBezTo>
                  <a:lnTo>
                    <a:pt x="38859" y="462587"/>
                  </a:lnTo>
                  <a:cubicBezTo>
                    <a:pt x="28553" y="462587"/>
                    <a:pt x="18669" y="458493"/>
                    <a:pt x="11382" y="451205"/>
                  </a:cubicBezTo>
                  <a:cubicBezTo>
                    <a:pt x="4094" y="443918"/>
                    <a:pt x="0" y="434034"/>
                    <a:pt x="0" y="423728"/>
                  </a:cubicBezTo>
                  <a:lnTo>
                    <a:pt x="0" y="38859"/>
                  </a:lnTo>
                  <a:cubicBezTo>
                    <a:pt x="0" y="28553"/>
                    <a:pt x="4094" y="18669"/>
                    <a:pt x="11382" y="11382"/>
                  </a:cubicBezTo>
                  <a:cubicBezTo>
                    <a:pt x="18669" y="4094"/>
                    <a:pt x="28553" y="0"/>
                    <a:pt x="38859" y="0"/>
                  </a:cubicBezTo>
                  <a:close/>
                </a:path>
              </a:pathLst>
            </a:custGeom>
            <a:solidFill>
              <a:srgbClr val="CAF5F7">
                <a:alpha val="42745"/>
              </a:srgbClr>
            </a:solidFill>
          </p:spPr>
        </p:sp>
        <p:sp>
          <p:nvSpPr>
            <p:cNvPr name="TextBox 15" id="15"/>
            <p:cNvSpPr txBox="true"/>
            <p:nvPr/>
          </p:nvSpPr>
          <p:spPr>
            <a:xfrm>
              <a:off x="0" y="-28575"/>
              <a:ext cx="904268" cy="49116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l">
                <a:lnSpc>
                  <a:spcPts val="2519"/>
                </a:lnSpc>
              </a:pPr>
            </a:p>
          </p:txBody>
        </p:sp>
      </p:grpSp>
      <p:sp>
        <p:nvSpPr>
          <p:cNvPr name="TextBox 16" id="16"/>
          <p:cNvSpPr txBox="true"/>
          <p:nvPr/>
        </p:nvSpPr>
        <p:spPr>
          <a:xfrm rot="0">
            <a:off x="777577" y="2822007"/>
            <a:ext cx="8531015" cy="39719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12"/>
              </a:lnSpc>
            </a:pPr>
            <a:r>
              <a:rPr lang="en-US" b="true" sz="2260" spc="-1">
                <a:solidFill>
                  <a:srgbClr val="203864"/>
                </a:solidFill>
                <a:latin typeface="Gotham Bold"/>
                <a:ea typeface="Gotham Bold"/>
                <a:cs typeface="Gotham Bold"/>
                <a:sym typeface="Gotham Bold"/>
              </a:rPr>
              <a:t>Coordenadores de Governo:</a:t>
            </a:r>
          </a:p>
          <a:p>
            <a:pPr algn="l">
              <a:lnSpc>
                <a:spcPts val="2712"/>
              </a:lnSpc>
            </a:pPr>
            <a:r>
              <a:rPr lang="en-US" sz="2260" spc="-1">
                <a:solidFill>
                  <a:srgbClr val="203864"/>
                </a:solidFill>
                <a:latin typeface="Gotham"/>
                <a:ea typeface="Gotham"/>
                <a:cs typeface="Gotham"/>
                <a:sym typeface="Gotham"/>
              </a:rPr>
              <a:t>Titular: Suelen Glinski Rosa - SETR</a:t>
            </a:r>
          </a:p>
          <a:p>
            <a:pPr algn="l">
              <a:lnSpc>
                <a:spcPts val="2712"/>
              </a:lnSpc>
            </a:pPr>
            <a:r>
              <a:rPr lang="en-US" sz="2260" spc="-1">
                <a:solidFill>
                  <a:srgbClr val="203864"/>
                </a:solidFill>
                <a:latin typeface="Gotham"/>
                <a:ea typeface="Gotham"/>
                <a:cs typeface="Gotham"/>
                <a:sym typeface="Gotham"/>
              </a:rPr>
              <a:t>Suplentes: Aline Albano Justus e Everson Ferreira de Andrade - SEAP</a:t>
            </a:r>
          </a:p>
          <a:p>
            <a:pPr algn="l">
              <a:lnSpc>
                <a:spcPts val="1560"/>
              </a:lnSpc>
            </a:pPr>
          </a:p>
          <a:p>
            <a:pPr algn="l">
              <a:lnSpc>
                <a:spcPts val="2712"/>
              </a:lnSpc>
            </a:pPr>
            <a:r>
              <a:rPr lang="en-US" b="true" sz="2260" spc="-1">
                <a:solidFill>
                  <a:srgbClr val="203864"/>
                </a:solidFill>
                <a:latin typeface="Gotham Bold"/>
                <a:ea typeface="Gotham Bold"/>
                <a:cs typeface="Gotham Bold"/>
                <a:sym typeface="Gotham Bold"/>
              </a:rPr>
              <a:t>Coordenadores da Iniciativa Privada:</a:t>
            </a:r>
          </a:p>
          <a:p>
            <a:pPr algn="l">
              <a:lnSpc>
                <a:spcPts val="2712"/>
              </a:lnSpc>
            </a:pPr>
            <a:r>
              <a:rPr lang="en-US" sz="2260" spc="-1">
                <a:solidFill>
                  <a:srgbClr val="203864"/>
                </a:solidFill>
                <a:latin typeface="Gotham"/>
                <a:ea typeface="Gotham"/>
                <a:cs typeface="Gotham"/>
                <a:sym typeface="Gotham"/>
              </a:rPr>
              <a:t>Titulares: Denny Enzo Yamaschita e Denyze Cristina Lorenzon Rückl - FECOMÉRCIO</a:t>
            </a:r>
          </a:p>
          <a:p>
            <a:pPr algn="l">
              <a:lnSpc>
                <a:spcPts val="2712"/>
              </a:lnSpc>
            </a:pPr>
            <a:r>
              <a:rPr lang="en-US" sz="2260" spc="-1">
                <a:solidFill>
                  <a:srgbClr val="203864"/>
                </a:solidFill>
                <a:latin typeface="Gotham"/>
                <a:ea typeface="Gotham"/>
                <a:cs typeface="Gotham"/>
                <a:sym typeface="Gotham"/>
              </a:rPr>
              <a:t>Suplentes: Evaldo Kosters e Abilio Santana - FIEP</a:t>
            </a:r>
          </a:p>
          <a:p>
            <a:pPr algn="l">
              <a:lnSpc>
                <a:spcPts val="2712"/>
              </a:lnSpc>
            </a:pPr>
          </a:p>
          <a:p>
            <a:pPr algn="l">
              <a:lnSpc>
                <a:spcPts val="2712"/>
              </a:lnSpc>
            </a:pPr>
            <a:r>
              <a:rPr lang="en-US" b="true" sz="2260" spc="-1">
                <a:solidFill>
                  <a:srgbClr val="203864"/>
                </a:solidFill>
                <a:latin typeface="Gotham Bold"/>
                <a:ea typeface="Gotham Bold"/>
                <a:cs typeface="Gotham Bold"/>
                <a:sym typeface="Gotham Bold"/>
              </a:rPr>
              <a:t>Consultora do SEBRAE/PR:</a:t>
            </a:r>
          </a:p>
          <a:p>
            <a:pPr algn="l">
              <a:lnSpc>
                <a:spcPts val="2712"/>
              </a:lnSpc>
            </a:pPr>
            <a:r>
              <a:rPr lang="en-US" sz="2260" spc="-1">
                <a:solidFill>
                  <a:srgbClr val="203864"/>
                </a:solidFill>
                <a:latin typeface="Gotham"/>
                <a:ea typeface="Gotham"/>
                <a:cs typeface="Gotham"/>
                <a:sym typeface="Gotham"/>
              </a:rPr>
              <a:t>Elisangela Rosa</a:t>
            </a:r>
          </a:p>
        </p:txBody>
      </p:sp>
      <p:sp>
        <p:nvSpPr>
          <p:cNvPr name="Freeform 17" id="17"/>
          <p:cNvSpPr/>
          <p:nvPr/>
        </p:nvSpPr>
        <p:spPr>
          <a:xfrm flipH="false" flipV="false" rot="0">
            <a:off x="0" y="0"/>
            <a:ext cx="5216917" cy="1274662"/>
          </a:xfrm>
          <a:custGeom>
            <a:avLst/>
            <a:gdLst/>
            <a:ahLst/>
            <a:cxnLst/>
            <a:rect r="r" b="b" t="t" l="l"/>
            <a:pathLst>
              <a:path h="1274662" w="5216917">
                <a:moveTo>
                  <a:pt x="0" y="0"/>
                </a:moveTo>
                <a:lnTo>
                  <a:pt x="5216917" y="0"/>
                </a:lnTo>
                <a:lnTo>
                  <a:pt x="5216917" y="1274662"/>
                </a:lnTo>
                <a:lnTo>
                  <a:pt x="0" y="127466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4488" y="1517999"/>
            <a:ext cx="9738170" cy="751580"/>
            <a:chOff x="0" y="0"/>
            <a:chExt cx="12984226" cy="1002106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2984226" cy="1002157"/>
            </a:xfrm>
            <a:custGeom>
              <a:avLst/>
              <a:gdLst/>
              <a:ahLst/>
              <a:cxnLst/>
              <a:rect r="r" b="b" t="t" l="l"/>
              <a:pathLst>
                <a:path h="1002157" w="12984226">
                  <a:moveTo>
                    <a:pt x="0" y="0"/>
                  </a:moveTo>
                  <a:lnTo>
                    <a:pt x="12984226" y="0"/>
                  </a:lnTo>
                  <a:lnTo>
                    <a:pt x="12984226" y="1002157"/>
                  </a:lnTo>
                  <a:lnTo>
                    <a:pt x="0" y="1002157"/>
                  </a:lnTo>
                  <a:close/>
                </a:path>
              </a:pathLst>
            </a:custGeom>
            <a:solidFill>
              <a:srgbClr val="FFC000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-3610" y="1485614"/>
            <a:ext cx="9774364" cy="816293"/>
            <a:chOff x="0" y="0"/>
            <a:chExt cx="13032486" cy="108839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3032487" cy="1088390"/>
            </a:xfrm>
            <a:custGeom>
              <a:avLst/>
              <a:gdLst/>
              <a:ahLst/>
              <a:cxnLst/>
              <a:rect r="r" b="b" t="t" l="l"/>
              <a:pathLst>
                <a:path h="1088390" w="13032487">
                  <a:moveTo>
                    <a:pt x="24130" y="0"/>
                  </a:moveTo>
                  <a:lnTo>
                    <a:pt x="13008356" y="0"/>
                  </a:lnTo>
                  <a:cubicBezTo>
                    <a:pt x="13021692" y="0"/>
                    <a:pt x="13032487" y="19304"/>
                    <a:pt x="13032487" y="43180"/>
                  </a:cubicBezTo>
                  <a:lnTo>
                    <a:pt x="13032487" y="1045337"/>
                  </a:lnTo>
                  <a:cubicBezTo>
                    <a:pt x="13032487" y="1069213"/>
                    <a:pt x="13021692" y="1088390"/>
                    <a:pt x="13008356" y="1088390"/>
                  </a:cubicBezTo>
                  <a:lnTo>
                    <a:pt x="24130" y="1088390"/>
                  </a:lnTo>
                  <a:cubicBezTo>
                    <a:pt x="10795" y="1088390"/>
                    <a:pt x="0" y="1069213"/>
                    <a:pt x="0" y="1045337"/>
                  </a:cubicBezTo>
                  <a:lnTo>
                    <a:pt x="0" y="43180"/>
                  </a:lnTo>
                  <a:cubicBezTo>
                    <a:pt x="0" y="19304"/>
                    <a:pt x="10795" y="0"/>
                    <a:pt x="24130" y="0"/>
                  </a:cubicBezTo>
                  <a:moveTo>
                    <a:pt x="24130" y="86106"/>
                  </a:moveTo>
                  <a:lnTo>
                    <a:pt x="24130" y="43180"/>
                  </a:lnTo>
                  <a:lnTo>
                    <a:pt x="48260" y="43180"/>
                  </a:lnTo>
                  <a:lnTo>
                    <a:pt x="48260" y="1045337"/>
                  </a:lnTo>
                  <a:lnTo>
                    <a:pt x="24130" y="1045337"/>
                  </a:lnTo>
                  <a:lnTo>
                    <a:pt x="24130" y="1002157"/>
                  </a:lnTo>
                  <a:lnTo>
                    <a:pt x="13008356" y="1002157"/>
                  </a:lnTo>
                  <a:lnTo>
                    <a:pt x="13008356" y="1045337"/>
                  </a:lnTo>
                  <a:lnTo>
                    <a:pt x="12984226" y="1045337"/>
                  </a:lnTo>
                  <a:lnTo>
                    <a:pt x="12984226" y="43180"/>
                  </a:lnTo>
                  <a:lnTo>
                    <a:pt x="13008356" y="43180"/>
                  </a:lnTo>
                  <a:lnTo>
                    <a:pt x="13008356" y="86360"/>
                  </a:lnTo>
                  <a:lnTo>
                    <a:pt x="24130" y="86360"/>
                  </a:lnTo>
                  <a:close/>
                </a:path>
              </a:pathLst>
            </a:custGeom>
            <a:solidFill>
              <a:srgbClr val="FFC000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-3610" y="1464183"/>
            <a:ext cx="9774374" cy="837636"/>
            <a:chOff x="0" y="0"/>
            <a:chExt cx="13032499" cy="1116848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3032499" cy="1116846"/>
            </a:xfrm>
            <a:custGeom>
              <a:avLst/>
              <a:gdLst/>
              <a:ahLst/>
              <a:cxnLst/>
              <a:rect r="r" b="b" t="t" l="l"/>
              <a:pathLst>
                <a:path h="1116846" w="13032499">
                  <a:moveTo>
                    <a:pt x="0" y="0"/>
                  </a:moveTo>
                  <a:lnTo>
                    <a:pt x="13032499" y="0"/>
                  </a:lnTo>
                  <a:lnTo>
                    <a:pt x="13032499" y="1116846"/>
                  </a:lnTo>
                  <a:lnTo>
                    <a:pt x="0" y="1116846"/>
                  </a:lnTo>
                  <a:close/>
                </a:path>
              </a:pathLst>
            </a:custGeom>
            <a:blipFill>
              <a:blip r:embed="rId3">
                <a:alphaModFix amt="0"/>
              </a:blip>
              <a:stretch>
                <a:fillRect l="0" t="-177371" r="0" b="-177371"/>
              </a:stretch>
            </a:blipFill>
          </p:spPr>
        </p:sp>
        <p:sp>
          <p:nvSpPr>
            <p:cNvPr name="TextBox 8" id="8"/>
            <p:cNvSpPr txBox="true"/>
            <p:nvPr/>
          </p:nvSpPr>
          <p:spPr>
            <a:xfrm>
              <a:off x="0" y="-9525"/>
              <a:ext cx="13032499" cy="1126373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ctr">
                <a:lnSpc>
                  <a:spcPts val="3469"/>
                </a:lnSpc>
              </a:pPr>
              <a:r>
                <a:rPr lang="en-US" sz="2891" b="true">
                  <a:solidFill>
                    <a:srgbClr val="203864"/>
                  </a:solidFill>
                  <a:latin typeface="Gotham Bold"/>
                  <a:ea typeface="Gotham Bold"/>
                  <a:cs typeface="Gotham Bold"/>
                  <a:sym typeface="Gotham Bold"/>
                </a:rPr>
                <a:t>CT 5 - Educação e Capacitação Empreendedora</a:t>
              </a: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8534400" y="-10990859"/>
            <a:ext cx="736092" cy="312515"/>
          </a:xfrm>
          <a:custGeom>
            <a:avLst/>
            <a:gdLst/>
            <a:ahLst/>
            <a:cxnLst/>
            <a:rect r="r" b="b" t="t" l="l"/>
            <a:pathLst>
              <a:path h="312515" w="736092">
                <a:moveTo>
                  <a:pt x="0" y="0"/>
                </a:moveTo>
                <a:lnTo>
                  <a:pt x="736092" y="0"/>
                </a:lnTo>
                <a:lnTo>
                  <a:pt x="736092" y="312515"/>
                </a:lnTo>
                <a:lnTo>
                  <a:pt x="0" y="31251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0" id="10"/>
          <p:cNvGrpSpPr/>
          <p:nvPr/>
        </p:nvGrpSpPr>
        <p:grpSpPr>
          <a:xfrm rot="0">
            <a:off x="-3610" y="1223039"/>
            <a:ext cx="9757210" cy="78896"/>
            <a:chOff x="0" y="0"/>
            <a:chExt cx="13009613" cy="105194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3009626" cy="105156"/>
            </a:xfrm>
            <a:custGeom>
              <a:avLst/>
              <a:gdLst/>
              <a:ahLst/>
              <a:cxnLst/>
              <a:rect r="r" b="b" t="t" l="l"/>
              <a:pathLst>
                <a:path h="105156" w="13009626">
                  <a:moveTo>
                    <a:pt x="0" y="0"/>
                  </a:moveTo>
                  <a:lnTo>
                    <a:pt x="13009626" y="0"/>
                  </a:lnTo>
                  <a:lnTo>
                    <a:pt x="13009626" y="105156"/>
                  </a:lnTo>
                  <a:lnTo>
                    <a:pt x="0" y="1051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8295" t="0" r="-8295" b="-36"/>
              </a:stretch>
            </a:blipFill>
          </p:spPr>
        </p:sp>
      </p:grpSp>
      <p:sp>
        <p:nvSpPr>
          <p:cNvPr name="Freeform 12" id="12"/>
          <p:cNvSpPr/>
          <p:nvPr/>
        </p:nvSpPr>
        <p:spPr>
          <a:xfrm flipH="false" flipV="false" rot="0">
            <a:off x="7290602" y="125388"/>
            <a:ext cx="1979890" cy="878576"/>
          </a:xfrm>
          <a:custGeom>
            <a:avLst/>
            <a:gdLst/>
            <a:ahLst/>
            <a:cxnLst/>
            <a:rect r="r" b="b" t="t" l="l"/>
            <a:pathLst>
              <a:path h="878576" w="1979890">
                <a:moveTo>
                  <a:pt x="0" y="0"/>
                </a:moveTo>
                <a:lnTo>
                  <a:pt x="1979890" y="0"/>
                </a:lnTo>
                <a:lnTo>
                  <a:pt x="1979890" y="878576"/>
                </a:lnTo>
                <a:lnTo>
                  <a:pt x="0" y="87857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graphicFrame>
        <p:nvGraphicFramePr>
          <p:cNvPr name="Table 13" id="13"/>
          <p:cNvGraphicFramePr>
            <a:graphicFrameLocks noGrp="true"/>
          </p:cNvGraphicFramePr>
          <p:nvPr/>
        </p:nvGraphicFramePr>
        <p:xfrm>
          <a:off x="494906" y="2692355"/>
          <a:ext cx="8760178" cy="4127500"/>
        </p:xfrm>
        <a:graphic>
          <a:graphicData uri="http://schemas.openxmlformats.org/drawingml/2006/table">
            <a:tbl>
              <a:tblPr/>
              <a:tblGrid>
                <a:gridCol w="2291217"/>
                <a:gridCol w="6468961"/>
              </a:tblGrid>
              <a:tr h="2551024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Ação 1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712"/>
                        </a:lnSpc>
                        <a:defRPr/>
                      </a:pPr>
                      <a:r>
                        <a:rPr lang="en-US" sz="2260" b="true">
                          <a:solidFill>
                            <a:srgbClr val="203764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Desenvolver o comportamento empreendedor e qualificação profissional do público atendido pelas Agências do Trabalhador, por meio do Termo de Cooperação nº 003/2022 (vigente até 2026), celebrado entre SETR, SEIC, SENAI/SESI e SENAC/FECOMÉRCIO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EEF"/>
                    </a:solidFill>
                  </a:tcPr>
                </a:tc>
              </a:tr>
              <a:tr h="525492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Entrega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712"/>
                        </a:lnSpc>
                        <a:defRPr/>
                      </a:pPr>
                      <a:r>
                        <a:rPr lang="en-US" sz="2260" b="true">
                          <a:solidFill>
                            <a:srgbClr val="203764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Oferecer cursos gratuitos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</a:tr>
              <a:tr h="525492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Prazo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712"/>
                        </a:lnSpc>
                        <a:defRPr/>
                      </a:pP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</a:tr>
              <a:tr h="525492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Responsável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712"/>
                        </a:lnSpc>
                        <a:defRPr/>
                      </a:pPr>
                      <a:r>
                        <a:rPr lang="en-US" sz="2260" b="true">
                          <a:solidFill>
                            <a:srgbClr val="203764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Suelen Glinski - SETR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EEF"/>
                    </a:solidFill>
                  </a:tcPr>
                </a:tc>
              </a:tr>
            </a:tbl>
          </a:graphicData>
        </a:graphic>
      </p:graphicFrame>
      <p:sp>
        <p:nvSpPr>
          <p:cNvPr name="Freeform 14" id="14"/>
          <p:cNvSpPr/>
          <p:nvPr/>
        </p:nvSpPr>
        <p:spPr>
          <a:xfrm flipH="false" flipV="false" rot="0">
            <a:off x="0" y="0"/>
            <a:ext cx="5216917" cy="1274662"/>
          </a:xfrm>
          <a:custGeom>
            <a:avLst/>
            <a:gdLst/>
            <a:ahLst/>
            <a:cxnLst/>
            <a:rect r="r" b="b" t="t" l="l"/>
            <a:pathLst>
              <a:path h="1274662" w="5216917">
                <a:moveTo>
                  <a:pt x="0" y="0"/>
                </a:moveTo>
                <a:lnTo>
                  <a:pt x="5216917" y="0"/>
                </a:lnTo>
                <a:lnTo>
                  <a:pt x="5216917" y="1274662"/>
                </a:lnTo>
                <a:lnTo>
                  <a:pt x="0" y="127466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4488" y="1517999"/>
            <a:ext cx="9738170" cy="751580"/>
            <a:chOff x="0" y="0"/>
            <a:chExt cx="12984226" cy="1002106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2984226" cy="1002157"/>
            </a:xfrm>
            <a:custGeom>
              <a:avLst/>
              <a:gdLst/>
              <a:ahLst/>
              <a:cxnLst/>
              <a:rect r="r" b="b" t="t" l="l"/>
              <a:pathLst>
                <a:path h="1002157" w="12984226">
                  <a:moveTo>
                    <a:pt x="0" y="0"/>
                  </a:moveTo>
                  <a:lnTo>
                    <a:pt x="12984226" y="0"/>
                  </a:lnTo>
                  <a:lnTo>
                    <a:pt x="12984226" y="1002157"/>
                  </a:lnTo>
                  <a:lnTo>
                    <a:pt x="0" y="1002157"/>
                  </a:lnTo>
                  <a:close/>
                </a:path>
              </a:pathLst>
            </a:custGeom>
            <a:solidFill>
              <a:srgbClr val="FFC000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-3610" y="1485614"/>
            <a:ext cx="9774364" cy="816293"/>
            <a:chOff x="0" y="0"/>
            <a:chExt cx="13032486" cy="108839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3032487" cy="1088390"/>
            </a:xfrm>
            <a:custGeom>
              <a:avLst/>
              <a:gdLst/>
              <a:ahLst/>
              <a:cxnLst/>
              <a:rect r="r" b="b" t="t" l="l"/>
              <a:pathLst>
                <a:path h="1088390" w="13032487">
                  <a:moveTo>
                    <a:pt x="24130" y="0"/>
                  </a:moveTo>
                  <a:lnTo>
                    <a:pt x="13008356" y="0"/>
                  </a:lnTo>
                  <a:cubicBezTo>
                    <a:pt x="13021692" y="0"/>
                    <a:pt x="13032487" y="19304"/>
                    <a:pt x="13032487" y="43180"/>
                  </a:cubicBezTo>
                  <a:lnTo>
                    <a:pt x="13032487" y="1045337"/>
                  </a:lnTo>
                  <a:cubicBezTo>
                    <a:pt x="13032487" y="1069213"/>
                    <a:pt x="13021692" y="1088390"/>
                    <a:pt x="13008356" y="1088390"/>
                  </a:cubicBezTo>
                  <a:lnTo>
                    <a:pt x="24130" y="1088390"/>
                  </a:lnTo>
                  <a:cubicBezTo>
                    <a:pt x="10795" y="1088390"/>
                    <a:pt x="0" y="1069213"/>
                    <a:pt x="0" y="1045337"/>
                  </a:cubicBezTo>
                  <a:lnTo>
                    <a:pt x="0" y="43180"/>
                  </a:lnTo>
                  <a:cubicBezTo>
                    <a:pt x="0" y="19304"/>
                    <a:pt x="10795" y="0"/>
                    <a:pt x="24130" y="0"/>
                  </a:cubicBezTo>
                  <a:moveTo>
                    <a:pt x="24130" y="86106"/>
                  </a:moveTo>
                  <a:lnTo>
                    <a:pt x="24130" y="43180"/>
                  </a:lnTo>
                  <a:lnTo>
                    <a:pt x="48260" y="43180"/>
                  </a:lnTo>
                  <a:lnTo>
                    <a:pt x="48260" y="1045337"/>
                  </a:lnTo>
                  <a:lnTo>
                    <a:pt x="24130" y="1045337"/>
                  </a:lnTo>
                  <a:lnTo>
                    <a:pt x="24130" y="1002157"/>
                  </a:lnTo>
                  <a:lnTo>
                    <a:pt x="13008356" y="1002157"/>
                  </a:lnTo>
                  <a:lnTo>
                    <a:pt x="13008356" y="1045337"/>
                  </a:lnTo>
                  <a:lnTo>
                    <a:pt x="12984226" y="1045337"/>
                  </a:lnTo>
                  <a:lnTo>
                    <a:pt x="12984226" y="43180"/>
                  </a:lnTo>
                  <a:lnTo>
                    <a:pt x="13008356" y="43180"/>
                  </a:lnTo>
                  <a:lnTo>
                    <a:pt x="13008356" y="86360"/>
                  </a:lnTo>
                  <a:lnTo>
                    <a:pt x="24130" y="86360"/>
                  </a:lnTo>
                  <a:close/>
                </a:path>
              </a:pathLst>
            </a:custGeom>
            <a:solidFill>
              <a:srgbClr val="FFC000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-3610" y="1464183"/>
            <a:ext cx="9774374" cy="837636"/>
            <a:chOff x="0" y="0"/>
            <a:chExt cx="13032499" cy="1116848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3032499" cy="1116846"/>
            </a:xfrm>
            <a:custGeom>
              <a:avLst/>
              <a:gdLst/>
              <a:ahLst/>
              <a:cxnLst/>
              <a:rect r="r" b="b" t="t" l="l"/>
              <a:pathLst>
                <a:path h="1116846" w="13032499">
                  <a:moveTo>
                    <a:pt x="0" y="0"/>
                  </a:moveTo>
                  <a:lnTo>
                    <a:pt x="13032499" y="0"/>
                  </a:lnTo>
                  <a:lnTo>
                    <a:pt x="13032499" y="1116846"/>
                  </a:lnTo>
                  <a:lnTo>
                    <a:pt x="0" y="1116846"/>
                  </a:lnTo>
                  <a:close/>
                </a:path>
              </a:pathLst>
            </a:custGeom>
            <a:blipFill>
              <a:blip r:embed="rId3">
                <a:alphaModFix amt="0"/>
              </a:blip>
              <a:stretch>
                <a:fillRect l="0" t="-177371" r="0" b="-177371"/>
              </a:stretch>
            </a:blipFill>
          </p:spPr>
        </p:sp>
        <p:sp>
          <p:nvSpPr>
            <p:cNvPr name="TextBox 8" id="8"/>
            <p:cNvSpPr txBox="true"/>
            <p:nvPr/>
          </p:nvSpPr>
          <p:spPr>
            <a:xfrm>
              <a:off x="0" y="0"/>
              <a:ext cx="13032499" cy="1116848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ctr">
                <a:lnSpc>
                  <a:spcPts val="3589"/>
                </a:lnSpc>
              </a:pPr>
              <a:r>
                <a:rPr lang="en-US" sz="2991" b="true">
                  <a:solidFill>
                    <a:srgbClr val="203864"/>
                  </a:solidFill>
                  <a:latin typeface="Gotham Bold"/>
                  <a:ea typeface="Gotham Bold"/>
                  <a:cs typeface="Gotham Bold"/>
                  <a:sym typeface="Gotham Bold"/>
                </a:rPr>
                <a:t>CT 5 - Educação e Capacitação Empreendedora</a:t>
              </a: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8534400" y="-10990859"/>
            <a:ext cx="736092" cy="312515"/>
          </a:xfrm>
          <a:custGeom>
            <a:avLst/>
            <a:gdLst/>
            <a:ahLst/>
            <a:cxnLst/>
            <a:rect r="r" b="b" t="t" l="l"/>
            <a:pathLst>
              <a:path h="312515" w="736092">
                <a:moveTo>
                  <a:pt x="0" y="0"/>
                </a:moveTo>
                <a:lnTo>
                  <a:pt x="736092" y="0"/>
                </a:lnTo>
                <a:lnTo>
                  <a:pt x="736092" y="312515"/>
                </a:lnTo>
                <a:lnTo>
                  <a:pt x="0" y="31251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0" id="10"/>
          <p:cNvGrpSpPr/>
          <p:nvPr/>
        </p:nvGrpSpPr>
        <p:grpSpPr>
          <a:xfrm rot="0">
            <a:off x="-3610" y="1223039"/>
            <a:ext cx="9757210" cy="78896"/>
            <a:chOff x="0" y="0"/>
            <a:chExt cx="13009613" cy="105194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3009626" cy="105156"/>
            </a:xfrm>
            <a:custGeom>
              <a:avLst/>
              <a:gdLst/>
              <a:ahLst/>
              <a:cxnLst/>
              <a:rect r="r" b="b" t="t" l="l"/>
              <a:pathLst>
                <a:path h="105156" w="13009626">
                  <a:moveTo>
                    <a:pt x="0" y="0"/>
                  </a:moveTo>
                  <a:lnTo>
                    <a:pt x="13009626" y="0"/>
                  </a:lnTo>
                  <a:lnTo>
                    <a:pt x="13009626" y="105156"/>
                  </a:lnTo>
                  <a:lnTo>
                    <a:pt x="0" y="1051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8295" t="0" r="-8295" b="-36"/>
              </a:stretch>
            </a:blipFill>
          </p:spPr>
        </p:sp>
      </p:grpSp>
      <p:sp>
        <p:nvSpPr>
          <p:cNvPr name="Freeform 12" id="12"/>
          <p:cNvSpPr/>
          <p:nvPr/>
        </p:nvSpPr>
        <p:spPr>
          <a:xfrm flipH="false" flipV="false" rot="0">
            <a:off x="7290602" y="125388"/>
            <a:ext cx="1979890" cy="878576"/>
          </a:xfrm>
          <a:custGeom>
            <a:avLst/>
            <a:gdLst/>
            <a:ahLst/>
            <a:cxnLst/>
            <a:rect r="r" b="b" t="t" l="l"/>
            <a:pathLst>
              <a:path h="878576" w="1979890">
                <a:moveTo>
                  <a:pt x="0" y="0"/>
                </a:moveTo>
                <a:lnTo>
                  <a:pt x="1979890" y="0"/>
                </a:lnTo>
                <a:lnTo>
                  <a:pt x="1979890" y="878576"/>
                </a:lnTo>
                <a:lnTo>
                  <a:pt x="0" y="87857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graphicFrame>
        <p:nvGraphicFramePr>
          <p:cNvPr name="Table 13" id="13"/>
          <p:cNvGraphicFramePr>
            <a:graphicFrameLocks noGrp="true"/>
          </p:cNvGraphicFramePr>
          <p:nvPr/>
        </p:nvGraphicFramePr>
        <p:xfrm>
          <a:off x="496711" y="2932080"/>
          <a:ext cx="8760178" cy="3775550"/>
        </p:xfrm>
        <a:graphic>
          <a:graphicData uri="http://schemas.openxmlformats.org/drawingml/2006/table">
            <a:tbl>
              <a:tblPr/>
              <a:tblGrid>
                <a:gridCol w="2484820"/>
                <a:gridCol w="6275357"/>
              </a:tblGrid>
              <a:tr h="1892792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Ação 2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712"/>
                        </a:lnSpc>
                        <a:defRPr/>
                      </a:pPr>
                      <a:r>
                        <a:rPr lang="en-US" sz="2260" b="true">
                          <a:solidFill>
                            <a:srgbClr val="203764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Formação em empreendedorismo para servidores, gestores e agentes públicos, como profissionais da área do trabalho e educação. Parceria entre: SETR, SEBRAE, ESCOLA DE GESTÃO e INPI 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EEF"/>
                    </a:solidFill>
                  </a:tcPr>
                </a:tc>
              </a:tr>
              <a:tr h="831472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Entrega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712"/>
                        </a:lnSpc>
                        <a:defRPr/>
                      </a:pPr>
                      <a:r>
                        <a:rPr lang="en-US" sz="2260" b="true">
                          <a:solidFill>
                            <a:srgbClr val="203764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Inscrever 218 multiplicadores em 2025 e 2026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</a:tr>
              <a:tr h="525643">
                <a:tc>
                  <a:txBody>
                    <a:bodyPr anchor="t" rtlCol="false"/>
                    <a:lstStyle/>
                    <a:p>
                      <a:pPr algn="ctr" marL="0" indent="0" lvl="0">
                        <a:lnSpc>
                          <a:spcPts val="2999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b="true" sz="2499" strike="noStrike" u="non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Prazo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712"/>
                        </a:lnSpc>
                        <a:defRPr/>
                      </a:pP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</a:tr>
              <a:tr h="525643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Responsável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712"/>
                        </a:lnSpc>
                        <a:defRPr/>
                      </a:pPr>
                      <a:r>
                        <a:rPr lang="en-US" sz="2260" b="true">
                          <a:solidFill>
                            <a:srgbClr val="203764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Suelen Glinski - SETR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EEF"/>
                    </a:solidFill>
                  </a:tcPr>
                </a:tc>
              </a:tr>
            </a:tbl>
          </a:graphicData>
        </a:graphic>
      </p:graphicFrame>
      <p:sp>
        <p:nvSpPr>
          <p:cNvPr name="Freeform 14" id="14"/>
          <p:cNvSpPr/>
          <p:nvPr/>
        </p:nvSpPr>
        <p:spPr>
          <a:xfrm flipH="false" flipV="false" rot="0">
            <a:off x="0" y="0"/>
            <a:ext cx="5216917" cy="1274662"/>
          </a:xfrm>
          <a:custGeom>
            <a:avLst/>
            <a:gdLst/>
            <a:ahLst/>
            <a:cxnLst/>
            <a:rect r="r" b="b" t="t" l="l"/>
            <a:pathLst>
              <a:path h="1274662" w="5216917">
                <a:moveTo>
                  <a:pt x="0" y="0"/>
                </a:moveTo>
                <a:lnTo>
                  <a:pt x="5216917" y="0"/>
                </a:lnTo>
                <a:lnTo>
                  <a:pt x="5216917" y="1274662"/>
                </a:lnTo>
                <a:lnTo>
                  <a:pt x="0" y="127466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4488" y="1517999"/>
            <a:ext cx="9738170" cy="751580"/>
            <a:chOff x="0" y="0"/>
            <a:chExt cx="12984226" cy="1002106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2984226" cy="1002157"/>
            </a:xfrm>
            <a:custGeom>
              <a:avLst/>
              <a:gdLst/>
              <a:ahLst/>
              <a:cxnLst/>
              <a:rect r="r" b="b" t="t" l="l"/>
              <a:pathLst>
                <a:path h="1002157" w="12984226">
                  <a:moveTo>
                    <a:pt x="0" y="0"/>
                  </a:moveTo>
                  <a:lnTo>
                    <a:pt x="12984226" y="0"/>
                  </a:lnTo>
                  <a:lnTo>
                    <a:pt x="12984226" y="1002157"/>
                  </a:lnTo>
                  <a:lnTo>
                    <a:pt x="0" y="1002157"/>
                  </a:lnTo>
                  <a:close/>
                </a:path>
              </a:pathLst>
            </a:custGeom>
            <a:solidFill>
              <a:srgbClr val="FFC000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-3610" y="1485614"/>
            <a:ext cx="9774364" cy="816293"/>
            <a:chOff x="0" y="0"/>
            <a:chExt cx="13032486" cy="108839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3032487" cy="1088390"/>
            </a:xfrm>
            <a:custGeom>
              <a:avLst/>
              <a:gdLst/>
              <a:ahLst/>
              <a:cxnLst/>
              <a:rect r="r" b="b" t="t" l="l"/>
              <a:pathLst>
                <a:path h="1088390" w="13032487">
                  <a:moveTo>
                    <a:pt x="24130" y="0"/>
                  </a:moveTo>
                  <a:lnTo>
                    <a:pt x="13008356" y="0"/>
                  </a:lnTo>
                  <a:cubicBezTo>
                    <a:pt x="13021692" y="0"/>
                    <a:pt x="13032487" y="19304"/>
                    <a:pt x="13032487" y="43180"/>
                  </a:cubicBezTo>
                  <a:lnTo>
                    <a:pt x="13032487" y="1045337"/>
                  </a:lnTo>
                  <a:cubicBezTo>
                    <a:pt x="13032487" y="1069213"/>
                    <a:pt x="13021692" y="1088390"/>
                    <a:pt x="13008356" y="1088390"/>
                  </a:cubicBezTo>
                  <a:lnTo>
                    <a:pt x="24130" y="1088390"/>
                  </a:lnTo>
                  <a:cubicBezTo>
                    <a:pt x="10795" y="1088390"/>
                    <a:pt x="0" y="1069213"/>
                    <a:pt x="0" y="1045337"/>
                  </a:cubicBezTo>
                  <a:lnTo>
                    <a:pt x="0" y="43180"/>
                  </a:lnTo>
                  <a:cubicBezTo>
                    <a:pt x="0" y="19304"/>
                    <a:pt x="10795" y="0"/>
                    <a:pt x="24130" y="0"/>
                  </a:cubicBezTo>
                  <a:moveTo>
                    <a:pt x="24130" y="86106"/>
                  </a:moveTo>
                  <a:lnTo>
                    <a:pt x="24130" y="43180"/>
                  </a:lnTo>
                  <a:lnTo>
                    <a:pt x="48260" y="43180"/>
                  </a:lnTo>
                  <a:lnTo>
                    <a:pt x="48260" y="1045337"/>
                  </a:lnTo>
                  <a:lnTo>
                    <a:pt x="24130" y="1045337"/>
                  </a:lnTo>
                  <a:lnTo>
                    <a:pt x="24130" y="1002157"/>
                  </a:lnTo>
                  <a:lnTo>
                    <a:pt x="13008356" y="1002157"/>
                  </a:lnTo>
                  <a:lnTo>
                    <a:pt x="13008356" y="1045337"/>
                  </a:lnTo>
                  <a:lnTo>
                    <a:pt x="12984226" y="1045337"/>
                  </a:lnTo>
                  <a:lnTo>
                    <a:pt x="12984226" y="43180"/>
                  </a:lnTo>
                  <a:lnTo>
                    <a:pt x="13008356" y="43180"/>
                  </a:lnTo>
                  <a:lnTo>
                    <a:pt x="13008356" y="86360"/>
                  </a:lnTo>
                  <a:lnTo>
                    <a:pt x="24130" y="86360"/>
                  </a:lnTo>
                  <a:close/>
                </a:path>
              </a:pathLst>
            </a:custGeom>
            <a:solidFill>
              <a:srgbClr val="FFC000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-3610" y="1464183"/>
            <a:ext cx="9774374" cy="837636"/>
            <a:chOff x="0" y="0"/>
            <a:chExt cx="13032499" cy="1116848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3032499" cy="1116846"/>
            </a:xfrm>
            <a:custGeom>
              <a:avLst/>
              <a:gdLst/>
              <a:ahLst/>
              <a:cxnLst/>
              <a:rect r="r" b="b" t="t" l="l"/>
              <a:pathLst>
                <a:path h="1116846" w="13032499">
                  <a:moveTo>
                    <a:pt x="0" y="0"/>
                  </a:moveTo>
                  <a:lnTo>
                    <a:pt x="13032499" y="0"/>
                  </a:lnTo>
                  <a:lnTo>
                    <a:pt x="13032499" y="1116846"/>
                  </a:lnTo>
                  <a:lnTo>
                    <a:pt x="0" y="1116846"/>
                  </a:lnTo>
                  <a:close/>
                </a:path>
              </a:pathLst>
            </a:custGeom>
            <a:blipFill>
              <a:blip r:embed="rId3">
                <a:alphaModFix amt="0"/>
              </a:blip>
              <a:stretch>
                <a:fillRect l="0" t="-177371" r="0" b="-177371"/>
              </a:stretch>
            </a:blipFill>
          </p:spPr>
        </p:sp>
        <p:sp>
          <p:nvSpPr>
            <p:cNvPr name="TextBox 8" id="8"/>
            <p:cNvSpPr txBox="true"/>
            <p:nvPr/>
          </p:nvSpPr>
          <p:spPr>
            <a:xfrm>
              <a:off x="0" y="0"/>
              <a:ext cx="13032499" cy="1116848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ctr">
                <a:lnSpc>
                  <a:spcPts val="3589"/>
                </a:lnSpc>
              </a:pPr>
              <a:r>
                <a:rPr lang="en-US" sz="2991" b="true">
                  <a:solidFill>
                    <a:srgbClr val="203864"/>
                  </a:solidFill>
                  <a:latin typeface="Gotham Bold"/>
                  <a:ea typeface="Gotham Bold"/>
                  <a:cs typeface="Gotham Bold"/>
                  <a:sym typeface="Gotham Bold"/>
                </a:rPr>
                <a:t>CT 5 - Educação e Capacitação Empreendedora</a:t>
              </a: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8534400" y="-10990859"/>
            <a:ext cx="736092" cy="312515"/>
          </a:xfrm>
          <a:custGeom>
            <a:avLst/>
            <a:gdLst/>
            <a:ahLst/>
            <a:cxnLst/>
            <a:rect r="r" b="b" t="t" l="l"/>
            <a:pathLst>
              <a:path h="312515" w="736092">
                <a:moveTo>
                  <a:pt x="0" y="0"/>
                </a:moveTo>
                <a:lnTo>
                  <a:pt x="736092" y="0"/>
                </a:lnTo>
                <a:lnTo>
                  <a:pt x="736092" y="312515"/>
                </a:lnTo>
                <a:lnTo>
                  <a:pt x="0" y="31251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0" id="10"/>
          <p:cNvGrpSpPr/>
          <p:nvPr/>
        </p:nvGrpSpPr>
        <p:grpSpPr>
          <a:xfrm rot="0">
            <a:off x="-3610" y="1223039"/>
            <a:ext cx="9757210" cy="78896"/>
            <a:chOff x="0" y="0"/>
            <a:chExt cx="13009613" cy="105194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3009626" cy="105156"/>
            </a:xfrm>
            <a:custGeom>
              <a:avLst/>
              <a:gdLst/>
              <a:ahLst/>
              <a:cxnLst/>
              <a:rect r="r" b="b" t="t" l="l"/>
              <a:pathLst>
                <a:path h="105156" w="13009626">
                  <a:moveTo>
                    <a:pt x="0" y="0"/>
                  </a:moveTo>
                  <a:lnTo>
                    <a:pt x="13009626" y="0"/>
                  </a:lnTo>
                  <a:lnTo>
                    <a:pt x="13009626" y="105156"/>
                  </a:lnTo>
                  <a:lnTo>
                    <a:pt x="0" y="1051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8295" t="0" r="-8295" b="-36"/>
              </a:stretch>
            </a:blipFill>
          </p:spPr>
        </p:sp>
      </p:grpSp>
      <p:sp>
        <p:nvSpPr>
          <p:cNvPr name="Freeform 12" id="12"/>
          <p:cNvSpPr/>
          <p:nvPr/>
        </p:nvSpPr>
        <p:spPr>
          <a:xfrm flipH="false" flipV="false" rot="0">
            <a:off x="7290602" y="125388"/>
            <a:ext cx="1979890" cy="878576"/>
          </a:xfrm>
          <a:custGeom>
            <a:avLst/>
            <a:gdLst/>
            <a:ahLst/>
            <a:cxnLst/>
            <a:rect r="r" b="b" t="t" l="l"/>
            <a:pathLst>
              <a:path h="878576" w="1979890">
                <a:moveTo>
                  <a:pt x="0" y="0"/>
                </a:moveTo>
                <a:lnTo>
                  <a:pt x="1979890" y="0"/>
                </a:lnTo>
                <a:lnTo>
                  <a:pt x="1979890" y="878576"/>
                </a:lnTo>
                <a:lnTo>
                  <a:pt x="0" y="87857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graphicFrame>
        <p:nvGraphicFramePr>
          <p:cNvPr name="Table 13" id="13"/>
          <p:cNvGraphicFramePr>
            <a:graphicFrameLocks noGrp="true"/>
          </p:cNvGraphicFramePr>
          <p:nvPr/>
        </p:nvGraphicFramePr>
        <p:xfrm>
          <a:off x="510314" y="2665380"/>
          <a:ext cx="8760178" cy="4229310"/>
        </p:xfrm>
        <a:graphic>
          <a:graphicData uri="http://schemas.openxmlformats.org/drawingml/2006/table">
            <a:tbl>
              <a:tblPr/>
              <a:tblGrid>
                <a:gridCol w="2331975"/>
                <a:gridCol w="6428203"/>
              </a:tblGrid>
              <a:tr h="1862969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Ação 3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712"/>
                        </a:lnSpc>
                        <a:defRPr/>
                      </a:pPr>
                      <a:r>
                        <a:rPr lang="en-US" sz="2260" b="true">
                          <a:solidFill>
                            <a:srgbClr val="203764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Disponibilizar aos estudantes do ensino básico cursos voltados ao empreendedorismo e propriedade industrial, em  parceria entre: SETR, SEED e INPI 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EEF"/>
                    </a:solidFill>
                  </a:tcPr>
                </a:tc>
              </a:tr>
              <a:tr h="1175104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Entrega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712"/>
                        </a:lnSpc>
                        <a:defRPr/>
                      </a:pPr>
                      <a:r>
                        <a:rPr lang="en-US" sz="2260" b="true">
                          <a:solidFill>
                            <a:srgbClr val="203764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Divulgar material de empreendedorismo nas Escolas do PR, no âmbito do Aluno de Sucesso em 2025 e 2026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</a:tr>
              <a:tr h="544455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Prazo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712"/>
                        </a:lnSpc>
                        <a:defRPr/>
                      </a:pP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</a:tr>
              <a:tr h="646782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Responsável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712"/>
                        </a:lnSpc>
                        <a:defRPr/>
                      </a:pPr>
                      <a:r>
                        <a:rPr lang="en-US" sz="2260" b="true">
                          <a:solidFill>
                            <a:srgbClr val="203764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Suelen Glinski - SETR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EEF"/>
                    </a:solidFill>
                  </a:tcPr>
                </a:tc>
              </a:tr>
            </a:tbl>
          </a:graphicData>
        </a:graphic>
      </p:graphicFrame>
      <p:sp>
        <p:nvSpPr>
          <p:cNvPr name="Freeform 14" id="14"/>
          <p:cNvSpPr/>
          <p:nvPr/>
        </p:nvSpPr>
        <p:spPr>
          <a:xfrm flipH="false" flipV="false" rot="0">
            <a:off x="0" y="0"/>
            <a:ext cx="5216917" cy="1274662"/>
          </a:xfrm>
          <a:custGeom>
            <a:avLst/>
            <a:gdLst/>
            <a:ahLst/>
            <a:cxnLst/>
            <a:rect r="r" b="b" t="t" l="l"/>
            <a:pathLst>
              <a:path h="1274662" w="5216917">
                <a:moveTo>
                  <a:pt x="0" y="0"/>
                </a:moveTo>
                <a:lnTo>
                  <a:pt x="5216917" y="0"/>
                </a:lnTo>
                <a:lnTo>
                  <a:pt x="5216917" y="1274662"/>
                </a:lnTo>
                <a:lnTo>
                  <a:pt x="0" y="127466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4488" y="1517999"/>
            <a:ext cx="9738170" cy="751580"/>
            <a:chOff x="0" y="0"/>
            <a:chExt cx="12984226" cy="1002106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2984226" cy="1002157"/>
            </a:xfrm>
            <a:custGeom>
              <a:avLst/>
              <a:gdLst/>
              <a:ahLst/>
              <a:cxnLst/>
              <a:rect r="r" b="b" t="t" l="l"/>
              <a:pathLst>
                <a:path h="1002157" w="12984226">
                  <a:moveTo>
                    <a:pt x="0" y="0"/>
                  </a:moveTo>
                  <a:lnTo>
                    <a:pt x="12984226" y="0"/>
                  </a:lnTo>
                  <a:lnTo>
                    <a:pt x="12984226" y="1002157"/>
                  </a:lnTo>
                  <a:lnTo>
                    <a:pt x="0" y="1002157"/>
                  </a:lnTo>
                  <a:close/>
                </a:path>
              </a:pathLst>
            </a:custGeom>
            <a:solidFill>
              <a:srgbClr val="FFC000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-3610" y="1485614"/>
            <a:ext cx="9774364" cy="816293"/>
            <a:chOff x="0" y="0"/>
            <a:chExt cx="13032486" cy="108839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3032487" cy="1088390"/>
            </a:xfrm>
            <a:custGeom>
              <a:avLst/>
              <a:gdLst/>
              <a:ahLst/>
              <a:cxnLst/>
              <a:rect r="r" b="b" t="t" l="l"/>
              <a:pathLst>
                <a:path h="1088390" w="13032487">
                  <a:moveTo>
                    <a:pt x="24130" y="0"/>
                  </a:moveTo>
                  <a:lnTo>
                    <a:pt x="13008356" y="0"/>
                  </a:lnTo>
                  <a:cubicBezTo>
                    <a:pt x="13021692" y="0"/>
                    <a:pt x="13032487" y="19304"/>
                    <a:pt x="13032487" y="43180"/>
                  </a:cubicBezTo>
                  <a:lnTo>
                    <a:pt x="13032487" y="1045337"/>
                  </a:lnTo>
                  <a:cubicBezTo>
                    <a:pt x="13032487" y="1069213"/>
                    <a:pt x="13021692" y="1088390"/>
                    <a:pt x="13008356" y="1088390"/>
                  </a:cubicBezTo>
                  <a:lnTo>
                    <a:pt x="24130" y="1088390"/>
                  </a:lnTo>
                  <a:cubicBezTo>
                    <a:pt x="10795" y="1088390"/>
                    <a:pt x="0" y="1069213"/>
                    <a:pt x="0" y="1045337"/>
                  </a:cubicBezTo>
                  <a:lnTo>
                    <a:pt x="0" y="43180"/>
                  </a:lnTo>
                  <a:cubicBezTo>
                    <a:pt x="0" y="19304"/>
                    <a:pt x="10795" y="0"/>
                    <a:pt x="24130" y="0"/>
                  </a:cubicBezTo>
                  <a:moveTo>
                    <a:pt x="24130" y="86106"/>
                  </a:moveTo>
                  <a:lnTo>
                    <a:pt x="24130" y="43180"/>
                  </a:lnTo>
                  <a:lnTo>
                    <a:pt x="48260" y="43180"/>
                  </a:lnTo>
                  <a:lnTo>
                    <a:pt x="48260" y="1045337"/>
                  </a:lnTo>
                  <a:lnTo>
                    <a:pt x="24130" y="1045337"/>
                  </a:lnTo>
                  <a:lnTo>
                    <a:pt x="24130" y="1002157"/>
                  </a:lnTo>
                  <a:lnTo>
                    <a:pt x="13008356" y="1002157"/>
                  </a:lnTo>
                  <a:lnTo>
                    <a:pt x="13008356" y="1045337"/>
                  </a:lnTo>
                  <a:lnTo>
                    <a:pt x="12984226" y="1045337"/>
                  </a:lnTo>
                  <a:lnTo>
                    <a:pt x="12984226" y="43180"/>
                  </a:lnTo>
                  <a:lnTo>
                    <a:pt x="13008356" y="43180"/>
                  </a:lnTo>
                  <a:lnTo>
                    <a:pt x="13008356" y="86360"/>
                  </a:lnTo>
                  <a:lnTo>
                    <a:pt x="24130" y="86360"/>
                  </a:lnTo>
                  <a:close/>
                </a:path>
              </a:pathLst>
            </a:custGeom>
            <a:solidFill>
              <a:srgbClr val="FFC000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-3610" y="1464183"/>
            <a:ext cx="9774374" cy="837636"/>
            <a:chOff x="0" y="0"/>
            <a:chExt cx="13032499" cy="1116848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3032499" cy="1116846"/>
            </a:xfrm>
            <a:custGeom>
              <a:avLst/>
              <a:gdLst/>
              <a:ahLst/>
              <a:cxnLst/>
              <a:rect r="r" b="b" t="t" l="l"/>
              <a:pathLst>
                <a:path h="1116846" w="13032499">
                  <a:moveTo>
                    <a:pt x="0" y="0"/>
                  </a:moveTo>
                  <a:lnTo>
                    <a:pt x="13032499" y="0"/>
                  </a:lnTo>
                  <a:lnTo>
                    <a:pt x="13032499" y="1116846"/>
                  </a:lnTo>
                  <a:lnTo>
                    <a:pt x="0" y="1116846"/>
                  </a:lnTo>
                  <a:close/>
                </a:path>
              </a:pathLst>
            </a:custGeom>
            <a:blipFill>
              <a:blip r:embed="rId3">
                <a:alphaModFix amt="0"/>
              </a:blip>
              <a:stretch>
                <a:fillRect l="0" t="-177371" r="0" b="-177371"/>
              </a:stretch>
            </a:blipFill>
          </p:spPr>
        </p:sp>
        <p:sp>
          <p:nvSpPr>
            <p:cNvPr name="TextBox 8" id="8"/>
            <p:cNvSpPr txBox="true"/>
            <p:nvPr/>
          </p:nvSpPr>
          <p:spPr>
            <a:xfrm>
              <a:off x="0" y="0"/>
              <a:ext cx="13032499" cy="1116848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ctr">
                <a:lnSpc>
                  <a:spcPts val="3589"/>
                </a:lnSpc>
              </a:pPr>
              <a:r>
                <a:rPr lang="en-US" sz="2991" b="true">
                  <a:solidFill>
                    <a:srgbClr val="203864"/>
                  </a:solidFill>
                  <a:latin typeface="Gotham Bold"/>
                  <a:ea typeface="Gotham Bold"/>
                  <a:cs typeface="Gotham Bold"/>
                  <a:sym typeface="Gotham Bold"/>
                </a:rPr>
                <a:t>CT 5 - Educação e Capacitação Empreendedora</a:t>
              </a: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8534400" y="-10990859"/>
            <a:ext cx="736092" cy="312515"/>
          </a:xfrm>
          <a:custGeom>
            <a:avLst/>
            <a:gdLst/>
            <a:ahLst/>
            <a:cxnLst/>
            <a:rect r="r" b="b" t="t" l="l"/>
            <a:pathLst>
              <a:path h="312515" w="736092">
                <a:moveTo>
                  <a:pt x="0" y="0"/>
                </a:moveTo>
                <a:lnTo>
                  <a:pt x="736092" y="0"/>
                </a:lnTo>
                <a:lnTo>
                  <a:pt x="736092" y="312515"/>
                </a:lnTo>
                <a:lnTo>
                  <a:pt x="0" y="31251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0" id="10"/>
          <p:cNvGrpSpPr/>
          <p:nvPr/>
        </p:nvGrpSpPr>
        <p:grpSpPr>
          <a:xfrm rot="0">
            <a:off x="-3610" y="1223039"/>
            <a:ext cx="9757210" cy="78896"/>
            <a:chOff x="0" y="0"/>
            <a:chExt cx="13009613" cy="105194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3009626" cy="105156"/>
            </a:xfrm>
            <a:custGeom>
              <a:avLst/>
              <a:gdLst/>
              <a:ahLst/>
              <a:cxnLst/>
              <a:rect r="r" b="b" t="t" l="l"/>
              <a:pathLst>
                <a:path h="105156" w="13009626">
                  <a:moveTo>
                    <a:pt x="0" y="0"/>
                  </a:moveTo>
                  <a:lnTo>
                    <a:pt x="13009626" y="0"/>
                  </a:lnTo>
                  <a:lnTo>
                    <a:pt x="13009626" y="105156"/>
                  </a:lnTo>
                  <a:lnTo>
                    <a:pt x="0" y="1051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8295" t="0" r="-8295" b="-36"/>
              </a:stretch>
            </a:blipFill>
          </p:spPr>
        </p:sp>
      </p:grpSp>
      <p:sp>
        <p:nvSpPr>
          <p:cNvPr name="Freeform 12" id="12"/>
          <p:cNvSpPr/>
          <p:nvPr/>
        </p:nvSpPr>
        <p:spPr>
          <a:xfrm flipH="false" flipV="false" rot="0">
            <a:off x="7290602" y="125388"/>
            <a:ext cx="1979890" cy="878576"/>
          </a:xfrm>
          <a:custGeom>
            <a:avLst/>
            <a:gdLst/>
            <a:ahLst/>
            <a:cxnLst/>
            <a:rect r="r" b="b" t="t" l="l"/>
            <a:pathLst>
              <a:path h="878576" w="1979890">
                <a:moveTo>
                  <a:pt x="0" y="0"/>
                </a:moveTo>
                <a:lnTo>
                  <a:pt x="1979890" y="0"/>
                </a:lnTo>
                <a:lnTo>
                  <a:pt x="1979890" y="878576"/>
                </a:lnTo>
                <a:lnTo>
                  <a:pt x="0" y="87857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graphicFrame>
        <p:nvGraphicFramePr>
          <p:cNvPr name="Table 13" id="13"/>
          <p:cNvGraphicFramePr>
            <a:graphicFrameLocks noGrp="true"/>
          </p:cNvGraphicFramePr>
          <p:nvPr/>
        </p:nvGraphicFramePr>
        <p:xfrm>
          <a:off x="510314" y="2759107"/>
          <a:ext cx="8760178" cy="4044585"/>
        </p:xfrm>
        <a:graphic>
          <a:graphicData uri="http://schemas.openxmlformats.org/drawingml/2006/table">
            <a:tbl>
              <a:tblPr/>
              <a:tblGrid>
                <a:gridCol w="2423682"/>
                <a:gridCol w="6336495"/>
              </a:tblGrid>
              <a:tr h="1519245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Ação 4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712"/>
                        </a:lnSpc>
                        <a:defRPr/>
                      </a:pPr>
                      <a:r>
                        <a:rPr lang="en-US" sz="2260" b="true">
                          <a:solidFill>
                            <a:srgbClr val="203764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Ter um caderno de boas práticas das ações realizadas nos territórios pelas AMPEC’s, em parceria entre SETR, SEIC e AMPEC’S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EEF"/>
                    </a:solidFill>
                  </a:tcPr>
                </a:tc>
              </a:tr>
              <a:tr h="1175265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Entrega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712"/>
                        </a:lnSpc>
                        <a:defRPr/>
                      </a:pPr>
                      <a:r>
                        <a:rPr lang="en-US" sz="2260" b="true">
                          <a:solidFill>
                            <a:srgbClr val="203764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Divulgar material de empreendedorismo nas Escolas do PR, no âmbito do Aluno de Sucesso em 2025 e 2026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</a:tr>
              <a:tr h="623685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Prazo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712"/>
                        </a:lnSpc>
                        <a:defRPr/>
                      </a:pP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</a:tr>
              <a:tr h="726388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Responsável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712"/>
                        </a:lnSpc>
                        <a:defRPr/>
                      </a:pPr>
                      <a:r>
                        <a:rPr lang="en-US" sz="2260" b="true">
                          <a:solidFill>
                            <a:srgbClr val="203764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Suelen Glinski - SETR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EEF"/>
                    </a:solidFill>
                  </a:tcPr>
                </a:tc>
              </a:tr>
            </a:tbl>
          </a:graphicData>
        </a:graphic>
      </p:graphicFrame>
      <p:sp>
        <p:nvSpPr>
          <p:cNvPr name="Freeform 14" id="14"/>
          <p:cNvSpPr/>
          <p:nvPr/>
        </p:nvSpPr>
        <p:spPr>
          <a:xfrm flipH="false" flipV="false" rot="0">
            <a:off x="0" y="0"/>
            <a:ext cx="5216917" cy="1274662"/>
          </a:xfrm>
          <a:custGeom>
            <a:avLst/>
            <a:gdLst/>
            <a:ahLst/>
            <a:cxnLst/>
            <a:rect r="r" b="b" t="t" l="l"/>
            <a:pathLst>
              <a:path h="1274662" w="5216917">
                <a:moveTo>
                  <a:pt x="0" y="0"/>
                </a:moveTo>
                <a:lnTo>
                  <a:pt x="5216917" y="0"/>
                </a:lnTo>
                <a:lnTo>
                  <a:pt x="5216917" y="1274662"/>
                </a:lnTo>
                <a:lnTo>
                  <a:pt x="0" y="127466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4488" y="1517999"/>
            <a:ext cx="9738170" cy="751580"/>
            <a:chOff x="0" y="0"/>
            <a:chExt cx="12984226" cy="1002106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2984226" cy="1002157"/>
            </a:xfrm>
            <a:custGeom>
              <a:avLst/>
              <a:gdLst/>
              <a:ahLst/>
              <a:cxnLst/>
              <a:rect r="r" b="b" t="t" l="l"/>
              <a:pathLst>
                <a:path h="1002157" w="12984226">
                  <a:moveTo>
                    <a:pt x="0" y="0"/>
                  </a:moveTo>
                  <a:lnTo>
                    <a:pt x="12984226" y="0"/>
                  </a:lnTo>
                  <a:lnTo>
                    <a:pt x="12984226" y="1002157"/>
                  </a:lnTo>
                  <a:lnTo>
                    <a:pt x="0" y="1002157"/>
                  </a:lnTo>
                  <a:close/>
                </a:path>
              </a:pathLst>
            </a:custGeom>
            <a:solidFill>
              <a:srgbClr val="FFC000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-3610" y="1485614"/>
            <a:ext cx="9774364" cy="816293"/>
            <a:chOff x="0" y="0"/>
            <a:chExt cx="13032486" cy="108839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3032487" cy="1088390"/>
            </a:xfrm>
            <a:custGeom>
              <a:avLst/>
              <a:gdLst/>
              <a:ahLst/>
              <a:cxnLst/>
              <a:rect r="r" b="b" t="t" l="l"/>
              <a:pathLst>
                <a:path h="1088390" w="13032487">
                  <a:moveTo>
                    <a:pt x="24130" y="0"/>
                  </a:moveTo>
                  <a:lnTo>
                    <a:pt x="13008356" y="0"/>
                  </a:lnTo>
                  <a:cubicBezTo>
                    <a:pt x="13021692" y="0"/>
                    <a:pt x="13032487" y="19304"/>
                    <a:pt x="13032487" y="43180"/>
                  </a:cubicBezTo>
                  <a:lnTo>
                    <a:pt x="13032487" y="1045337"/>
                  </a:lnTo>
                  <a:cubicBezTo>
                    <a:pt x="13032487" y="1069213"/>
                    <a:pt x="13021692" y="1088390"/>
                    <a:pt x="13008356" y="1088390"/>
                  </a:cubicBezTo>
                  <a:lnTo>
                    <a:pt x="24130" y="1088390"/>
                  </a:lnTo>
                  <a:cubicBezTo>
                    <a:pt x="10795" y="1088390"/>
                    <a:pt x="0" y="1069213"/>
                    <a:pt x="0" y="1045337"/>
                  </a:cubicBezTo>
                  <a:lnTo>
                    <a:pt x="0" y="43180"/>
                  </a:lnTo>
                  <a:cubicBezTo>
                    <a:pt x="0" y="19304"/>
                    <a:pt x="10795" y="0"/>
                    <a:pt x="24130" y="0"/>
                  </a:cubicBezTo>
                  <a:moveTo>
                    <a:pt x="24130" y="86106"/>
                  </a:moveTo>
                  <a:lnTo>
                    <a:pt x="24130" y="43180"/>
                  </a:lnTo>
                  <a:lnTo>
                    <a:pt x="48260" y="43180"/>
                  </a:lnTo>
                  <a:lnTo>
                    <a:pt x="48260" y="1045337"/>
                  </a:lnTo>
                  <a:lnTo>
                    <a:pt x="24130" y="1045337"/>
                  </a:lnTo>
                  <a:lnTo>
                    <a:pt x="24130" y="1002157"/>
                  </a:lnTo>
                  <a:lnTo>
                    <a:pt x="13008356" y="1002157"/>
                  </a:lnTo>
                  <a:lnTo>
                    <a:pt x="13008356" y="1045337"/>
                  </a:lnTo>
                  <a:lnTo>
                    <a:pt x="12984226" y="1045337"/>
                  </a:lnTo>
                  <a:lnTo>
                    <a:pt x="12984226" y="43180"/>
                  </a:lnTo>
                  <a:lnTo>
                    <a:pt x="13008356" y="43180"/>
                  </a:lnTo>
                  <a:lnTo>
                    <a:pt x="13008356" y="86360"/>
                  </a:lnTo>
                  <a:lnTo>
                    <a:pt x="24130" y="86360"/>
                  </a:lnTo>
                  <a:close/>
                </a:path>
              </a:pathLst>
            </a:custGeom>
            <a:solidFill>
              <a:srgbClr val="FFC000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-3610" y="1464183"/>
            <a:ext cx="9774374" cy="837636"/>
            <a:chOff x="0" y="0"/>
            <a:chExt cx="13032499" cy="1116848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3032499" cy="1116846"/>
            </a:xfrm>
            <a:custGeom>
              <a:avLst/>
              <a:gdLst/>
              <a:ahLst/>
              <a:cxnLst/>
              <a:rect r="r" b="b" t="t" l="l"/>
              <a:pathLst>
                <a:path h="1116846" w="13032499">
                  <a:moveTo>
                    <a:pt x="0" y="0"/>
                  </a:moveTo>
                  <a:lnTo>
                    <a:pt x="13032499" y="0"/>
                  </a:lnTo>
                  <a:lnTo>
                    <a:pt x="13032499" y="1116846"/>
                  </a:lnTo>
                  <a:lnTo>
                    <a:pt x="0" y="1116846"/>
                  </a:lnTo>
                  <a:close/>
                </a:path>
              </a:pathLst>
            </a:custGeom>
            <a:blipFill>
              <a:blip r:embed="rId3">
                <a:alphaModFix amt="0"/>
              </a:blip>
              <a:stretch>
                <a:fillRect l="0" t="-177371" r="0" b="-177371"/>
              </a:stretch>
            </a:blipFill>
          </p:spPr>
        </p:sp>
        <p:sp>
          <p:nvSpPr>
            <p:cNvPr name="TextBox 8" id="8"/>
            <p:cNvSpPr txBox="true"/>
            <p:nvPr/>
          </p:nvSpPr>
          <p:spPr>
            <a:xfrm>
              <a:off x="0" y="0"/>
              <a:ext cx="13032499" cy="1116848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ctr">
                <a:lnSpc>
                  <a:spcPts val="3589"/>
                </a:lnSpc>
              </a:pPr>
              <a:r>
                <a:rPr lang="en-US" sz="2991" b="true">
                  <a:solidFill>
                    <a:srgbClr val="203864"/>
                  </a:solidFill>
                  <a:latin typeface="Gotham Bold"/>
                  <a:ea typeface="Gotham Bold"/>
                  <a:cs typeface="Gotham Bold"/>
                  <a:sym typeface="Gotham Bold"/>
                </a:rPr>
                <a:t>CT 5 - Educação e Capacitação Empreendedora</a:t>
              </a: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8534400" y="-10990859"/>
            <a:ext cx="736092" cy="312515"/>
          </a:xfrm>
          <a:custGeom>
            <a:avLst/>
            <a:gdLst/>
            <a:ahLst/>
            <a:cxnLst/>
            <a:rect r="r" b="b" t="t" l="l"/>
            <a:pathLst>
              <a:path h="312515" w="736092">
                <a:moveTo>
                  <a:pt x="0" y="0"/>
                </a:moveTo>
                <a:lnTo>
                  <a:pt x="736092" y="0"/>
                </a:lnTo>
                <a:lnTo>
                  <a:pt x="736092" y="312515"/>
                </a:lnTo>
                <a:lnTo>
                  <a:pt x="0" y="31251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0" id="10"/>
          <p:cNvGrpSpPr/>
          <p:nvPr/>
        </p:nvGrpSpPr>
        <p:grpSpPr>
          <a:xfrm rot="0">
            <a:off x="-3610" y="1223039"/>
            <a:ext cx="9757210" cy="78896"/>
            <a:chOff x="0" y="0"/>
            <a:chExt cx="13009613" cy="105194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3009626" cy="105156"/>
            </a:xfrm>
            <a:custGeom>
              <a:avLst/>
              <a:gdLst/>
              <a:ahLst/>
              <a:cxnLst/>
              <a:rect r="r" b="b" t="t" l="l"/>
              <a:pathLst>
                <a:path h="105156" w="13009626">
                  <a:moveTo>
                    <a:pt x="0" y="0"/>
                  </a:moveTo>
                  <a:lnTo>
                    <a:pt x="13009626" y="0"/>
                  </a:lnTo>
                  <a:lnTo>
                    <a:pt x="13009626" y="105156"/>
                  </a:lnTo>
                  <a:lnTo>
                    <a:pt x="0" y="1051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8295" t="0" r="-8295" b="-36"/>
              </a:stretch>
            </a:blipFill>
          </p:spPr>
        </p:sp>
      </p:grpSp>
      <p:sp>
        <p:nvSpPr>
          <p:cNvPr name="Freeform 12" id="12"/>
          <p:cNvSpPr/>
          <p:nvPr/>
        </p:nvSpPr>
        <p:spPr>
          <a:xfrm flipH="false" flipV="false" rot="0">
            <a:off x="7290602" y="125388"/>
            <a:ext cx="1979890" cy="878576"/>
          </a:xfrm>
          <a:custGeom>
            <a:avLst/>
            <a:gdLst/>
            <a:ahLst/>
            <a:cxnLst/>
            <a:rect r="r" b="b" t="t" l="l"/>
            <a:pathLst>
              <a:path h="878576" w="1979890">
                <a:moveTo>
                  <a:pt x="0" y="0"/>
                </a:moveTo>
                <a:lnTo>
                  <a:pt x="1979890" y="0"/>
                </a:lnTo>
                <a:lnTo>
                  <a:pt x="1979890" y="878576"/>
                </a:lnTo>
                <a:lnTo>
                  <a:pt x="0" y="87857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graphicFrame>
        <p:nvGraphicFramePr>
          <p:cNvPr name="Table 13" id="13"/>
          <p:cNvGraphicFramePr>
            <a:graphicFrameLocks noGrp="true"/>
          </p:cNvGraphicFramePr>
          <p:nvPr/>
        </p:nvGraphicFramePr>
        <p:xfrm>
          <a:off x="494906" y="3236534"/>
          <a:ext cx="8760178" cy="3098800"/>
        </p:xfrm>
        <a:graphic>
          <a:graphicData uri="http://schemas.openxmlformats.org/drawingml/2006/table">
            <a:tbl>
              <a:tblPr/>
              <a:tblGrid>
                <a:gridCol w="2331975"/>
                <a:gridCol w="6428203"/>
              </a:tblGrid>
              <a:tr h="1520707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Ação 5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712"/>
                        </a:lnSpc>
                        <a:defRPr/>
                      </a:pPr>
                      <a:r>
                        <a:rPr lang="en-US" sz="2260" b="true">
                          <a:solidFill>
                            <a:srgbClr val="203764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Qualificação 94h para Empreendedorismo na área da Economia Criativa (UPCICLYNG) - Alinhar Cursos com as AMPECs (PR Competitivo)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EEF"/>
                    </a:solidFill>
                  </a:tcPr>
                </a:tc>
              </a:tr>
              <a:tr h="526031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Entrega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712"/>
                        </a:lnSpc>
                        <a:defRPr/>
                      </a:pPr>
                      <a:r>
                        <a:rPr lang="en-US" sz="2260" b="true">
                          <a:solidFill>
                            <a:srgbClr val="203764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Atender 50 Cidades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</a:tr>
              <a:tr h="526031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Prazo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712"/>
                        </a:lnSpc>
                        <a:defRPr/>
                      </a:pP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</a:tr>
              <a:tr h="526031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Responsável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712"/>
                        </a:lnSpc>
                        <a:defRPr/>
                      </a:pPr>
                      <a:r>
                        <a:rPr lang="en-US" sz="2260" b="true">
                          <a:solidFill>
                            <a:srgbClr val="203764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Liza Fortes: SETR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EEF"/>
                    </a:solidFill>
                  </a:tcPr>
                </a:tc>
              </a:tr>
            </a:tbl>
          </a:graphicData>
        </a:graphic>
      </p:graphicFrame>
      <p:sp>
        <p:nvSpPr>
          <p:cNvPr name="Freeform 14" id="14"/>
          <p:cNvSpPr/>
          <p:nvPr/>
        </p:nvSpPr>
        <p:spPr>
          <a:xfrm flipH="false" flipV="false" rot="0">
            <a:off x="0" y="0"/>
            <a:ext cx="5216917" cy="1274662"/>
          </a:xfrm>
          <a:custGeom>
            <a:avLst/>
            <a:gdLst/>
            <a:ahLst/>
            <a:cxnLst/>
            <a:rect r="r" b="b" t="t" l="l"/>
            <a:pathLst>
              <a:path h="1274662" w="5216917">
                <a:moveTo>
                  <a:pt x="0" y="0"/>
                </a:moveTo>
                <a:lnTo>
                  <a:pt x="5216917" y="0"/>
                </a:lnTo>
                <a:lnTo>
                  <a:pt x="5216917" y="1274662"/>
                </a:lnTo>
                <a:lnTo>
                  <a:pt x="0" y="127466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4488" y="1517999"/>
            <a:ext cx="9738170" cy="751580"/>
            <a:chOff x="0" y="0"/>
            <a:chExt cx="12984226" cy="1002106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2984226" cy="1002157"/>
            </a:xfrm>
            <a:custGeom>
              <a:avLst/>
              <a:gdLst/>
              <a:ahLst/>
              <a:cxnLst/>
              <a:rect r="r" b="b" t="t" l="l"/>
              <a:pathLst>
                <a:path h="1002157" w="12984226">
                  <a:moveTo>
                    <a:pt x="0" y="0"/>
                  </a:moveTo>
                  <a:lnTo>
                    <a:pt x="12984226" y="0"/>
                  </a:lnTo>
                  <a:lnTo>
                    <a:pt x="12984226" y="1002157"/>
                  </a:lnTo>
                  <a:lnTo>
                    <a:pt x="0" y="1002157"/>
                  </a:lnTo>
                  <a:close/>
                </a:path>
              </a:pathLst>
            </a:custGeom>
            <a:solidFill>
              <a:srgbClr val="FFC000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-3610" y="1485614"/>
            <a:ext cx="9774364" cy="816293"/>
            <a:chOff x="0" y="0"/>
            <a:chExt cx="13032486" cy="108839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3032487" cy="1088390"/>
            </a:xfrm>
            <a:custGeom>
              <a:avLst/>
              <a:gdLst/>
              <a:ahLst/>
              <a:cxnLst/>
              <a:rect r="r" b="b" t="t" l="l"/>
              <a:pathLst>
                <a:path h="1088390" w="13032487">
                  <a:moveTo>
                    <a:pt x="24130" y="0"/>
                  </a:moveTo>
                  <a:lnTo>
                    <a:pt x="13008356" y="0"/>
                  </a:lnTo>
                  <a:cubicBezTo>
                    <a:pt x="13021692" y="0"/>
                    <a:pt x="13032487" y="19304"/>
                    <a:pt x="13032487" y="43180"/>
                  </a:cubicBezTo>
                  <a:lnTo>
                    <a:pt x="13032487" y="1045337"/>
                  </a:lnTo>
                  <a:cubicBezTo>
                    <a:pt x="13032487" y="1069213"/>
                    <a:pt x="13021692" y="1088390"/>
                    <a:pt x="13008356" y="1088390"/>
                  </a:cubicBezTo>
                  <a:lnTo>
                    <a:pt x="24130" y="1088390"/>
                  </a:lnTo>
                  <a:cubicBezTo>
                    <a:pt x="10795" y="1088390"/>
                    <a:pt x="0" y="1069213"/>
                    <a:pt x="0" y="1045337"/>
                  </a:cubicBezTo>
                  <a:lnTo>
                    <a:pt x="0" y="43180"/>
                  </a:lnTo>
                  <a:cubicBezTo>
                    <a:pt x="0" y="19304"/>
                    <a:pt x="10795" y="0"/>
                    <a:pt x="24130" y="0"/>
                  </a:cubicBezTo>
                  <a:moveTo>
                    <a:pt x="24130" y="86106"/>
                  </a:moveTo>
                  <a:lnTo>
                    <a:pt x="24130" y="43180"/>
                  </a:lnTo>
                  <a:lnTo>
                    <a:pt x="48260" y="43180"/>
                  </a:lnTo>
                  <a:lnTo>
                    <a:pt x="48260" y="1045337"/>
                  </a:lnTo>
                  <a:lnTo>
                    <a:pt x="24130" y="1045337"/>
                  </a:lnTo>
                  <a:lnTo>
                    <a:pt x="24130" y="1002157"/>
                  </a:lnTo>
                  <a:lnTo>
                    <a:pt x="13008356" y="1002157"/>
                  </a:lnTo>
                  <a:lnTo>
                    <a:pt x="13008356" y="1045337"/>
                  </a:lnTo>
                  <a:lnTo>
                    <a:pt x="12984226" y="1045337"/>
                  </a:lnTo>
                  <a:lnTo>
                    <a:pt x="12984226" y="43180"/>
                  </a:lnTo>
                  <a:lnTo>
                    <a:pt x="13008356" y="43180"/>
                  </a:lnTo>
                  <a:lnTo>
                    <a:pt x="13008356" y="86360"/>
                  </a:lnTo>
                  <a:lnTo>
                    <a:pt x="24130" y="86360"/>
                  </a:lnTo>
                  <a:close/>
                </a:path>
              </a:pathLst>
            </a:custGeom>
            <a:solidFill>
              <a:srgbClr val="FFC000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-3610" y="1464183"/>
            <a:ext cx="9774374" cy="837636"/>
            <a:chOff x="0" y="0"/>
            <a:chExt cx="13032499" cy="1116848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3032499" cy="1116846"/>
            </a:xfrm>
            <a:custGeom>
              <a:avLst/>
              <a:gdLst/>
              <a:ahLst/>
              <a:cxnLst/>
              <a:rect r="r" b="b" t="t" l="l"/>
              <a:pathLst>
                <a:path h="1116846" w="13032499">
                  <a:moveTo>
                    <a:pt x="0" y="0"/>
                  </a:moveTo>
                  <a:lnTo>
                    <a:pt x="13032499" y="0"/>
                  </a:lnTo>
                  <a:lnTo>
                    <a:pt x="13032499" y="1116846"/>
                  </a:lnTo>
                  <a:lnTo>
                    <a:pt x="0" y="1116846"/>
                  </a:lnTo>
                  <a:close/>
                </a:path>
              </a:pathLst>
            </a:custGeom>
            <a:blipFill>
              <a:blip r:embed="rId3">
                <a:alphaModFix amt="0"/>
              </a:blip>
              <a:stretch>
                <a:fillRect l="0" t="-177371" r="0" b="-177371"/>
              </a:stretch>
            </a:blipFill>
          </p:spPr>
        </p:sp>
        <p:sp>
          <p:nvSpPr>
            <p:cNvPr name="TextBox 8" id="8"/>
            <p:cNvSpPr txBox="true"/>
            <p:nvPr/>
          </p:nvSpPr>
          <p:spPr>
            <a:xfrm>
              <a:off x="0" y="0"/>
              <a:ext cx="13032499" cy="1116848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ctr">
                <a:lnSpc>
                  <a:spcPts val="3589"/>
                </a:lnSpc>
              </a:pPr>
              <a:r>
                <a:rPr lang="en-US" sz="2991" b="true">
                  <a:solidFill>
                    <a:srgbClr val="203864"/>
                  </a:solidFill>
                  <a:latin typeface="Gotham Bold"/>
                  <a:ea typeface="Gotham Bold"/>
                  <a:cs typeface="Gotham Bold"/>
                  <a:sym typeface="Gotham Bold"/>
                </a:rPr>
                <a:t>CT 5 - Educação e Capacitação Empreendedora</a:t>
              </a: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8534400" y="-10990859"/>
            <a:ext cx="736092" cy="312515"/>
          </a:xfrm>
          <a:custGeom>
            <a:avLst/>
            <a:gdLst/>
            <a:ahLst/>
            <a:cxnLst/>
            <a:rect r="r" b="b" t="t" l="l"/>
            <a:pathLst>
              <a:path h="312515" w="736092">
                <a:moveTo>
                  <a:pt x="0" y="0"/>
                </a:moveTo>
                <a:lnTo>
                  <a:pt x="736092" y="0"/>
                </a:lnTo>
                <a:lnTo>
                  <a:pt x="736092" y="312515"/>
                </a:lnTo>
                <a:lnTo>
                  <a:pt x="0" y="31251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0" id="10"/>
          <p:cNvGrpSpPr/>
          <p:nvPr/>
        </p:nvGrpSpPr>
        <p:grpSpPr>
          <a:xfrm rot="0">
            <a:off x="-3610" y="1223039"/>
            <a:ext cx="9757210" cy="78896"/>
            <a:chOff x="0" y="0"/>
            <a:chExt cx="13009613" cy="105194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3009626" cy="105156"/>
            </a:xfrm>
            <a:custGeom>
              <a:avLst/>
              <a:gdLst/>
              <a:ahLst/>
              <a:cxnLst/>
              <a:rect r="r" b="b" t="t" l="l"/>
              <a:pathLst>
                <a:path h="105156" w="13009626">
                  <a:moveTo>
                    <a:pt x="0" y="0"/>
                  </a:moveTo>
                  <a:lnTo>
                    <a:pt x="13009626" y="0"/>
                  </a:lnTo>
                  <a:lnTo>
                    <a:pt x="13009626" y="105156"/>
                  </a:lnTo>
                  <a:lnTo>
                    <a:pt x="0" y="10515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8295" t="0" r="-8295" b="-36"/>
              </a:stretch>
            </a:blipFill>
          </p:spPr>
        </p:sp>
      </p:grpSp>
      <p:sp>
        <p:nvSpPr>
          <p:cNvPr name="Freeform 12" id="12"/>
          <p:cNvSpPr/>
          <p:nvPr/>
        </p:nvSpPr>
        <p:spPr>
          <a:xfrm flipH="false" flipV="false" rot="0">
            <a:off x="7290602" y="125388"/>
            <a:ext cx="1979890" cy="878576"/>
          </a:xfrm>
          <a:custGeom>
            <a:avLst/>
            <a:gdLst/>
            <a:ahLst/>
            <a:cxnLst/>
            <a:rect r="r" b="b" t="t" l="l"/>
            <a:pathLst>
              <a:path h="878576" w="1979890">
                <a:moveTo>
                  <a:pt x="0" y="0"/>
                </a:moveTo>
                <a:lnTo>
                  <a:pt x="1979890" y="0"/>
                </a:lnTo>
                <a:lnTo>
                  <a:pt x="1979890" y="878576"/>
                </a:lnTo>
                <a:lnTo>
                  <a:pt x="0" y="87857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graphicFrame>
        <p:nvGraphicFramePr>
          <p:cNvPr name="Table 13" id="13"/>
          <p:cNvGraphicFramePr>
            <a:graphicFrameLocks noGrp="true"/>
          </p:cNvGraphicFramePr>
          <p:nvPr/>
        </p:nvGraphicFramePr>
        <p:xfrm>
          <a:off x="510314" y="2655205"/>
          <a:ext cx="8760178" cy="4319397"/>
        </p:xfrm>
        <a:graphic>
          <a:graphicData uri="http://schemas.openxmlformats.org/drawingml/2006/table">
            <a:tbl>
              <a:tblPr/>
              <a:tblGrid>
                <a:gridCol w="2331975"/>
                <a:gridCol w="6428203"/>
              </a:tblGrid>
              <a:tr h="1904307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Ação 6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712"/>
                        </a:lnSpc>
                        <a:defRPr/>
                      </a:pPr>
                      <a:r>
                        <a:rPr lang="en-US" sz="2260" b="true">
                          <a:solidFill>
                            <a:srgbClr val="203764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Desenvolver plano de ação para articular parcerias entre entidades de representação e Instituições locais para ampliar o número de empresas impactadas e clientes atendidos por meio dessas colaborações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EEF"/>
                    </a:solidFill>
                  </a:tcPr>
                </a:tc>
              </a:tr>
              <a:tr h="1175030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Entrega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712"/>
                        </a:lnSpc>
                        <a:defRPr/>
                      </a:pPr>
                      <a:r>
                        <a:rPr lang="en-US" sz="2260" b="true">
                          <a:solidFill>
                            <a:srgbClr val="203764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Desenvolver um plano de ação para articular parcerias com outras Instituições do Município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</a:tr>
              <a:tr h="540454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Prazo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712"/>
                        </a:lnSpc>
                        <a:defRPr/>
                      </a:pP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</a:tr>
              <a:tr h="699607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99"/>
                        </a:lnSpc>
                        <a:defRPr/>
                      </a:pPr>
                      <a:r>
                        <a:rPr lang="en-US" sz="2499" b="true">
                          <a:solidFill>
                            <a:srgbClr val="FFFFFF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Responsável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2712"/>
                        </a:lnSpc>
                        <a:defRPr/>
                      </a:pPr>
                      <a:r>
                        <a:rPr lang="en-US" sz="2260" b="true">
                          <a:solidFill>
                            <a:srgbClr val="203764"/>
                          </a:solidFill>
                          <a:latin typeface="Gotham Bold"/>
                          <a:ea typeface="Gotham Bold"/>
                          <a:cs typeface="Gotham Bold"/>
                          <a:sym typeface="Gotham Bold"/>
                        </a:rPr>
                        <a:t>Eliane Bento - AMPEC Maringá</a:t>
                      </a:r>
                      <a:endParaRPr lang="en-US" sz="1100"/>
                    </a:p>
                  </a:txBody>
                  <a:tcPr marL="9842" marR="9842" marT="9842" marB="9842" anchor="ctr">
                    <a:lnL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7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EEF"/>
                    </a:solidFill>
                  </a:tcPr>
                </a:tc>
              </a:tr>
            </a:tbl>
          </a:graphicData>
        </a:graphic>
      </p:graphicFrame>
      <p:sp>
        <p:nvSpPr>
          <p:cNvPr name="Freeform 14" id="14"/>
          <p:cNvSpPr/>
          <p:nvPr/>
        </p:nvSpPr>
        <p:spPr>
          <a:xfrm flipH="false" flipV="false" rot="0">
            <a:off x="0" y="0"/>
            <a:ext cx="5216917" cy="1274662"/>
          </a:xfrm>
          <a:custGeom>
            <a:avLst/>
            <a:gdLst/>
            <a:ahLst/>
            <a:cxnLst/>
            <a:rect r="r" b="b" t="t" l="l"/>
            <a:pathLst>
              <a:path h="1274662" w="5216917">
                <a:moveTo>
                  <a:pt x="0" y="0"/>
                </a:moveTo>
                <a:lnTo>
                  <a:pt x="5216917" y="0"/>
                </a:lnTo>
                <a:lnTo>
                  <a:pt x="5216917" y="1274662"/>
                </a:lnTo>
                <a:lnTo>
                  <a:pt x="0" y="127466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DAHGK3Ll5zA</dc:identifier>
  <dcterms:modified xsi:type="dcterms:W3CDTF">2011-08-01T06:04:30Z</dcterms:modified>
  <cp:revision>1</cp:revision>
  <dc:title>13º Ciclo de Reuniões dos CTs</dc:title>
</cp:coreProperties>
</file>