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2"/>
  </p:notesMasterIdLst>
  <p:sldIdLst>
    <p:sldId id="285" r:id="rId3"/>
    <p:sldId id="280" r:id="rId4"/>
    <p:sldId id="279" r:id="rId5"/>
    <p:sldId id="291" r:id="rId6"/>
    <p:sldId id="287" r:id="rId7"/>
    <p:sldId id="289" r:id="rId8"/>
    <p:sldId id="286" r:id="rId9"/>
    <p:sldId id="290" r:id="rId10"/>
    <p:sldId id="267" r:id="rId11"/>
  </p:sldIdLst>
  <p:sldSz cx="9144000" cy="5143500" type="screen16x9"/>
  <p:notesSz cx="6858000" cy="9144000"/>
  <p:embeddedFontLst>
    <p:embeddedFont>
      <p:font typeface="League Spartan" panose="020B060402020202020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8FF5"/>
    <a:srgbClr val="184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9C7D53A-061B-4133-B87B-A34A8DE39114}">
  <a:tblStyle styleId="{49C7D53A-061B-4133-B87B-A34A8DE391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05DDCA7-D0EC-4C9B-B61E-9F9BA5C26F2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eedparana-my.sharepoint.com/personal/brunanalepa_educacao_pr_gov_br/Documents/Desktop/N&#250;meros%20da%20oferta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088510847394661"/>
          <c:y val="0.10279552069158508"/>
          <c:w val="0.89114891526053386"/>
          <c:h val="0.862060711550608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Planilha2!$E$4</c:f>
              <c:strCache>
                <c:ptCount val="1"/>
                <c:pt idx="0">
                  <c:v>MATRÍCULAS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val>
            <c:numRef>
              <c:f>Planilha2!$E$5:$E$7</c:f>
              <c:numCache>
                <c:formatCode>#,##0</c:formatCode>
                <c:ptCount val="3"/>
                <c:pt idx="0">
                  <c:v>114000</c:v>
                </c:pt>
                <c:pt idx="1">
                  <c:v>127873</c:v>
                </c:pt>
                <c:pt idx="2">
                  <c:v>137036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F3-4EBE-84F9-C79FC07FD0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7382880"/>
        <c:axId val="1810203088"/>
      </c:barChart>
      <c:catAx>
        <c:axId val="1807382880"/>
        <c:scaling>
          <c:orientation val="minMax"/>
        </c:scaling>
        <c:delete val="1"/>
        <c:axPos val="b"/>
        <c:majorTickMark val="none"/>
        <c:minorTickMark val="none"/>
        <c:tickLblPos val="nextTo"/>
        <c:crossAx val="1810203088"/>
        <c:crosses val="autoZero"/>
        <c:auto val="1"/>
        <c:lblAlgn val="ctr"/>
        <c:lblOffset val="100"/>
        <c:noMultiLvlLbl val="0"/>
      </c:catAx>
      <c:valAx>
        <c:axId val="1810203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0738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1f2b9b412a9_1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g1f2b9b412a9_1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361156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361156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body" idx="2"/>
          </p:nvPr>
        </p:nvSpPr>
        <p:spPr>
          <a:xfrm>
            <a:off x="23241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2"/>
          </p:nvPr>
        </p:nvSpPr>
        <p:spPr>
          <a:xfrm>
            <a:off x="228600" y="1087438"/>
            <a:ext cx="2020094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3"/>
          </p:nvPr>
        </p:nvSpPr>
        <p:spPr>
          <a:xfrm>
            <a:off x="2322513" y="767556"/>
            <a:ext cx="2020888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4"/>
          </p:nvPr>
        </p:nvSpPr>
        <p:spPr>
          <a:xfrm>
            <a:off x="2322513" y="1087438"/>
            <a:ext cx="2020888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228600" y="136525"/>
            <a:ext cx="1504157" cy="58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1787525" y="136525"/>
            <a:ext cx="2555875" cy="2926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marL="1371600" lvl="2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marL="2286000" lvl="4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marL="2743200" lvl="5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marL="3200400" lvl="6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marL="3657600" lvl="7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marL="4114800" lvl="8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228600" y="717550"/>
            <a:ext cx="1504157" cy="2345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896144" y="2400300"/>
            <a:ext cx="2743200" cy="28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96144" y="2683669"/>
            <a:ext cx="2743200" cy="40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1154509" y="-125809"/>
            <a:ext cx="2262982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marL="914400" lvl="1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2366169" y="1085850"/>
            <a:ext cx="2925763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270669" y="95250"/>
            <a:ext cx="2925763" cy="3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marL="914400" lvl="1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436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ctrTitle"/>
          </p:nvPr>
        </p:nvSpPr>
        <p:spPr>
          <a:xfrm>
            <a:off x="342900" y="1065213"/>
            <a:ext cx="3886200" cy="73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marR="0" lvl="0" indent="-330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700"/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2E2D3-4764-3921-1532-48E15160A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78C6A6-1B76-90C8-FA42-1B066EEC35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Google Shape;285;p36">
            <a:extLst>
              <a:ext uri="{FF2B5EF4-FFF2-40B4-BE49-F238E27FC236}">
                <a16:creationId xmlns:a16="http://schemas.microsoft.com/office/drawing/2014/main" id="{5473C425-5110-272A-93FF-F80E38B3DDEB}"/>
              </a:ext>
            </a:extLst>
          </p:cNvPr>
          <p:cNvSpPr/>
          <p:nvPr/>
        </p:nvSpPr>
        <p:spPr>
          <a:xfrm>
            <a:off x="-120013" y="-131775"/>
            <a:ext cx="9639766" cy="5275285"/>
          </a:xfrm>
          <a:custGeom>
            <a:avLst/>
            <a:gdLst/>
            <a:ahLst/>
            <a:cxnLst/>
            <a:rect l="l" t="t" r="r" b="b"/>
            <a:pathLst>
              <a:path w="7487197" h="2524060" extrusionOk="0">
                <a:moveTo>
                  <a:pt x="7362737" y="2524060"/>
                </a:moveTo>
                <a:lnTo>
                  <a:pt x="124460" y="2524060"/>
                </a:lnTo>
                <a:cubicBezTo>
                  <a:pt x="55880" y="2524060"/>
                  <a:pt x="0" y="2468180"/>
                  <a:pt x="0" y="2399599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7362737" y="0"/>
                </a:lnTo>
                <a:cubicBezTo>
                  <a:pt x="7431317" y="0"/>
                  <a:pt x="7487197" y="55880"/>
                  <a:pt x="7487197" y="124460"/>
                </a:cubicBezTo>
                <a:lnTo>
                  <a:pt x="7487197" y="2399600"/>
                </a:lnTo>
                <a:cubicBezTo>
                  <a:pt x="7487197" y="2468180"/>
                  <a:pt x="7431317" y="2524060"/>
                  <a:pt x="7362737" y="2524060"/>
                </a:cubicBezTo>
                <a:close/>
              </a:path>
            </a:pathLst>
          </a:custGeom>
          <a:gradFill>
            <a:gsLst>
              <a:gs pos="0">
                <a:srgbClr val="000000"/>
              </a:gs>
              <a:gs pos="100000">
                <a:srgbClr val="3533CD"/>
              </a:gs>
            </a:gsLst>
            <a:lin ang="0" scaled="0"/>
          </a:gra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Google Shape;295;p36">
            <a:extLst>
              <a:ext uri="{FF2B5EF4-FFF2-40B4-BE49-F238E27FC236}">
                <a16:creationId xmlns:a16="http://schemas.microsoft.com/office/drawing/2014/main" id="{E8A5790D-F3CC-1563-6E15-5AD08BA8C943}"/>
              </a:ext>
            </a:extLst>
          </p:cNvPr>
          <p:cNvSpPr/>
          <p:nvPr/>
        </p:nvSpPr>
        <p:spPr>
          <a:xfrm>
            <a:off x="2568775" y="1549977"/>
            <a:ext cx="4197785" cy="2043546"/>
          </a:xfrm>
          <a:custGeom>
            <a:avLst/>
            <a:gdLst/>
            <a:ahLst/>
            <a:cxnLst/>
            <a:rect l="l" t="t" r="r" b="b"/>
            <a:pathLst>
              <a:path w="3077341" h="1158408" extrusionOk="0">
                <a:moveTo>
                  <a:pt x="0" y="0"/>
                </a:moveTo>
                <a:lnTo>
                  <a:pt x="3077341" y="0"/>
                </a:lnTo>
                <a:lnTo>
                  <a:pt x="3077341" y="1158407"/>
                </a:lnTo>
                <a:lnTo>
                  <a:pt x="0" y="11584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72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71;p22">
            <a:extLst>
              <a:ext uri="{FF2B5EF4-FFF2-40B4-BE49-F238E27FC236}">
                <a16:creationId xmlns:a16="http://schemas.microsoft.com/office/drawing/2014/main" id="{6B56C083-512D-C4C8-4E4D-562139E40222}"/>
              </a:ext>
            </a:extLst>
          </p:cNvPr>
          <p:cNvSpPr txBox="1">
            <a:spLocks/>
          </p:cNvSpPr>
          <p:nvPr/>
        </p:nvSpPr>
        <p:spPr>
          <a:xfrm>
            <a:off x="804884" y="-57150"/>
            <a:ext cx="7533573" cy="1611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lnSpc>
                <a:spcPct val="115000"/>
              </a:lnSpc>
              <a:spcBef>
                <a:spcPts val="0"/>
              </a:spcBef>
              <a:buFont typeface="Arial"/>
              <a:buNone/>
            </a:pPr>
            <a:r>
              <a:rPr lang="pt-BR" sz="32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Dados gerais da EPT no Paraná</a:t>
            </a:r>
            <a:endParaRPr lang="pt-BR" sz="1800" dirty="0">
              <a:solidFill>
                <a:schemeClr val="lt1"/>
              </a:solidFill>
            </a:endParaRP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04008D8A-BED5-C91D-FCBC-CA0F68CCA26C}"/>
              </a:ext>
            </a:extLst>
          </p:cNvPr>
          <p:cNvSpPr/>
          <p:nvPr/>
        </p:nvSpPr>
        <p:spPr>
          <a:xfrm>
            <a:off x="464457" y="2648857"/>
            <a:ext cx="4398233" cy="106979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C2EA0CCA-349E-C50F-6C9B-38904C0660DA}"/>
              </a:ext>
            </a:extLst>
          </p:cNvPr>
          <p:cNvSpPr/>
          <p:nvPr/>
        </p:nvSpPr>
        <p:spPr>
          <a:xfrm>
            <a:off x="484920" y="3889829"/>
            <a:ext cx="1950131" cy="1069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16C7779-2F4D-05BF-B708-3F2E26E780AD}"/>
              </a:ext>
            </a:extLst>
          </p:cNvPr>
          <p:cNvSpPr txBox="1"/>
          <p:nvPr/>
        </p:nvSpPr>
        <p:spPr>
          <a:xfrm>
            <a:off x="484920" y="2667490"/>
            <a:ext cx="43982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57 Cursos, em duas modalidades de ensino:</a:t>
            </a:r>
            <a:endParaRPr lang="pt-BR" sz="2400" b="1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ague Spartan" panose="020B060402020202020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91F41E1-7271-4CEF-8FCE-E4A085E93CBF}"/>
              </a:ext>
            </a:extLst>
          </p:cNvPr>
          <p:cNvSpPr txBox="1"/>
          <p:nvPr/>
        </p:nvSpPr>
        <p:spPr>
          <a:xfrm>
            <a:off x="475495" y="3996011"/>
            <a:ext cx="211145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37</a:t>
            </a:r>
          </a:p>
          <a:p>
            <a:r>
              <a:rPr lang="pt-BR" sz="24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Subsequentes</a:t>
            </a:r>
          </a:p>
        </p:txBody>
      </p:sp>
      <p:sp>
        <p:nvSpPr>
          <p:cNvPr id="21" name="Google Shape;140;p25">
            <a:extLst>
              <a:ext uri="{FF2B5EF4-FFF2-40B4-BE49-F238E27FC236}">
                <a16:creationId xmlns:a16="http://schemas.microsoft.com/office/drawing/2014/main" id="{7827DBDC-3FDF-E910-3B71-1628CE26A890}"/>
              </a:ext>
            </a:extLst>
          </p:cNvPr>
          <p:cNvSpPr/>
          <p:nvPr/>
        </p:nvSpPr>
        <p:spPr>
          <a:xfrm>
            <a:off x="8210736" y="4750284"/>
            <a:ext cx="896688" cy="328007"/>
          </a:xfrm>
          <a:custGeom>
            <a:avLst/>
            <a:gdLst/>
            <a:ahLst/>
            <a:cxnLst/>
            <a:rect l="l" t="t" r="r" b="b"/>
            <a:pathLst>
              <a:path w="3077341" h="1158408" extrusionOk="0">
                <a:moveTo>
                  <a:pt x="0" y="0"/>
                </a:moveTo>
                <a:lnTo>
                  <a:pt x="3077341" y="0"/>
                </a:lnTo>
                <a:lnTo>
                  <a:pt x="3077341" y="1158407"/>
                </a:lnTo>
                <a:lnTo>
                  <a:pt x="0" y="11584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8E8E337-96AC-2AC9-33FD-A5093D851238}"/>
              </a:ext>
            </a:extLst>
          </p:cNvPr>
          <p:cNvSpPr/>
          <p:nvPr/>
        </p:nvSpPr>
        <p:spPr>
          <a:xfrm>
            <a:off x="1688507" y="1379726"/>
            <a:ext cx="1950131" cy="106238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7F50B580-F648-7590-A290-AA0D6D6C2F2F}"/>
              </a:ext>
            </a:extLst>
          </p:cNvPr>
          <p:cNvSpPr/>
          <p:nvPr/>
        </p:nvSpPr>
        <p:spPr>
          <a:xfrm>
            <a:off x="2912559" y="3889829"/>
            <a:ext cx="1950131" cy="1069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F1D3C6D-9202-F820-A47A-48CDEF81DF32}"/>
              </a:ext>
            </a:extLst>
          </p:cNvPr>
          <p:cNvSpPr txBox="1"/>
          <p:nvPr/>
        </p:nvSpPr>
        <p:spPr>
          <a:xfrm>
            <a:off x="1844754" y="1486039"/>
            <a:ext cx="17399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13 </a:t>
            </a:r>
          </a:p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Eixos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3DD4A36-596E-D9F9-9D34-E61FFA0052F2}"/>
              </a:ext>
            </a:extLst>
          </p:cNvPr>
          <p:cNvSpPr txBox="1"/>
          <p:nvPr/>
        </p:nvSpPr>
        <p:spPr>
          <a:xfrm>
            <a:off x="2948515" y="3925407"/>
            <a:ext cx="1810522" cy="9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47 </a:t>
            </a:r>
            <a:r>
              <a:rPr lang="pt-BR" sz="32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      </a:t>
            </a:r>
            <a:r>
              <a:rPr lang="pt-BR" sz="24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Integrados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9A81F69-8522-A9E0-1AF9-6E73D77D7F2A}"/>
              </a:ext>
            </a:extLst>
          </p:cNvPr>
          <p:cNvSpPr txBox="1"/>
          <p:nvPr/>
        </p:nvSpPr>
        <p:spPr>
          <a:xfrm>
            <a:off x="5376153" y="1073950"/>
            <a:ext cx="2962304" cy="3885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AMBIENTE E SAÚDE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ASSISTENTE ADMINISTRATIVO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CONTROLE E PROCESSOS INDUSTRIAIS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FORMAÇÃO DOCENTE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GESTÃO E NEGÓCIOS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INFORMAÇÃO E COMUNICAÇÃO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INFRAESTRUTURA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PRODUÇÃO ALIMENTÍCIA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PRODUÇÃO CULTURAL E DESIGN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PRODUÇÃO INDUSTRIAL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RECURSOS NATURAIS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SEGURANÇA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TURISMO, HOSPITALIDADE E LAZER</a:t>
            </a:r>
          </a:p>
        </p:txBody>
      </p:sp>
      <p:pic>
        <p:nvPicPr>
          <p:cNvPr id="28" name="Imagem 27">
            <a:extLst>
              <a:ext uri="{FF2B5EF4-FFF2-40B4-BE49-F238E27FC236}">
                <a16:creationId xmlns:a16="http://schemas.microsoft.com/office/drawing/2014/main" id="{C78F5929-3585-2016-F0B8-5D15C5BF7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853987" y="801485"/>
            <a:ext cx="596229" cy="2256036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CB94E0A2-41AD-595D-DA97-0F5F3DEB55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5051" y="2367075"/>
            <a:ext cx="480945" cy="480945"/>
          </a:xfrm>
          <a:prstGeom prst="rect">
            <a:avLst/>
          </a:prstGeom>
        </p:spPr>
      </p:pic>
      <p:pic>
        <p:nvPicPr>
          <p:cNvPr id="30" name="Imagem 29">
            <a:extLst>
              <a:ext uri="{FF2B5EF4-FFF2-40B4-BE49-F238E27FC236}">
                <a16:creationId xmlns:a16="http://schemas.microsoft.com/office/drawing/2014/main" id="{315C573F-FF8F-D06E-FD13-CC8F4A9D2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8514" y="3677583"/>
            <a:ext cx="480945" cy="480945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395D0897-1EA2-E06B-151D-CEDC89455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3119" y="3649356"/>
            <a:ext cx="480945" cy="48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099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71;p22">
            <a:extLst>
              <a:ext uri="{FF2B5EF4-FFF2-40B4-BE49-F238E27FC236}">
                <a16:creationId xmlns:a16="http://schemas.microsoft.com/office/drawing/2014/main" id="{6B56C083-512D-C4C8-4E4D-562139E40222}"/>
              </a:ext>
            </a:extLst>
          </p:cNvPr>
          <p:cNvSpPr txBox="1">
            <a:spLocks/>
          </p:cNvSpPr>
          <p:nvPr/>
        </p:nvSpPr>
        <p:spPr>
          <a:xfrm>
            <a:off x="804884" y="-347319"/>
            <a:ext cx="7533573" cy="1611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lnSpc>
                <a:spcPct val="115000"/>
              </a:lnSpc>
              <a:spcBef>
                <a:spcPts val="0"/>
              </a:spcBef>
              <a:buFont typeface="Arial"/>
              <a:buNone/>
            </a:pPr>
            <a:r>
              <a:rPr lang="pt-BR" sz="32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Dados gerais da EPT no Paraná</a:t>
            </a:r>
            <a:endParaRPr lang="pt-BR" sz="1800" dirty="0">
              <a:solidFill>
                <a:schemeClr val="lt1"/>
              </a:solidFill>
            </a:endParaRP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1B41A5C0-26E0-9372-C769-3BF4404C6A51}"/>
              </a:ext>
            </a:extLst>
          </p:cNvPr>
          <p:cNvSpPr/>
          <p:nvPr/>
        </p:nvSpPr>
        <p:spPr>
          <a:xfrm>
            <a:off x="464457" y="1407887"/>
            <a:ext cx="1950131" cy="106238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04008D8A-BED5-C91D-FCBC-CA0F68CCA26C}"/>
              </a:ext>
            </a:extLst>
          </p:cNvPr>
          <p:cNvSpPr/>
          <p:nvPr/>
        </p:nvSpPr>
        <p:spPr>
          <a:xfrm>
            <a:off x="464457" y="2648857"/>
            <a:ext cx="1950131" cy="106979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C2EA0CCA-349E-C50F-6C9B-38904C0660DA}"/>
              </a:ext>
            </a:extLst>
          </p:cNvPr>
          <p:cNvSpPr/>
          <p:nvPr/>
        </p:nvSpPr>
        <p:spPr>
          <a:xfrm>
            <a:off x="484920" y="3889829"/>
            <a:ext cx="1950131" cy="1069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63C45D60-AAFE-C7EB-5503-3A15619D7A48}"/>
              </a:ext>
            </a:extLst>
          </p:cNvPr>
          <p:cNvSpPr txBox="1"/>
          <p:nvPr/>
        </p:nvSpPr>
        <p:spPr>
          <a:xfrm>
            <a:off x="546020" y="1459489"/>
            <a:ext cx="2111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258 Municípios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16C7779-2F4D-05BF-B708-3F2E26E780AD}"/>
              </a:ext>
            </a:extLst>
          </p:cNvPr>
          <p:cNvSpPr txBox="1"/>
          <p:nvPr/>
        </p:nvSpPr>
        <p:spPr>
          <a:xfrm>
            <a:off x="546019" y="2641438"/>
            <a:ext cx="2111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708       Escolas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91F41E1-7271-4CEF-8FCE-E4A085E93CBF}"/>
              </a:ext>
            </a:extLst>
          </p:cNvPr>
          <p:cNvSpPr txBox="1"/>
          <p:nvPr/>
        </p:nvSpPr>
        <p:spPr>
          <a:xfrm>
            <a:off x="578338" y="4005522"/>
            <a:ext cx="2111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114.000</a:t>
            </a:r>
          </a:p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Matrículas</a:t>
            </a:r>
          </a:p>
        </p:txBody>
      </p:sp>
      <p:sp>
        <p:nvSpPr>
          <p:cNvPr id="21" name="Google Shape;140;p25">
            <a:extLst>
              <a:ext uri="{FF2B5EF4-FFF2-40B4-BE49-F238E27FC236}">
                <a16:creationId xmlns:a16="http://schemas.microsoft.com/office/drawing/2014/main" id="{7827DBDC-3FDF-E910-3B71-1628CE26A890}"/>
              </a:ext>
            </a:extLst>
          </p:cNvPr>
          <p:cNvSpPr/>
          <p:nvPr/>
        </p:nvSpPr>
        <p:spPr>
          <a:xfrm>
            <a:off x="7762392" y="4606624"/>
            <a:ext cx="896688" cy="328007"/>
          </a:xfrm>
          <a:custGeom>
            <a:avLst/>
            <a:gdLst/>
            <a:ahLst/>
            <a:cxnLst/>
            <a:rect l="l" t="t" r="r" b="b"/>
            <a:pathLst>
              <a:path w="3077341" h="1158408" extrusionOk="0">
                <a:moveTo>
                  <a:pt x="0" y="0"/>
                </a:moveTo>
                <a:lnTo>
                  <a:pt x="3077341" y="0"/>
                </a:lnTo>
                <a:lnTo>
                  <a:pt x="3077341" y="1158407"/>
                </a:lnTo>
                <a:lnTo>
                  <a:pt x="0" y="11584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669ED3E2-9BB3-D60F-F90D-7F4789294E60}"/>
              </a:ext>
            </a:extLst>
          </p:cNvPr>
          <p:cNvSpPr/>
          <p:nvPr/>
        </p:nvSpPr>
        <p:spPr>
          <a:xfrm>
            <a:off x="2584215" y="1407887"/>
            <a:ext cx="1950131" cy="106238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6258053-E426-81A1-B3B9-0781450BAFEA}"/>
              </a:ext>
            </a:extLst>
          </p:cNvPr>
          <p:cNvSpPr/>
          <p:nvPr/>
        </p:nvSpPr>
        <p:spPr>
          <a:xfrm>
            <a:off x="2584215" y="2648857"/>
            <a:ext cx="1950131" cy="106979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18C3E07-24AE-96F1-F8D7-8B3E7EC32AC2}"/>
              </a:ext>
            </a:extLst>
          </p:cNvPr>
          <p:cNvSpPr/>
          <p:nvPr/>
        </p:nvSpPr>
        <p:spPr>
          <a:xfrm>
            <a:off x="2604678" y="3889829"/>
            <a:ext cx="1950131" cy="1069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6D97DBE-08F9-0A00-B7D4-91B2F3855B6C}"/>
              </a:ext>
            </a:extLst>
          </p:cNvPr>
          <p:cNvSpPr txBox="1"/>
          <p:nvPr/>
        </p:nvSpPr>
        <p:spPr>
          <a:xfrm>
            <a:off x="2665778" y="1459489"/>
            <a:ext cx="2111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263 Municípios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5DD2B97-C8B1-C525-207D-CA577B8998C9}"/>
              </a:ext>
            </a:extLst>
          </p:cNvPr>
          <p:cNvSpPr txBox="1"/>
          <p:nvPr/>
        </p:nvSpPr>
        <p:spPr>
          <a:xfrm>
            <a:off x="2665777" y="2641438"/>
            <a:ext cx="2111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787       Escolas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EA59B5B-425B-203C-E94A-586792C8D57A}"/>
              </a:ext>
            </a:extLst>
          </p:cNvPr>
          <p:cNvSpPr txBox="1"/>
          <p:nvPr/>
        </p:nvSpPr>
        <p:spPr>
          <a:xfrm>
            <a:off x="2698096" y="4005522"/>
            <a:ext cx="2111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127.873</a:t>
            </a:r>
          </a:p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Matrículas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09BF5242-F361-AE7A-C87F-82FF1D66D1E7}"/>
              </a:ext>
            </a:extLst>
          </p:cNvPr>
          <p:cNvSpPr txBox="1"/>
          <p:nvPr/>
        </p:nvSpPr>
        <p:spPr>
          <a:xfrm>
            <a:off x="976146" y="918482"/>
            <a:ext cx="1713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2024</a:t>
            </a:r>
            <a:endParaRPr lang="pt-BR" sz="2400" dirty="0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E54653E1-38B4-2FD7-9173-6DD802C4871A}"/>
              </a:ext>
            </a:extLst>
          </p:cNvPr>
          <p:cNvSpPr txBox="1"/>
          <p:nvPr/>
        </p:nvSpPr>
        <p:spPr>
          <a:xfrm>
            <a:off x="3013365" y="93356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2025</a:t>
            </a:r>
            <a:endParaRPr lang="pt-BR" sz="2400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FF4C88DD-6226-F1EF-F3A1-94A58DF76926}"/>
              </a:ext>
            </a:extLst>
          </p:cNvPr>
          <p:cNvSpPr txBox="1"/>
          <p:nvPr/>
        </p:nvSpPr>
        <p:spPr>
          <a:xfrm>
            <a:off x="5098474" y="94896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2026</a:t>
            </a:r>
            <a:endParaRPr lang="pt-BR" sz="2400" dirty="0"/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id="{3170F8BB-4221-23B9-E66D-C305DB726328}"/>
              </a:ext>
            </a:extLst>
          </p:cNvPr>
          <p:cNvSpPr/>
          <p:nvPr/>
        </p:nvSpPr>
        <p:spPr>
          <a:xfrm>
            <a:off x="4758819" y="1405352"/>
            <a:ext cx="1950131" cy="106238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6E30CAA3-6693-2662-B6F4-D83678C3B494}"/>
              </a:ext>
            </a:extLst>
          </p:cNvPr>
          <p:cNvSpPr/>
          <p:nvPr/>
        </p:nvSpPr>
        <p:spPr>
          <a:xfrm>
            <a:off x="4758819" y="2648857"/>
            <a:ext cx="1950131" cy="106238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9D8B2B2A-EAA9-753D-EE65-922459BA1295}"/>
              </a:ext>
            </a:extLst>
          </p:cNvPr>
          <p:cNvSpPr/>
          <p:nvPr/>
        </p:nvSpPr>
        <p:spPr>
          <a:xfrm>
            <a:off x="4758820" y="3886731"/>
            <a:ext cx="1950131" cy="106238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8B9E4D3B-B4F7-0F7F-582B-28CEA5EDAC70}"/>
              </a:ext>
            </a:extLst>
          </p:cNvPr>
          <p:cNvSpPr txBox="1"/>
          <p:nvPr/>
        </p:nvSpPr>
        <p:spPr>
          <a:xfrm>
            <a:off x="4821968" y="1459489"/>
            <a:ext cx="2111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263 Municípios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0D017E26-0BF4-FCC6-415F-8508C36D8E2A}"/>
              </a:ext>
            </a:extLst>
          </p:cNvPr>
          <p:cNvSpPr txBox="1"/>
          <p:nvPr/>
        </p:nvSpPr>
        <p:spPr>
          <a:xfrm>
            <a:off x="4896359" y="2634019"/>
            <a:ext cx="2111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808      Escolas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FF311588-9AA6-2E3C-0E7F-E404E087DD2F}"/>
              </a:ext>
            </a:extLst>
          </p:cNvPr>
          <p:cNvSpPr txBox="1"/>
          <p:nvPr/>
        </p:nvSpPr>
        <p:spPr>
          <a:xfrm>
            <a:off x="4821968" y="3980524"/>
            <a:ext cx="2111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137.036</a:t>
            </a:r>
          </a:p>
          <a:p>
            <a:r>
              <a:rPr lang="pt-BR" sz="2800" b="1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20B0604020202020204" charset="0"/>
              </a:rPr>
              <a:t>Matrículas</a:t>
            </a:r>
          </a:p>
        </p:txBody>
      </p:sp>
    </p:spTree>
    <p:extLst>
      <p:ext uri="{BB962C8B-B14F-4D97-AF65-F5344CB8AC3E}">
        <p14:creationId xmlns:p14="http://schemas.microsoft.com/office/powerpoint/2010/main" val="339225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7A539-6277-B35B-52B3-F18388ECE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387C9FF-119E-D48F-619A-E767166FCF40}"/>
              </a:ext>
            </a:extLst>
          </p:cNvPr>
          <p:cNvSpPr txBox="1"/>
          <p:nvPr/>
        </p:nvSpPr>
        <p:spPr>
          <a:xfrm>
            <a:off x="2680856" y="4490451"/>
            <a:ext cx="50569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000" b="0" i="0" u="none" strike="noStrike" kern="120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2024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C406CC9-622E-8BFF-47BC-A98DF0DD1A0D}"/>
              </a:ext>
            </a:extLst>
          </p:cNvPr>
          <p:cNvSpPr txBox="1"/>
          <p:nvPr/>
        </p:nvSpPr>
        <p:spPr>
          <a:xfrm>
            <a:off x="6684819" y="4490450"/>
            <a:ext cx="50569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000" b="0" i="0" u="none" strike="noStrike" kern="120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2026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C5E53EDD-1CCB-C1D9-67F4-D38075C6CE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030834"/>
              </p:ext>
            </p:extLst>
          </p:nvPr>
        </p:nvGraphicFramePr>
        <p:xfrm>
          <a:off x="1201882" y="277089"/>
          <a:ext cx="6740236" cy="4336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571834BF-4025-DDD6-AF28-0A9C58DCD0DF}"/>
              </a:ext>
            </a:extLst>
          </p:cNvPr>
          <p:cNvSpPr txBox="1"/>
          <p:nvPr/>
        </p:nvSpPr>
        <p:spPr>
          <a:xfrm>
            <a:off x="4682837" y="4462737"/>
            <a:ext cx="50569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000" b="0" i="0" u="none" strike="noStrike" kern="120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829368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Gráfico, Gráfico de cascata&#10;&#10;O conteúdo gerado por IA pode estar incorreto.">
            <a:extLst>
              <a:ext uri="{FF2B5EF4-FFF2-40B4-BE49-F238E27FC236}">
                <a16:creationId xmlns:a16="http://schemas.microsoft.com/office/drawing/2014/main" id="{05E624B2-E5D2-5CA0-186E-C4815C766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004"/>
            <a:ext cx="9144000" cy="505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87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CA41-B682-A1CE-1B33-7257E248C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abela&#10;&#10;O conteúdo gerado por IA pode estar incorreto.">
            <a:extLst>
              <a:ext uri="{FF2B5EF4-FFF2-40B4-BE49-F238E27FC236}">
                <a16:creationId xmlns:a16="http://schemas.microsoft.com/office/drawing/2014/main" id="{E91F9382-E075-FD11-0AD5-83D11EDD6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437" y="98712"/>
            <a:ext cx="2107581" cy="494607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Imagem 4" descr="Uma imagem contendo Tabela&#10;&#10;O conteúdo gerado por IA pode estar incorreto.">
            <a:extLst>
              <a:ext uri="{FF2B5EF4-FFF2-40B4-BE49-F238E27FC236}">
                <a16:creationId xmlns:a16="http://schemas.microsoft.com/office/drawing/2014/main" id="{34C5A905-0AF6-1E30-EAF0-C8C37D13F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852" y="98711"/>
            <a:ext cx="2229110" cy="494607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Imagem 6" descr="Tabela&#10;&#10;O conteúdo gerado por IA pode estar incorreto.">
            <a:extLst>
              <a:ext uri="{FF2B5EF4-FFF2-40B4-BE49-F238E27FC236}">
                <a16:creationId xmlns:a16="http://schemas.microsoft.com/office/drawing/2014/main" id="{CA988CDC-A14F-D6F5-1FD7-6A8EF4005C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3796" y="98712"/>
            <a:ext cx="2076217" cy="494607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7241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52EF47E-F4C0-4D82-19EB-44F599D5E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429" y="1211943"/>
            <a:ext cx="4222902" cy="3004529"/>
          </a:xfrm>
          <a:prstGeom prst="rect">
            <a:avLst/>
          </a:prstGeom>
        </p:spPr>
      </p:pic>
      <p:pic>
        <p:nvPicPr>
          <p:cNvPr id="6" name="Imagem 5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4AB6CB45-EF06-143A-F4DF-213D6FDA0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956" y="0"/>
            <a:ext cx="2823958" cy="285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991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B6EF6-9173-8144-AEF9-9ECAD20B1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barras&#10;&#10;O conteúdo gerado por IA pode estar incorreto.">
            <a:extLst>
              <a:ext uri="{FF2B5EF4-FFF2-40B4-BE49-F238E27FC236}">
                <a16:creationId xmlns:a16="http://schemas.microsoft.com/office/drawing/2014/main" id="{4B45AD36-5379-9C91-2065-E1620C84B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90"/>
            <a:ext cx="9144000" cy="509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931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" name="Google Shape;282;p36"/>
          <p:cNvGrpSpPr/>
          <p:nvPr/>
        </p:nvGrpSpPr>
        <p:grpSpPr>
          <a:xfrm rot="-5400000">
            <a:off x="6444202" y="1762208"/>
            <a:ext cx="2586246" cy="1445089"/>
            <a:chOff x="-10650" y="-87182"/>
            <a:chExt cx="3163991" cy="2294521"/>
          </a:xfrm>
        </p:grpSpPr>
        <p:sp>
          <p:nvSpPr>
            <p:cNvPr id="283" name="Google Shape;283;p36"/>
            <p:cNvSpPr/>
            <p:nvPr/>
          </p:nvSpPr>
          <p:spPr>
            <a:xfrm>
              <a:off x="0" y="0"/>
              <a:ext cx="3153341" cy="2207339"/>
            </a:xfrm>
            <a:custGeom>
              <a:avLst/>
              <a:gdLst/>
              <a:ahLst/>
              <a:cxnLst/>
              <a:rect l="l" t="t" r="r" b="b"/>
              <a:pathLst>
                <a:path w="3153341" h="2207339" extrusionOk="0">
                  <a:moveTo>
                    <a:pt x="0" y="0"/>
                  </a:moveTo>
                  <a:lnTo>
                    <a:pt x="3153341" y="0"/>
                  </a:lnTo>
                  <a:lnTo>
                    <a:pt x="3153341" y="2207339"/>
                  </a:lnTo>
                  <a:lnTo>
                    <a:pt x="0" y="2207339"/>
                  </a:lnTo>
                  <a:close/>
                </a:path>
              </a:pathLst>
            </a:custGeom>
            <a:solidFill>
              <a:srgbClr val="5924DA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4" name="Google Shape;284;p36"/>
            <p:cNvSpPr txBox="1"/>
            <p:nvPr/>
          </p:nvSpPr>
          <p:spPr>
            <a:xfrm>
              <a:off x="-10650" y="-87182"/>
              <a:ext cx="3153300" cy="220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75" tIns="72075" rIns="72075" bIns="72075" anchor="ctr" anchorCtr="0">
              <a:noAutofit/>
            </a:bodyPr>
            <a:lstStyle/>
            <a:p>
              <a:pPr marL="0" marR="0" lvl="0" indent="0" algn="ctr" rtl="0">
                <a:lnSpc>
                  <a:spcPct val="198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5" name="Google Shape;285;p36"/>
          <p:cNvSpPr/>
          <p:nvPr/>
        </p:nvSpPr>
        <p:spPr>
          <a:xfrm>
            <a:off x="-120013" y="-131775"/>
            <a:ext cx="9639766" cy="5275285"/>
          </a:xfrm>
          <a:custGeom>
            <a:avLst/>
            <a:gdLst/>
            <a:ahLst/>
            <a:cxnLst/>
            <a:rect l="l" t="t" r="r" b="b"/>
            <a:pathLst>
              <a:path w="7487197" h="2524060" extrusionOk="0">
                <a:moveTo>
                  <a:pt x="7362737" y="2524060"/>
                </a:moveTo>
                <a:lnTo>
                  <a:pt x="124460" y="2524060"/>
                </a:lnTo>
                <a:cubicBezTo>
                  <a:pt x="55880" y="2524060"/>
                  <a:pt x="0" y="2468180"/>
                  <a:pt x="0" y="2399599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7362737" y="0"/>
                </a:lnTo>
                <a:cubicBezTo>
                  <a:pt x="7431317" y="0"/>
                  <a:pt x="7487197" y="55880"/>
                  <a:pt x="7487197" y="124460"/>
                </a:cubicBezTo>
                <a:lnTo>
                  <a:pt x="7487197" y="2399600"/>
                </a:lnTo>
                <a:cubicBezTo>
                  <a:pt x="7487197" y="2468180"/>
                  <a:pt x="7431317" y="2524060"/>
                  <a:pt x="7362737" y="2524060"/>
                </a:cubicBezTo>
                <a:close/>
              </a:path>
            </a:pathLst>
          </a:custGeom>
          <a:gradFill>
            <a:gsLst>
              <a:gs pos="0">
                <a:srgbClr val="000000"/>
              </a:gs>
              <a:gs pos="100000">
                <a:srgbClr val="3533CD"/>
              </a:gs>
            </a:gsLst>
            <a:lin ang="0" scaled="0"/>
          </a:gra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</p:txBody>
      </p:sp>
      <p:sp>
        <p:nvSpPr>
          <p:cNvPr id="6" name="Google Shape;295;p36">
            <a:extLst>
              <a:ext uri="{FF2B5EF4-FFF2-40B4-BE49-F238E27FC236}">
                <a16:creationId xmlns:a16="http://schemas.microsoft.com/office/drawing/2014/main" id="{94BE4655-92AF-FB40-62AB-DB363FF8C2AC}"/>
              </a:ext>
            </a:extLst>
          </p:cNvPr>
          <p:cNvSpPr/>
          <p:nvPr/>
        </p:nvSpPr>
        <p:spPr>
          <a:xfrm>
            <a:off x="5065818" y="3720022"/>
            <a:ext cx="2743199" cy="1055275"/>
          </a:xfrm>
          <a:custGeom>
            <a:avLst/>
            <a:gdLst/>
            <a:ahLst/>
            <a:cxnLst/>
            <a:rect l="l" t="t" r="r" b="b"/>
            <a:pathLst>
              <a:path w="3077341" h="1158408" extrusionOk="0">
                <a:moveTo>
                  <a:pt x="0" y="0"/>
                </a:moveTo>
                <a:lnTo>
                  <a:pt x="3077341" y="0"/>
                </a:lnTo>
                <a:lnTo>
                  <a:pt x="3077341" y="1158407"/>
                </a:lnTo>
                <a:lnTo>
                  <a:pt x="0" y="11584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/>
          </a:p>
        </p:txBody>
      </p:sp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CD3CEEC8-2EB4-7895-4EC2-4EA49AC10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4983" y="3720022"/>
            <a:ext cx="3138630" cy="12989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F3D2F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86</Words>
  <Application>Microsoft Office PowerPoint</Application>
  <PresentationFormat>Apresentação na tela (16:9)</PresentationFormat>
  <Paragraphs>40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League Spartan</vt:lpstr>
      <vt:lpstr>Arial</vt:lpstr>
      <vt:lpstr>Aptos</vt:lpstr>
      <vt:lpstr>Calibri</vt:lpstr>
      <vt:lpstr>Simple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DAIANE PEREIRA FRAILE</dc:creator>
  <cp:lastModifiedBy>BRUNA NALEPA</cp:lastModifiedBy>
  <cp:revision>12</cp:revision>
  <dcterms:modified xsi:type="dcterms:W3CDTF">2026-04-08T16:09:04Z</dcterms:modified>
</cp:coreProperties>
</file>