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9469100" cy="10972800"/>
  <p:notesSz cx="6858000" cy="9144000"/>
  <p:embeddedFontLst>
    <p:embeddedFont>
      <p:font typeface="Gotham Bold" charset="1" panose="00000000000000000000"/>
      <p:regular r:id="rId18"/>
    </p:embeddedFont>
    <p:embeddedFont>
      <p:font typeface="IBM Plex Sans" charset="1" panose="020B0503050203000203"/>
      <p:regular r:id="rId19"/>
    </p:embeddedFont>
    <p:embeddedFont>
      <p:font typeface="Gotham" charset="1" panose="00000000000000000000"/>
      <p:regular r:id="rId20"/>
    </p:embeddedFont>
    <p:embeddedFont>
      <p:font typeface="IBM Plex Sans Bold" charset="1" panose="020B0803050203000203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https://sites-site-smart-city-expo-cwb.nxjvrt.easypanel.host" TargetMode="External" Type="http://schemas.openxmlformats.org/officeDocument/2006/relationships/hyperlink"/><Relationship Id="rId7" Target="https://www.icities.com.br" TargetMode="External" Type="http://schemas.openxmlformats.org/officeDocument/2006/relationships/hyperlink"/><Relationship Id="rId8" Target="https://www.firabarcelona.com/en/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9479768" cy="10969752"/>
            <a:chOff x="0" y="0"/>
            <a:chExt cx="19479768" cy="109697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79768" cy="10969752"/>
            </a:xfrm>
            <a:custGeom>
              <a:avLst/>
              <a:gdLst/>
              <a:ahLst/>
              <a:cxnLst/>
              <a:rect r="r" b="b" t="t" l="l"/>
              <a:pathLst>
                <a:path h="10969752" w="19479768">
                  <a:moveTo>
                    <a:pt x="0" y="0"/>
                  </a:moveTo>
                  <a:lnTo>
                    <a:pt x="19479768" y="0"/>
                  </a:lnTo>
                  <a:lnTo>
                    <a:pt x="19479768" y="10969752"/>
                  </a:lnTo>
                  <a:lnTo>
                    <a:pt x="0" y="1096975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19479768" cy="10969752"/>
          </a:xfrm>
          <a:custGeom>
            <a:avLst/>
            <a:gdLst/>
            <a:ahLst/>
            <a:cxnLst/>
            <a:rect r="r" b="b" t="t" l="l"/>
            <a:pathLst>
              <a:path h="10969752" w="19479768">
                <a:moveTo>
                  <a:pt x="0" y="0"/>
                </a:moveTo>
                <a:lnTo>
                  <a:pt x="19479768" y="0"/>
                </a:lnTo>
                <a:lnTo>
                  <a:pt x="19479768" y="10969752"/>
                </a:lnTo>
                <a:lnTo>
                  <a:pt x="0" y="10969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28928" y="1359408"/>
            <a:ext cx="5644896" cy="2334768"/>
          </a:xfrm>
          <a:custGeom>
            <a:avLst/>
            <a:gdLst/>
            <a:ahLst/>
            <a:cxnLst/>
            <a:rect r="r" b="b" t="t" l="l"/>
            <a:pathLst>
              <a:path h="2334768" w="5644896">
                <a:moveTo>
                  <a:pt x="0" y="0"/>
                </a:moveTo>
                <a:lnTo>
                  <a:pt x="5644896" y="0"/>
                </a:lnTo>
                <a:lnTo>
                  <a:pt x="5644896" y="2334768"/>
                </a:lnTo>
                <a:lnTo>
                  <a:pt x="0" y="2334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23598" y="9980124"/>
            <a:ext cx="7076523" cy="760562"/>
          </a:xfrm>
          <a:custGeom>
            <a:avLst/>
            <a:gdLst/>
            <a:ahLst/>
            <a:cxnLst/>
            <a:rect r="r" b="b" t="t" l="l"/>
            <a:pathLst>
              <a:path h="760562" w="7076523">
                <a:moveTo>
                  <a:pt x="0" y="0"/>
                </a:moveTo>
                <a:lnTo>
                  <a:pt x="7076523" y="0"/>
                </a:lnTo>
                <a:lnTo>
                  <a:pt x="7076523" y="760561"/>
                </a:lnTo>
                <a:lnTo>
                  <a:pt x="0" y="76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228524" y="1359408"/>
            <a:ext cx="9152821" cy="2334768"/>
            <a:chOff x="0" y="0"/>
            <a:chExt cx="2259956" cy="57648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59956" cy="576486"/>
            </a:xfrm>
            <a:custGeom>
              <a:avLst/>
              <a:gdLst/>
              <a:ahLst/>
              <a:cxnLst/>
              <a:rect r="r" b="b" t="t" l="l"/>
              <a:pathLst>
                <a:path h="576486" w="2259956">
                  <a:moveTo>
                    <a:pt x="21146" y="0"/>
                  </a:moveTo>
                  <a:lnTo>
                    <a:pt x="2238810" y="0"/>
                  </a:lnTo>
                  <a:cubicBezTo>
                    <a:pt x="2244418" y="0"/>
                    <a:pt x="2249797" y="2228"/>
                    <a:pt x="2253762" y="6194"/>
                  </a:cubicBezTo>
                  <a:cubicBezTo>
                    <a:pt x="2257728" y="10159"/>
                    <a:pt x="2259956" y="15538"/>
                    <a:pt x="2259956" y="21146"/>
                  </a:cubicBezTo>
                  <a:lnTo>
                    <a:pt x="2259956" y="555340"/>
                  </a:lnTo>
                  <a:cubicBezTo>
                    <a:pt x="2259956" y="560948"/>
                    <a:pt x="2257728" y="566327"/>
                    <a:pt x="2253762" y="570292"/>
                  </a:cubicBezTo>
                  <a:cubicBezTo>
                    <a:pt x="2249797" y="574258"/>
                    <a:pt x="2244418" y="576486"/>
                    <a:pt x="2238810" y="576486"/>
                  </a:cubicBezTo>
                  <a:lnTo>
                    <a:pt x="21146" y="576486"/>
                  </a:lnTo>
                  <a:cubicBezTo>
                    <a:pt x="15538" y="576486"/>
                    <a:pt x="10159" y="574258"/>
                    <a:pt x="6194" y="570292"/>
                  </a:cubicBezTo>
                  <a:cubicBezTo>
                    <a:pt x="2228" y="566327"/>
                    <a:pt x="0" y="560948"/>
                    <a:pt x="0" y="555340"/>
                  </a:cubicBezTo>
                  <a:lnTo>
                    <a:pt x="0" y="21146"/>
                  </a:lnTo>
                  <a:cubicBezTo>
                    <a:pt x="0" y="15538"/>
                    <a:pt x="2228" y="10159"/>
                    <a:pt x="6194" y="6194"/>
                  </a:cubicBezTo>
                  <a:cubicBezTo>
                    <a:pt x="10159" y="2228"/>
                    <a:pt x="15538" y="0"/>
                    <a:pt x="21146" y="0"/>
                  </a:cubicBezTo>
                  <a:close/>
                </a:path>
              </a:pathLst>
            </a:custGeom>
            <a:solidFill>
              <a:srgbClr val="73E26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66700"/>
              <a:ext cx="2259956" cy="8431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9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355686" y="5378701"/>
            <a:ext cx="9928679" cy="1330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 spc="-24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Programa Agente Regional de Inovação e Seti - Atualizações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03259" y="6274813"/>
            <a:ext cx="69532" cy="601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2199" spc="-10">
                <a:solidFill>
                  <a:srgbClr val="001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28524" y="1536025"/>
            <a:ext cx="9152821" cy="426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b="true" sz="3000" spc="-15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FOPEME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28524" y="2000846"/>
            <a:ext cx="9152821" cy="278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2000" spc="-1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Fórum Permanente das Microempresas e Empresas de Pequeno Porte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28524" y="2407969"/>
            <a:ext cx="9152821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b="true" sz="4000" spc="-2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Comitê Temático 3</a:t>
            </a:r>
          </a:p>
          <a:p>
            <a:pPr algn="ctr">
              <a:lnSpc>
                <a:spcPts val="4320"/>
              </a:lnSpc>
            </a:pPr>
            <a:r>
              <a:rPr lang="en-US" b="true" sz="4000" spc="-2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Tecnologia e Inovação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" r="-12390" b="-1269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08544" y="2773767"/>
            <a:ext cx="11001789" cy="6213763"/>
            <a:chOff x="0" y="0"/>
            <a:chExt cx="2716491" cy="15342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16491" cy="1534263"/>
            </a:xfrm>
            <a:custGeom>
              <a:avLst/>
              <a:gdLst/>
              <a:ahLst/>
              <a:cxnLst/>
              <a:rect r="r" b="b" t="t" l="l"/>
              <a:pathLst>
                <a:path h="1534263" w="2716491">
                  <a:moveTo>
                    <a:pt x="17592" y="0"/>
                  </a:moveTo>
                  <a:lnTo>
                    <a:pt x="2698899" y="0"/>
                  </a:lnTo>
                  <a:cubicBezTo>
                    <a:pt x="2703564" y="0"/>
                    <a:pt x="2708039" y="1853"/>
                    <a:pt x="2711338" y="5153"/>
                  </a:cubicBezTo>
                  <a:cubicBezTo>
                    <a:pt x="2714637" y="8452"/>
                    <a:pt x="2716491" y="12927"/>
                    <a:pt x="2716491" y="17592"/>
                  </a:cubicBezTo>
                  <a:lnTo>
                    <a:pt x="2716491" y="1516670"/>
                  </a:lnTo>
                  <a:cubicBezTo>
                    <a:pt x="2716491" y="1521336"/>
                    <a:pt x="2714637" y="1525811"/>
                    <a:pt x="2711338" y="1529110"/>
                  </a:cubicBezTo>
                  <a:cubicBezTo>
                    <a:pt x="2708039" y="1532409"/>
                    <a:pt x="2703564" y="1534263"/>
                    <a:pt x="2698899" y="1534263"/>
                  </a:cubicBezTo>
                  <a:lnTo>
                    <a:pt x="17592" y="1534263"/>
                  </a:lnTo>
                  <a:cubicBezTo>
                    <a:pt x="12927" y="1534263"/>
                    <a:pt x="8452" y="1532409"/>
                    <a:pt x="5153" y="1529110"/>
                  </a:cubicBezTo>
                  <a:cubicBezTo>
                    <a:pt x="1853" y="1525811"/>
                    <a:pt x="0" y="1521336"/>
                    <a:pt x="0" y="1516670"/>
                  </a:cubicBezTo>
                  <a:lnTo>
                    <a:pt x="0" y="17592"/>
                  </a:lnTo>
                  <a:cubicBezTo>
                    <a:pt x="0" y="12927"/>
                    <a:pt x="1853" y="8452"/>
                    <a:pt x="5153" y="5153"/>
                  </a:cubicBezTo>
                  <a:cubicBezTo>
                    <a:pt x="8452" y="1853"/>
                    <a:pt x="12927" y="0"/>
                    <a:pt x="17592" y="0"/>
                  </a:cubicBezTo>
                  <a:close/>
                </a:path>
              </a:pathLst>
            </a:custGeom>
            <a:solidFill>
              <a:srgbClr val="73E26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66700"/>
              <a:ext cx="2716491" cy="18009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739312" y="2773767"/>
            <a:ext cx="9326474" cy="6213763"/>
          </a:xfrm>
          <a:custGeom>
            <a:avLst/>
            <a:gdLst/>
            <a:ahLst/>
            <a:cxnLst/>
            <a:rect r="r" b="b" t="t" l="l"/>
            <a:pathLst>
              <a:path h="6213763" w="9326474">
                <a:moveTo>
                  <a:pt x="0" y="0"/>
                </a:moveTo>
                <a:lnTo>
                  <a:pt x="9326475" y="0"/>
                </a:lnTo>
                <a:lnTo>
                  <a:pt x="9326475" y="6213764"/>
                </a:lnTo>
                <a:lnTo>
                  <a:pt x="0" y="621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1399020"/>
            <a:ext cx="19478625" cy="111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1"/>
              </a:lnSpc>
            </a:pPr>
            <a:r>
              <a:rPr lang="en-US" b="true" sz="4799" spc="-76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Novo Parque Tecnológico e curso de</a:t>
            </a:r>
          </a:p>
          <a:p>
            <a:pPr algn="ctr">
              <a:lnSpc>
                <a:spcPts val="4271"/>
              </a:lnSpc>
            </a:pPr>
            <a:r>
              <a:rPr lang="en-US" b="true" sz="4799" spc="-76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agronomia para Campo Mourão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7280" y="4308389"/>
            <a:ext cx="7739952" cy="3106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en-US" sz="2200" spc="-35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A</a:t>
            </a:r>
            <a:r>
              <a:rPr lang="en-US" sz="2200" spc="-35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nunciado em 27 de março, em Campo Mourão, a implantação do Parque de Empreendedorismo e Tecnologia do município e a criação do curso noturno de Agronomia da Universidade Estadual do Paraná (Unespar). As iniciativas são coordenadas pela Secretaria de Estado da Ciência, Tecnologia e Ensino Superior (Seti) e somam mais de R$ 40 milhões em investimentos do Governo do Estado.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9479768" cy="10969752"/>
            <a:chOff x="0" y="0"/>
            <a:chExt cx="19479768" cy="109697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79768" cy="10969752"/>
            </a:xfrm>
            <a:custGeom>
              <a:avLst/>
              <a:gdLst/>
              <a:ahLst/>
              <a:cxnLst/>
              <a:rect r="r" b="b" t="t" l="l"/>
              <a:pathLst>
                <a:path h="10969752" w="19479768">
                  <a:moveTo>
                    <a:pt x="0" y="0"/>
                  </a:moveTo>
                  <a:lnTo>
                    <a:pt x="19479768" y="0"/>
                  </a:lnTo>
                  <a:lnTo>
                    <a:pt x="19479768" y="10969752"/>
                  </a:lnTo>
                  <a:lnTo>
                    <a:pt x="0" y="1096975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19477034" cy="10972800"/>
          </a:xfrm>
          <a:custGeom>
            <a:avLst/>
            <a:gdLst/>
            <a:ahLst/>
            <a:cxnLst/>
            <a:rect r="r" b="b" t="t" l="l"/>
            <a:pathLst>
              <a:path h="10972800" w="19477034">
                <a:moveTo>
                  <a:pt x="0" y="0"/>
                </a:moveTo>
                <a:lnTo>
                  <a:pt x="19477034" y="0"/>
                </a:lnTo>
                <a:lnTo>
                  <a:pt x="19477034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1102" b="-111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83631" y="4728162"/>
            <a:ext cx="14109763" cy="1516475"/>
          </a:xfrm>
          <a:custGeom>
            <a:avLst/>
            <a:gdLst/>
            <a:ahLst/>
            <a:cxnLst/>
            <a:rect r="r" b="b" t="t" l="l"/>
            <a:pathLst>
              <a:path h="1516475" w="14109763">
                <a:moveTo>
                  <a:pt x="0" y="0"/>
                </a:moveTo>
                <a:lnTo>
                  <a:pt x="14109763" y="0"/>
                </a:lnTo>
                <a:lnTo>
                  <a:pt x="14109763" y="1516476"/>
                </a:lnTo>
                <a:lnTo>
                  <a:pt x="0" y="1516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9479768" cy="10969752"/>
            <a:chOff x="0" y="0"/>
            <a:chExt cx="19479768" cy="109697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479768" cy="10969752"/>
            </a:xfrm>
            <a:custGeom>
              <a:avLst/>
              <a:gdLst/>
              <a:ahLst/>
              <a:cxnLst/>
              <a:rect r="r" b="b" t="t" l="l"/>
              <a:pathLst>
                <a:path h="10969752" w="19479768">
                  <a:moveTo>
                    <a:pt x="0" y="0"/>
                  </a:moveTo>
                  <a:lnTo>
                    <a:pt x="19479768" y="0"/>
                  </a:lnTo>
                  <a:lnTo>
                    <a:pt x="19479768" y="10969752"/>
                  </a:lnTo>
                  <a:lnTo>
                    <a:pt x="0" y="1096975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0"/>
            <a:ext cx="19479768" cy="10969752"/>
          </a:xfrm>
          <a:custGeom>
            <a:avLst/>
            <a:gdLst/>
            <a:ahLst/>
            <a:cxnLst/>
            <a:rect r="r" b="b" t="t" l="l"/>
            <a:pathLst>
              <a:path h="10969752" w="19479768">
                <a:moveTo>
                  <a:pt x="0" y="0"/>
                </a:moveTo>
                <a:lnTo>
                  <a:pt x="19479768" y="0"/>
                </a:lnTo>
                <a:lnTo>
                  <a:pt x="19479768" y="10969752"/>
                </a:lnTo>
                <a:lnTo>
                  <a:pt x="0" y="10969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23598" y="9980124"/>
            <a:ext cx="7076523" cy="760562"/>
          </a:xfrm>
          <a:custGeom>
            <a:avLst/>
            <a:gdLst/>
            <a:ahLst/>
            <a:cxnLst/>
            <a:rect r="r" b="b" t="t" l="l"/>
            <a:pathLst>
              <a:path h="760562" w="7076523">
                <a:moveTo>
                  <a:pt x="0" y="0"/>
                </a:moveTo>
                <a:lnTo>
                  <a:pt x="7076523" y="0"/>
                </a:lnTo>
                <a:lnTo>
                  <a:pt x="7076523" y="760561"/>
                </a:lnTo>
                <a:lnTo>
                  <a:pt x="0" y="760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" r="-62435" b="-6298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37310" y="3060888"/>
            <a:ext cx="11987411" cy="6410921"/>
            <a:chOff x="0" y="0"/>
            <a:chExt cx="2959855" cy="15829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59855" cy="1582943"/>
            </a:xfrm>
            <a:custGeom>
              <a:avLst/>
              <a:gdLst/>
              <a:ahLst/>
              <a:cxnLst/>
              <a:rect r="r" b="b" t="t" l="l"/>
              <a:pathLst>
                <a:path h="1582943" w="2959855">
                  <a:moveTo>
                    <a:pt x="16146" y="0"/>
                  </a:moveTo>
                  <a:lnTo>
                    <a:pt x="2943709" y="0"/>
                  </a:lnTo>
                  <a:cubicBezTo>
                    <a:pt x="2947991" y="0"/>
                    <a:pt x="2952098" y="1701"/>
                    <a:pt x="2955126" y="4729"/>
                  </a:cubicBezTo>
                  <a:cubicBezTo>
                    <a:pt x="2958154" y="7757"/>
                    <a:pt x="2959855" y="11864"/>
                    <a:pt x="2959855" y="16146"/>
                  </a:cubicBezTo>
                  <a:lnTo>
                    <a:pt x="2959855" y="1566797"/>
                  </a:lnTo>
                  <a:cubicBezTo>
                    <a:pt x="2959855" y="1571080"/>
                    <a:pt x="2958154" y="1575186"/>
                    <a:pt x="2955126" y="1578214"/>
                  </a:cubicBezTo>
                  <a:cubicBezTo>
                    <a:pt x="2952098" y="1581242"/>
                    <a:pt x="2947991" y="1582943"/>
                    <a:pt x="2943709" y="1582943"/>
                  </a:cubicBezTo>
                  <a:lnTo>
                    <a:pt x="16146" y="1582943"/>
                  </a:lnTo>
                  <a:cubicBezTo>
                    <a:pt x="11864" y="1582943"/>
                    <a:pt x="7757" y="1581242"/>
                    <a:pt x="4729" y="1578214"/>
                  </a:cubicBezTo>
                  <a:cubicBezTo>
                    <a:pt x="1701" y="1575186"/>
                    <a:pt x="0" y="1571080"/>
                    <a:pt x="0" y="1566797"/>
                  </a:cubicBezTo>
                  <a:lnTo>
                    <a:pt x="0" y="16146"/>
                  </a:lnTo>
                  <a:cubicBezTo>
                    <a:pt x="0" y="11864"/>
                    <a:pt x="1701" y="7757"/>
                    <a:pt x="4729" y="4729"/>
                  </a:cubicBezTo>
                  <a:cubicBezTo>
                    <a:pt x="7757" y="1701"/>
                    <a:pt x="11864" y="0"/>
                    <a:pt x="16146" y="0"/>
                  </a:cubicBezTo>
                  <a:close/>
                </a:path>
              </a:pathLst>
            </a:custGeom>
            <a:solidFill>
              <a:srgbClr val="73E26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66700"/>
              <a:ext cx="2959855" cy="1849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766340" y="3060888"/>
            <a:ext cx="9326474" cy="6410921"/>
          </a:xfrm>
          <a:custGeom>
            <a:avLst/>
            <a:gdLst/>
            <a:ahLst/>
            <a:cxnLst/>
            <a:rect r="r" b="b" t="t" l="l"/>
            <a:pathLst>
              <a:path h="6410921" w="9326474">
                <a:moveTo>
                  <a:pt x="0" y="0"/>
                </a:moveTo>
                <a:lnTo>
                  <a:pt x="9326474" y="0"/>
                </a:lnTo>
                <a:lnTo>
                  <a:pt x="9326474" y="6410921"/>
                </a:lnTo>
                <a:lnTo>
                  <a:pt x="0" y="6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86" t="0" r="-1586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1558141"/>
            <a:ext cx="19478625" cy="790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599" spc="-27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BrasilGov Summit 2026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52674" y="3290308"/>
            <a:ext cx="8642032" cy="5840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O maior evento de tecnologia e inovação para governos da América Latina.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O BrasilGov Summit conecta lideranças públicas e empresas de tecnologia em um ambiente de conteúdo estratégico, networking qualificado e demonstrações práticas.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Durante a palestra “Casos de Inovação Regional e Desenvolvimento Local”,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Ivan Carlos Vicentin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– Diretor de Ciência e Tecnologia, em exercício, da Seti,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Sthéfany Walber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– Assessora da Diretoria de Ciência e Tecnologia da Seti e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Marcelo Rodrigues da Silva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– Coordenador de Projetos em Ciência e Tecnologia para o Desenvolvimento Regional da Seti apresentaram sobre os programas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Ageuni, Prime e ARI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, respectivamente.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" r="-62435" b="-6298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37310" y="3060888"/>
            <a:ext cx="11987411" cy="6410921"/>
            <a:chOff x="0" y="0"/>
            <a:chExt cx="2959855" cy="15829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59855" cy="1582943"/>
            </a:xfrm>
            <a:custGeom>
              <a:avLst/>
              <a:gdLst/>
              <a:ahLst/>
              <a:cxnLst/>
              <a:rect r="r" b="b" t="t" l="l"/>
              <a:pathLst>
                <a:path h="1582943" w="2959855">
                  <a:moveTo>
                    <a:pt x="16146" y="0"/>
                  </a:moveTo>
                  <a:lnTo>
                    <a:pt x="2943709" y="0"/>
                  </a:lnTo>
                  <a:cubicBezTo>
                    <a:pt x="2947991" y="0"/>
                    <a:pt x="2952098" y="1701"/>
                    <a:pt x="2955126" y="4729"/>
                  </a:cubicBezTo>
                  <a:cubicBezTo>
                    <a:pt x="2958154" y="7757"/>
                    <a:pt x="2959855" y="11864"/>
                    <a:pt x="2959855" y="16146"/>
                  </a:cubicBezTo>
                  <a:lnTo>
                    <a:pt x="2959855" y="1566797"/>
                  </a:lnTo>
                  <a:cubicBezTo>
                    <a:pt x="2959855" y="1571080"/>
                    <a:pt x="2958154" y="1575186"/>
                    <a:pt x="2955126" y="1578214"/>
                  </a:cubicBezTo>
                  <a:cubicBezTo>
                    <a:pt x="2952098" y="1581242"/>
                    <a:pt x="2947991" y="1582943"/>
                    <a:pt x="2943709" y="1582943"/>
                  </a:cubicBezTo>
                  <a:lnTo>
                    <a:pt x="16146" y="1582943"/>
                  </a:lnTo>
                  <a:cubicBezTo>
                    <a:pt x="11864" y="1582943"/>
                    <a:pt x="7757" y="1581242"/>
                    <a:pt x="4729" y="1578214"/>
                  </a:cubicBezTo>
                  <a:cubicBezTo>
                    <a:pt x="1701" y="1575186"/>
                    <a:pt x="0" y="1571080"/>
                    <a:pt x="0" y="1566797"/>
                  </a:cubicBezTo>
                  <a:lnTo>
                    <a:pt x="0" y="16146"/>
                  </a:lnTo>
                  <a:cubicBezTo>
                    <a:pt x="0" y="11864"/>
                    <a:pt x="1701" y="7757"/>
                    <a:pt x="4729" y="4729"/>
                  </a:cubicBezTo>
                  <a:cubicBezTo>
                    <a:pt x="7757" y="1701"/>
                    <a:pt x="11864" y="0"/>
                    <a:pt x="16146" y="0"/>
                  </a:cubicBezTo>
                  <a:close/>
                </a:path>
              </a:pathLst>
            </a:custGeom>
            <a:solidFill>
              <a:srgbClr val="73E26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66700"/>
              <a:ext cx="2959855" cy="1849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766340" y="3060888"/>
            <a:ext cx="9326474" cy="6410921"/>
          </a:xfrm>
          <a:custGeom>
            <a:avLst/>
            <a:gdLst/>
            <a:ahLst/>
            <a:cxnLst/>
            <a:rect r="r" b="b" t="t" l="l"/>
            <a:pathLst>
              <a:path h="6410921" w="9326474">
                <a:moveTo>
                  <a:pt x="0" y="0"/>
                </a:moveTo>
                <a:lnTo>
                  <a:pt x="9326474" y="0"/>
                </a:lnTo>
                <a:lnTo>
                  <a:pt x="9326474" y="6410921"/>
                </a:lnTo>
                <a:lnTo>
                  <a:pt x="0" y="6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8" t="0" r="-1648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7280" y="3060888"/>
            <a:ext cx="8642032" cy="6410921"/>
          </a:xfrm>
          <a:custGeom>
            <a:avLst/>
            <a:gdLst/>
            <a:ahLst/>
            <a:cxnLst/>
            <a:rect r="r" b="b" t="t" l="l"/>
            <a:pathLst>
              <a:path h="6410921" w="8642032">
                <a:moveTo>
                  <a:pt x="0" y="0"/>
                </a:moveTo>
                <a:lnTo>
                  <a:pt x="8642032" y="0"/>
                </a:lnTo>
                <a:lnTo>
                  <a:pt x="8642032" y="6410921"/>
                </a:lnTo>
                <a:lnTo>
                  <a:pt x="0" y="6410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10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651444"/>
            <a:ext cx="19478625" cy="2314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599" spc="-27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Prêmio </a:t>
            </a:r>
            <a:r>
              <a:rPr lang="en-US" b="true" sz="5599" spc="-27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BrasilGov Summit 2026</a:t>
            </a:r>
          </a:p>
          <a:p>
            <a:pPr algn="ctr">
              <a:lnSpc>
                <a:spcPts val="6047"/>
              </a:lnSpc>
            </a:pPr>
            <a:r>
              <a:rPr lang="en-US" b="true" sz="5599" spc="-27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Iniciativas em tecnologia e inovação na gestão pública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" r="-62435" b="-6298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23533" y="1845623"/>
            <a:ext cx="11001789" cy="8546437"/>
            <a:chOff x="0" y="0"/>
            <a:chExt cx="2716491" cy="211023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16491" cy="2110231"/>
            </a:xfrm>
            <a:custGeom>
              <a:avLst/>
              <a:gdLst/>
              <a:ahLst/>
              <a:cxnLst/>
              <a:rect r="r" b="b" t="t" l="l"/>
              <a:pathLst>
                <a:path h="2110231" w="2716491">
                  <a:moveTo>
                    <a:pt x="17592" y="0"/>
                  </a:moveTo>
                  <a:lnTo>
                    <a:pt x="2698899" y="0"/>
                  </a:lnTo>
                  <a:cubicBezTo>
                    <a:pt x="2703564" y="0"/>
                    <a:pt x="2708039" y="1853"/>
                    <a:pt x="2711338" y="5153"/>
                  </a:cubicBezTo>
                  <a:cubicBezTo>
                    <a:pt x="2714637" y="8452"/>
                    <a:pt x="2716491" y="12927"/>
                    <a:pt x="2716491" y="17592"/>
                  </a:cubicBezTo>
                  <a:lnTo>
                    <a:pt x="2716491" y="2092639"/>
                  </a:lnTo>
                  <a:cubicBezTo>
                    <a:pt x="2716491" y="2097305"/>
                    <a:pt x="2714637" y="2101779"/>
                    <a:pt x="2711338" y="2105078"/>
                  </a:cubicBezTo>
                  <a:cubicBezTo>
                    <a:pt x="2708039" y="2108378"/>
                    <a:pt x="2703564" y="2110231"/>
                    <a:pt x="2698899" y="2110231"/>
                  </a:cubicBezTo>
                  <a:lnTo>
                    <a:pt x="17592" y="2110231"/>
                  </a:lnTo>
                  <a:cubicBezTo>
                    <a:pt x="12927" y="2110231"/>
                    <a:pt x="8452" y="2108378"/>
                    <a:pt x="5153" y="2105078"/>
                  </a:cubicBezTo>
                  <a:cubicBezTo>
                    <a:pt x="1853" y="2101779"/>
                    <a:pt x="0" y="2097305"/>
                    <a:pt x="0" y="2092639"/>
                  </a:cubicBezTo>
                  <a:lnTo>
                    <a:pt x="0" y="17592"/>
                  </a:lnTo>
                  <a:cubicBezTo>
                    <a:pt x="0" y="12927"/>
                    <a:pt x="1853" y="8452"/>
                    <a:pt x="5153" y="5153"/>
                  </a:cubicBezTo>
                  <a:cubicBezTo>
                    <a:pt x="8452" y="1853"/>
                    <a:pt x="12927" y="0"/>
                    <a:pt x="17592" y="0"/>
                  </a:cubicBezTo>
                  <a:close/>
                </a:path>
              </a:pathLst>
            </a:custGeom>
            <a:solidFill>
              <a:srgbClr val="73E26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66700"/>
              <a:ext cx="2716491" cy="23769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739312" y="1845623"/>
            <a:ext cx="11462845" cy="2848812"/>
          </a:xfrm>
          <a:custGeom>
            <a:avLst/>
            <a:gdLst/>
            <a:ahLst/>
            <a:cxnLst/>
            <a:rect r="r" b="b" t="t" l="l"/>
            <a:pathLst>
              <a:path h="2848812" w="11462845">
                <a:moveTo>
                  <a:pt x="0" y="0"/>
                </a:moveTo>
                <a:lnTo>
                  <a:pt x="11462846" y="0"/>
                </a:lnTo>
                <a:lnTo>
                  <a:pt x="11462846" y="2848812"/>
                </a:lnTo>
                <a:lnTo>
                  <a:pt x="0" y="2848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1186" r="0" b="-10059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39313" y="4694435"/>
            <a:ext cx="10173020" cy="2848812"/>
          </a:xfrm>
          <a:custGeom>
            <a:avLst/>
            <a:gdLst/>
            <a:ahLst/>
            <a:cxnLst/>
            <a:rect r="r" b="b" t="t" l="l"/>
            <a:pathLst>
              <a:path h="2848812" w="10173020">
                <a:moveTo>
                  <a:pt x="0" y="0"/>
                </a:moveTo>
                <a:lnTo>
                  <a:pt x="10173020" y="0"/>
                </a:lnTo>
                <a:lnTo>
                  <a:pt x="10173020" y="2848812"/>
                </a:lnTo>
                <a:lnTo>
                  <a:pt x="0" y="2848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4356" r="0" b="-10346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39313" y="7543247"/>
            <a:ext cx="9739312" cy="2848812"/>
          </a:xfrm>
          <a:custGeom>
            <a:avLst/>
            <a:gdLst/>
            <a:ahLst/>
            <a:cxnLst/>
            <a:rect r="r" b="b" t="t" l="l"/>
            <a:pathLst>
              <a:path h="2848812" w="9739312">
                <a:moveTo>
                  <a:pt x="0" y="0"/>
                </a:moveTo>
                <a:lnTo>
                  <a:pt x="9739312" y="0"/>
                </a:lnTo>
                <a:lnTo>
                  <a:pt x="9739312" y="2848813"/>
                </a:lnTo>
                <a:lnTo>
                  <a:pt x="0" y="2848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8603" r="0" b="-47801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0" y="730758"/>
            <a:ext cx="19478625" cy="790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7"/>
              </a:lnSpc>
            </a:pPr>
            <a:r>
              <a:rPr lang="en-US" b="true" sz="5599" spc="-27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Smart City Expo Curitiba 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6452" y="2075043"/>
            <a:ext cx="7344296" cy="8183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O 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  <a:hlinkClick r:id="rId6" tooltip="https://sites-site-smart-city-expo-cwb.nxjvrt.easypanel.host"/>
              </a:rPr>
              <a:t>Smart City Expo Curitiba 2026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, considerado o maior evento de cidades inteligentes das Américas, foi realizado na Arena da Baixada, em Curitiba, 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nos 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d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i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as 25, 26 e 27 de março de 2026, organizado pelo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  <a:hlinkClick r:id="rId7" tooltip="https://www.icities.com.br"/>
              </a:rPr>
              <a:t>iCities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com chancela da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  <a:hlinkClick r:id="rId8" tooltip="https://www.firabarcelona.com/en/"/>
              </a:rPr>
              <a:t>Fira Barcelona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,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s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o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b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o tema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“Cidades como Lugares para Inovar, Criar e Vivenciar”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O Governo do Paraná contou com um stand próprio, para apresentar iniciativas do Estado conectadas ao objetivo do evento. No dia 26,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Marcelo Rodrigues da Silva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realizou uma palestra sobre o ARI, com a participação de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Isadora Mazzon Flessak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- Agente Regional de Inovação do território de Francisco Beltrão,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Thiago Spiri Ferreira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- Agente Regional de Inovação no território de Londrina,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Keila de Souza Silva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- Coordenadora Institucional e Gestora do Programa na Universidade Estadual de Maringá (UEM) e </a:t>
            </a: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Juliete Silva Neves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- Coordenadora Institucional e Gestora do Programa na Universidade Federal do Paraná (UFPR)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t="0" r="-1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246632"/>
            <a:ext cx="2048256" cy="832104"/>
          </a:xfrm>
          <a:custGeom>
            <a:avLst/>
            <a:gdLst/>
            <a:ahLst/>
            <a:cxnLst/>
            <a:rect r="r" b="b" t="t" l="l"/>
            <a:pathLst>
              <a:path h="832104" w="2048256">
                <a:moveTo>
                  <a:pt x="0" y="0"/>
                </a:moveTo>
                <a:lnTo>
                  <a:pt x="2048256" y="0"/>
                </a:lnTo>
                <a:lnTo>
                  <a:pt x="2048256" y="832104"/>
                </a:lnTo>
                <a:lnTo>
                  <a:pt x="0" y="832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8489" y="1433189"/>
            <a:ext cx="458772" cy="458772"/>
          </a:xfrm>
          <a:custGeom>
            <a:avLst/>
            <a:gdLst/>
            <a:ahLst/>
            <a:cxnLst/>
            <a:rect r="r" b="b" t="t" l="l"/>
            <a:pathLst>
              <a:path h="458772" w="458772">
                <a:moveTo>
                  <a:pt x="0" y="0"/>
                </a:moveTo>
                <a:lnTo>
                  <a:pt x="458772" y="0"/>
                </a:lnTo>
                <a:lnTo>
                  <a:pt x="458772" y="458771"/>
                </a:lnTo>
                <a:lnTo>
                  <a:pt x="0" y="458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448583" y="723151"/>
            <a:ext cx="2581460" cy="1046962"/>
          </a:xfrm>
          <a:custGeom>
            <a:avLst/>
            <a:gdLst/>
            <a:ahLst/>
            <a:cxnLst/>
            <a:rect r="r" b="b" t="t" l="l"/>
            <a:pathLst>
              <a:path h="1046962" w="2581460">
                <a:moveTo>
                  <a:pt x="0" y="0"/>
                </a:moveTo>
                <a:lnTo>
                  <a:pt x="2581459" y="0"/>
                </a:lnTo>
                <a:lnTo>
                  <a:pt x="2581459" y="1046962"/>
                </a:lnTo>
                <a:lnTo>
                  <a:pt x="0" y="1046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106" t="-36272" r="-19702" b="-8226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381508" y="2299776"/>
            <a:ext cx="871675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 spc="-63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O que é?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36955" y="3198880"/>
            <a:ext cx="11604715" cy="3060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499" spc="-12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O Fund</a:t>
            </a:r>
            <a:r>
              <a:rPr lang="en-US" sz="2499" spc="-12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o </a:t>
            </a:r>
            <a:r>
              <a:rPr lang="en-US" sz="2499" spc="-12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</a:t>
            </a:r>
            <a:r>
              <a:rPr lang="en-US" sz="2499" spc="-12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Fundo integra a estratégia do Paraná de construir uma governança estadual de inovação. A iniciativa regulamenta a aplicação da Lei nº 22.107/2024, que assegura a destinação de parte dos recursos do Fundo Paraná para apoiar projetos de </a:t>
            </a:r>
            <a:r>
              <a:rPr lang="en-US" b="true" sz="2499" spc="-1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modernização, ciência, tecnologia e inovação</a:t>
            </a:r>
            <a:r>
              <a:rPr lang="en-US" sz="2499" spc="-12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nos municípios. O novo modelo de repasses fundo a fundo do programa Pacto Pela Inovação permite a </a:t>
            </a:r>
            <a:r>
              <a:rPr lang="en-US" b="true" sz="2499" spc="-1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transferência direta</a:t>
            </a:r>
            <a:r>
              <a:rPr lang="en-US" sz="2499" spc="-12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de recursos do Estado para os municípios sem necessidade de convênios, tornando o processo mais ágil e acessível.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63906" y="6934040"/>
            <a:ext cx="6750814" cy="6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9"/>
              </a:lnSpc>
              <a:spcBef>
                <a:spcPct val="0"/>
              </a:spcBef>
            </a:pPr>
            <a:r>
              <a:rPr lang="en-US" b="true" sz="3735" spc="-59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48 municípios contemplados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01960" y="7501668"/>
            <a:ext cx="5979615" cy="653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9"/>
              </a:lnSpc>
              <a:spcBef>
                <a:spcPct val="0"/>
              </a:spcBef>
            </a:pPr>
            <a:r>
              <a:rPr lang="en-US" sz="3735" spc="-5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Repasse de </a:t>
            </a:r>
            <a:r>
              <a:rPr lang="en-US" sz="3735" spc="-5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R$ 55 milhões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" r="-12390" b="-12693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907347" y="2014835"/>
          <a:ext cx="4872738" cy="5641670"/>
        </p:xfrm>
        <a:graphic>
          <a:graphicData uri="http://schemas.openxmlformats.org/drawingml/2006/table">
            <a:tbl>
              <a:tblPr/>
              <a:tblGrid>
                <a:gridCol w="4126990"/>
              </a:tblGrid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Apucarana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23F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Arapongas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541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Assaí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A68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Bandeirantes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A68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Campo Mourão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23F"/>
                    </a:solidFill>
                  </a:tcPr>
                </a:tc>
              </a:tr>
              <a:tr h="6400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Cascavel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2D5C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Castro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ABE0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Cianorte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0613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Cornélio Procópio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A68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7301927" y="2014835"/>
          <a:ext cx="4872738" cy="5641670"/>
        </p:xfrm>
        <a:graphic>
          <a:graphicData uri="http://schemas.openxmlformats.org/drawingml/2006/table">
            <a:tbl>
              <a:tblPr/>
              <a:tblGrid>
                <a:gridCol w="4126990"/>
              </a:tblGrid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Francisco Beltrão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2D5C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Guarapuava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02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Ibiporã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541"/>
                    </a:solidFill>
                  </a:tcPr>
                </a:tc>
              </a:tr>
              <a:tr h="64000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Irati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02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Jacarezinho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A68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Marechal C. Rondon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2D5C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Maringá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0613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Palotina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2D5C"/>
                    </a:solidFill>
                  </a:tcPr>
                </a:tc>
              </a:tr>
              <a:tr h="6252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Pato Branco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308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2698540" y="2014835"/>
          <a:ext cx="4872738" cy="4352925"/>
        </p:xfrm>
        <a:graphic>
          <a:graphicData uri="http://schemas.openxmlformats.org/drawingml/2006/table">
            <a:tbl>
              <a:tblPr/>
              <a:tblGrid>
                <a:gridCol w="4126990"/>
              </a:tblGrid>
              <a:tr h="621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Ponta Grossa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ABE0"/>
                    </a:solidFill>
                  </a:tcPr>
                </a:tc>
              </a:tr>
              <a:tr h="621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Realeza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308"/>
                    </a:solidFill>
                  </a:tcPr>
                </a:tc>
              </a:tr>
              <a:tr h="621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Rolândia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541"/>
                    </a:solidFill>
                  </a:tcPr>
                </a:tc>
              </a:tr>
              <a:tr h="621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Santo Antônio da Platina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AA68"/>
                    </a:solidFill>
                  </a:tcPr>
                </a:tc>
              </a:tr>
              <a:tr h="621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São José dos Pinhais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93"/>
                    </a:solidFill>
                  </a:tcPr>
                </a:tc>
              </a:tr>
              <a:tr h="621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Toledo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2D5C"/>
                    </a:solidFill>
                  </a:tcPr>
                </a:tc>
              </a:tr>
              <a:tr h="621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r>
                        <a:rPr lang="en-US" sz="1599">
                          <a:solidFill>
                            <a:srgbClr val="FFFFFF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Umuarama</a:t>
                      </a:r>
                      <a:endParaRPr lang="en-US" sz="1100"/>
                    </a:p>
                  </a:txBody>
                  <a:tcPr marL="104775" marR="104775" marT="104775" marB="104775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0613"/>
                    </a:solidFill>
                  </a:tcPr>
                </a:tc>
              </a:tr>
            </a:tbl>
          </a:graphicData>
        </a:graphic>
      </p:graphicFrame>
      <p:grpSp>
        <p:nvGrpSpPr>
          <p:cNvPr name="Group 6" id="6"/>
          <p:cNvGrpSpPr/>
          <p:nvPr/>
        </p:nvGrpSpPr>
        <p:grpSpPr>
          <a:xfrm rot="0">
            <a:off x="1907347" y="7905517"/>
            <a:ext cx="360002" cy="345343"/>
            <a:chOff x="0" y="0"/>
            <a:chExt cx="88889" cy="852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01954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0" y="665460"/>
            <a:ext cx="19478625" cy="962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b="true" sz="5599" spc="-89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Cidades contempladas com ARI’s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907347" y="8351101"/>
            <a:ext cx="360002" cy="345343"/>
            <a:chOff x="0" y="0"/>
            <a:chExt cx="88889" cy="852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E30613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907347" y="8801219"/>
            <a:ext cx="360002" cy="345343"/>
            <a:chOff x="0" y="0"/>
            <a:chExt cx="88889" cy="852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26ABE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907347" y="9251337"/>
            <a:ext cx="360002" cy="345343"/>
            <a:chOff x="0" y="0"/>
            <a:chExt cx="88889" cy="8527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B92D5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907347" y="9701455"/>
            <a:ext cx="360002" cy="345343"/>
            <a:chOff x="0" y="0"/>
            <a:chExt cx="88889" cy="852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FFEA0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4163715" y="7905517"/>
            <a:ext cx="360002" cy="345343"/>
            <a:chOff x="0" y="0"/>
            <a:chExt cx="88889" cy="852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D2AA68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4163715" y="8351101"/>
            <a:ext cx="360002" cy="345343"/>
            <a:chOff x="0" y="0"/>
            <a:chExt cx="88889" cy="8527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12223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163715" y="8801219"/>
            <a:ext cx="360002" cy="345343"/>
            <a:chOff x="0" y="0"/>
            <a:chExt cx="88889" cy="8527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005C93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4163715" y="9251337"/>
            <a:ext cx="360002" cy="345343"/>
            <a:chOff x="0" y="0"/>
            <a:chExt cx="88889" cy="8527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8889" cy="85270"/>
            </a:xfrm>
            <a:custGeom>
              <a:avLst/>
              <a:gdLst/>
              <a:ahLst/>
              <a:cxnLst/>
              <a:rect r="r" b="b" t="t" l="l"/>
              <a:pathLst>
                <a:path h="85270" w="88889">
                  <a:moveTo>
                    <a:pt x="0" y="0"/>
                  </a:moveTo>
                  <a:lnTo>
                    <a:pt x="88889" y="0"/>
                  </a:lnTo>
                  <a:lnTo>
                    <a:pt x="88889" y="85270"/>
                  </a:lnTo>
                  <a:lnTo>
                    <a:pt x="0" y="85270"/>
                  </a:lnTo>
                  <a:close/>
                </a:path>
              </a:pathLst>
            </a:custGeom>
            <a:solidFill>
              <a:srgbClr val="E78308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88889" cy="1233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424820" y="7878116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UEL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424820" y="8323700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UEM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424820" y="8773818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UEPG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2424820" y="9223936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Unioeste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424820" y="9674054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Unicentro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685642" y="7867417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UENP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685642" y="8318350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Unespar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685642" y="8773818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UFPR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685642" y="9218587"/>
            <a:ext cx="1738895" cy="372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-3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UTFPR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" r="-12390" b="-126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64447" y="1759076"/>
            <a:ext cx="8736219" cy="6552164"/>
          </a:xfrm>
          <a:custGeom>
            <a:avLst/>
            <a:gdLst/>
            <a:ahLst/>
            <a:cxnLst/>
            <a:rect r="r" b="b" t="t" l="l"/>
            <a:pathLst>
              <a:path h="6552164" w="8736219">
                <a:moveTo>
                  <a:pt x="0" y="0"/>
                </a:moveTo>
                <a:lnTo>
                  <a:pt x="8736218" y="0"/>
                </a:lnTo>
                <a:lnTo>
                  <a:pt x="8736218" y="6552164"/>
                </a:lnTo>
                <a:lnTo>
                  <a:pt x="0" y="6552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7280" y="3873850"/>
            <a:ext cx="8642032" cy="6481524"/>
          </a:xfrm>
          <a:custGeom>
            <a:avLst/>
            <a:gdLst/>
            <a:ahLst/>
            <a:cxnLst/>
            <a:rect r="r" b="b" t="t" l="l"/>
            <a:pathLst>
              <a:path h="6481524" w="8642032">
                <a:moveTo>
                  <a:pt x="0" y="0"/>
                </a:moveTo>
                <a:lnTo>
                  <a:pt x="8642032" y="0"/>
                </a:lnTo>
                <a:lnTo>
                  <a:pt x="8642032" y="6481525"/>
                </a:lnTo>
                <a:lnTo>
                  <a:pt x="0" y="6481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665460"/>
            <a:ext cx="19478625" cy="962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b="true" sz="5599" spc="-89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Orientação ARI para Secrétarios de Inovação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" r="-12390" b="-1269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08544" y="2773767"/>
            <a:ext cx="11001789" cy="6213763"/>
            <a:chOff x="0" y="0"/>
            <a:chExt cx="2716491" cy="15342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16491" cy="1534263"/>
            </a:xfrm>
            <a:custGeom>
              <a:avLst/>
              <a:gdLst/>
              <a:ahLst/>
              <a:cxnLst/>
              <a:rect r="r" b="b" t="t" l="l"/>
              <a:pathLst>
                <a:path h="1534263" w="2716491">
                  <a:moveTo>
                    <a:pt x="17592" y="0"/>
                  </a:moveTo>
                  <a:lnTo>
                    <a:pt x="2698899" y="0"/>
                  </a:lnTo>
                  <a:cubicBezTo>
                    <a:pt x="2703564" y="0"/>
                    <a:pt x="2708039" y="1853"/>
                    <a:pt x="2711338" y="5153"/>
                  </a:cubicBezTo>
                  <a:cubicBezTo>
                    <a:pt x="2714637" y="8452"/>
                    <a:pt x="2716491" y="12927"/>
                    <a:pt x="2716491" y="17592"/>
                  </a:cubicBezTo>
                  <a:lnTo>
                    <a:pt x="2716491" y="1516670"/>
                  </a:lnTo>
                  <a:cubicBezTo>
                    <a:pt x="2716491" y="1521336"/>
                    <a:pt x="2714637" y="1525811"/>
                    <a:pt x="2711338" y="1529110"/>
                  </a:cubicBezTo>
                  <a:cubicBezTo>
                    <a:pt x="2708039" y="1532409"/>
                    <a:pt x="2703564" y="1534263"/>
                    <a:pt x="2698899" y="1534263"/>
                  </a:cubicBezTo>
                  <a:lnTo>
                    <a:pt x="17592" y="1534263"/>
                  </a:lnTo>
                  <a:cubicBezTo>
                    <a:pt x="12927" y="1534263"/>
                    <a:pt x="8452" y="1532409"/>
                    <a:pt x="5153" y="1529110"/>
                  </a:cubicBezTo>
                  <a:cubicBezTo>
                    <a:pt x="1853" y="1525811"/>
                    <a:pt x="0" y="1521336"/>
                    <a:pt x="0" y="1516670"/>
                  </a:cubicBezTo>
                  <a:lnTo>
                    <a:pt x="0" y="17592"/>
                  </a:lnTo>
                  <a:cubicBezTo>
                    <a:pt x="0" y="12927"/>
                    <a:pt x="1853" y="8452"/>
                    <a:pt x="5153" y="5153"/>
                  </a:cubicBezTo>
                  <a:cubicBezTo>
                    <a:pt x="8452" y="1853"/>
                    <a:pt x="12927" y="0"/>
                    <a:pt x="17592" y="0"/>
                  </a:cubicBezTo>
                  <a:close/>
                </a:path>
              </a:pathLst>
            </a:custGeom>
            <a:solidFill>
              <a:srgbClr val="73E26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66700"/>
              <a:ext cx="2716491" cy="18009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739312" y="3719387"/>
            <a:ext cx="9448141" cy="4322524"/>
          </a:xfrm>
          <a:custGeom>
            <a:avLst/>
            <a:gdLst/>
            <a:ahLst/>
            <a:cxnLst/>
            <a:rect r="r" b="b" t="t" l="l"/>
            <a:pathLst>
              <a:path h="4322524" w="9448141">
                <a:moveTo>
                  <a:pt x="0" y="0"/>
                </a:moveTo>
                <a:lnTo>
                  <a:pt x="9448141" y="0"/>
                </a:lnTo>
                <a:lnTo>
                  <a:pt x="9448141" y="4322524"/>
                </a:lnTo>
                <a:lnTo>
                  <a:pt x="0" y="4322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1141845"/>
            <a:ext cx="19478625" cy="962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b="true" sz="5599" spc="-89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PEM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97280" y="4168689"/>
            <a:ext cx="7804253" cy="3357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</a:p>
          <a:p>
            <a:pPr algn="ctr">
              <a:lnSpc>
                <a:spcPts val="4479"/>
              </a:lnSpc>
              <a:spcBef>
                <a:spcPct val="0"/>
              </a:spcBef>
            </a:p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b="true" sz="3199" spc="-15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Contratação</a:t>
            </a:r>
            <a:r>
              <a:rPr lang="en-US" sz="3199" spc="-15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: Abril/2026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b="true" sz="3199" spc="-15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Lançamentos dos Editais pelas Universidades: </a:t>
            </a:r>
            <a:r>
              <a:rPr lang="en-US" sz="3199" spc="-15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Abril/Maio/2026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78625" cy="10972800"/>
          </a:xfrm>
          <a:custGeom>
            <a:avLst/>
            <a:gdLst/>
            <a:ahLst/>
            <a:cxnLst/>
            <a:rect r="r" b="b" t="t" l="l"/>
            <a:pathLst>
              <a:path h="10972800" w="19478625">
                <a:moveTo>
                  <a:pt x="0" y="0"/>
                </a:moveTo>
                <a:lnTo>
                  <a:pt x="19478625" y="0"/>
                </a:lnTo>
                <a:lnTo>
                  <a:pt x="19478625" y="10972800"/>
                </a:lnTo>
                <a:lnTo>
                  <a:pt x="0" y="1097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2" r="-12390" b="-126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54302" y="2773767"/>
            <a:ext cx="9326474" cy="6213763"/>
          </a:xfrm>
          <a:custGeom>
            <a:avLst/>
            <a:gdLst/>
            <a:ahLst/>
            <a:cxnLst/>
            <a:rect r="r" b="b" t="t" l="l"/>
            <a:pathLst>
              <a:path h="6213763" w="9326474">
                <a:moveTo>
                  <a:pt x="0" y="0"/>
                </a:moveTo>
                <a:lnTo>
                  <a:pt x="9326474" y="0"/>
                </a:lnTo>
                <a:lnTo>
                  <a:pt x="9326474" y="6213764"/>
                </a:lnTo>
                <a:lnTo>
                  <a:pt x="0" y="621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1141845"/>
            <a:ext cx="19478625" cy="962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b="true" sz="5599" spc="-89">
                <a:solidFill>
                  <a:srgbClr val="0020FF"/>
                </a:solidFill>
                <a:latin typeface="Gotham Bold"/>
                <a:ea typeface="Gotham Bold"/>
                <a:cs typeface="Gotham Bold"/>
                <a:sym typeface="Gotham Bold"/>
              </a:rPr>
              <a:t>Lançamento Prime 2026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608544" y="2773767"/>
            <a:ext cx="11001789" cy="6213763"/>
            <a:chOff x="0" y="0"/>
            <a:chExt cx="2716491" cy="15342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16491" cy="1534263"/>
            </a:xfrm>
            <a:custGeom>
              <a:avLst/>
              <a:gdLst/>
              <a:ahLst/>
              <a:cxnLst/>
              <a:rect r="r" b="b" t="t" l="l"/>
              <a:pathLst>
                <a:path h="1534263" w="2716491">
                  <a:moveTo>
                    <a:pt x="17592" y="0"/>
                  </a:moveTo>
                  <a:lnTo>
                    <a:pt x="2698899" y="0"/>
                  </a:lnTo>
                  <a:cubicBezTo>
                    <a:pt x="2703564" y="0"/>
                    <a:pt x="2708039" y="1853"/>
                    <a:pt x="2711338" y="5153"/>
                  </a:cubicBezTo>
                  <a:cubicBezTo>
                    <a:pt x="2714637" y="8452"/>
                    <a:pt x="2716491" y="12927"/>
                    <a:pt x="2716491" y="17592"/>
                  </a:cubicBezTo>
                  <a:lnTo>
                    <a:pt x="2716491" y="1516670"/>
                  </a:lnTo>
                  <a:cubicBezTo>
                    <a:pt x="2716491" y="1521336"/>
                    <a:pt x="2714637" y="1525811"/>
                    <a:pt x="2711338" y="1529110"/>
                  </a:cubicBezTo>
                  <a:cubicBezTo>
                    <a:pt x="2708039" y="1532409"/>
                    <a:pt x="2703564" y="1534263"/>
                    <a:pt x="2698899" y="1534263"/>
                  </a:cubicBezTo>
                  <a:lnTo>
                    <a:pt x="17592" y="1534263"/>
                  </a:lnTo>
                  <a:cubicBezTo>
                    <a:pt x="12927" y="1534263"/>
                    <a:pt x="8452" y="1532409"/>
                    <a:pt x="5153" y="1529110"/>
                  </a:cubicBezTo>
                  <a:cubicBezTo>
                    <a:pt x="1853" y="1525811"/>
                    <a:pt x="0" y="1521336"/>
                    <a:pt x="0" y="1516670"/>
                  </a:cubicBezTo>
                  <a:lnTo>
                    <a:pt x="0" y="17592"/>
                  </a:lnTo>
                  <a:cubicBezTo>
                    <a:pt x="0" y="12927"/>
                    <a:pt x="1853" y="8452"/>
                    <a:pt x="5153" y="5153"/>
                  </a:cubicBezTo>
                  <a:cubicBezTo>
                    <a:pt x="8452" y="1853"/>
                    <a:pt x="12927" y="0"/>
                    <a:pt x="17592" y="0"/>
                  </a:cubicBezTo>
                  <a:close/>
                </a:path>
              </a:pathLst>
            </a:custGeom>
            <a:solidFill>
              <a:srgbClr val="73E26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66700"/>
              <a:ext cx="2716491" cy="18009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4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12269" y="3332077"/>
            <a:ext cx="7804253" cy="505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L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ançado em 2021, o Prime consolidou-se como uma política pública estratégica para a área de ciência e tecnologia no Paraná, conectando a produção acadêmica às demandas do mercado. Desde a primeira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e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d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ição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, 369 pesquisadores já participaram do programa. Em 2023, a iniciativa passou a con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t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ar com o aporte financeiro de R$ 200 m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i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l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p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ara os finalis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tas.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Inscrições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: até 22 de abril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Resultado da 1ª fase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: 29 de abril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Resultado da 2ª fase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: 20 de agosto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Resultado da 3ª fase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: 16 de outubro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b="true" sz="2199" spc="-10">
                <a:solidFill>
                  <a:srgbClr val="404040"/>
                </a:solidFill>
                <a:latin typeface="Gotham Bold"/>
                <a:ea typeface="Gotham Bold"/>
                <a:cs typeface="Gotham Bold"/>
                <a:sym typeface="Gotham Bold"/>
              </a:rPr>
              <a:t>Cerimônia de encerramento</a:t>
            </a:r>
            <a:r>
              <a:rPr lang="en-US" sz="2199" spc="-10">
                <a:solidFill>
                  <a:srgbClr val="404040"/>
                </a:solidFill>
                <a:latin typeface="Gotham"/>
                <a:ea typeface="Gotham"/>
                <a:cs typeface="Gotham"/>
                <a:sym typeface="Gotham"/>
              </a:rPr>
              <a:t>: novembro de 2026.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DAHGRI2RuPY</dc:identifier>
  <dcterms:modified xsi:type="dcterms:W3CDTF">2011-08-01T06:04:30Z</dcterms:modified>
  <cp:revision>1</cp:revision>
  <dc:title>FOPEME 04/2026</dc:title>
</cp:coreProperties>
</file>