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2" r:id="rId2"/>
    <p:sldId id="276" r:id="rId3"/>
    <p:sldId id="275" r:id="rId4"/>
    <p:sldId id="277" r:id="rId5"/>
    <p:sldId id="273" r:id="rId6"/>
    <p:sldId id="282" r:id="rId7"/>
    <p:sldId id="283" r:id="rId8"/>
    <p:sldId id="285" r:id="rId9"/>
    <p:sldId id="286" r:id="rId10"/>
    <p:sldId id="288" r:id="rId11"/>
    <p:sldId id="289" r:id="rId12"/>
    <p:sldId id="290" r:id="rId13"/>
    <p:sldId id="291" r:id="rId14"/>
    <p:sldId id="292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E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60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4C6BB-974D-483B-A489-59A71523A424}" type="datetimeFigureOut">
              <a:rPr lang="pt-BR" smtClean="0"/>
              <a:t>16/03/2026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CB27A-E153-49DE-B896-92F29EC434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15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3420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2404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497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1351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745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4570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5501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870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4088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561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ero">
  <p:cSld name="Zer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8"/>
          <p:cNvSpPr/>
          <p:nvPr/>
        </p:nvSpPr>
        <p:spPr>
          <a:xfrm>
            <a:off x="1987448" y="8087895"/>
            <a:ext cx="14268552" cy="1056105"/>
          </a:xfrm>
          <a:prstGeom prst="rect">
            <a:avLst/>
          </a:prstGeom>
          <a:gradFill>
            <a:gsLst>
              <a:gs pos="0">
                <a:srgbClr val="67E7D0">
                  <a:alpha val="0"/>
                </a:srgbClr>
              </a:gs>
              <a:gs pos="10000">
                <a:srgbClr val="67E7D0">
                  <a:alpha val="0"/>
                </a:srgbClr>
              </a:gs>
              <a:gs pos="54000">
                <a:srgbClr val="FFFFFF">
                  <a:alpha val="50980"/>
                </a:srgbClr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title"/>
          </p:nvPr>
        </p:nvSpPr>
        <p:spPr>
          <a:xfrm>
            <a:off x="2800738" y="4124579"/>
            <a:ext cx="11224815" cy="51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gtree"/>
              <a:buNone/>
              <a:defRPr sz="3750" b="1" i="0" u="none" strike="noStrike" cap="none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body" idx="1"/>
          </p:nvPr>
        </p:nvSpPr>
        <p:spPr>
          <a:xfrm>
            <a:off x="2800738" y="5138693"/>
            <a:ext cx="5970294" cy="42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0985" marR="0" lvl="0" indent="-190492" algn="l" rtl="0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>
                <a:srgbClr val="001FFF"/>
              </a:buClr>
              <a:buSzPts val="2200"/>
              <a:buFont typeface="Arial"/>
              <a:buNone/>
              <a:defRPr sz="1833" b="0" i="0" u="none" strike="noStrike" cap="none">
                <a:solidFill>
                  <a:srgbClr val="001FFF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761970" marR="0" lvl="1" indent="-19049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1833" b="0" i="0" u="none" strike="noStrike" cap="none">
                <a:solidFill>
                  <a:schemeClr val="dk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142954" marR="0" lvl="2" indent="-19049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1833" b="0" i="0" u="none" strike="noStrike" cap="none">
                <a:solidFill>
                  <a:schemeClr val="dk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523939" marR="0" lvl="3" indent="-19049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1833" b="0" i="0" u="none" strike="noStrike" cap="none">
                <a:solidFill>
                  <a:schemeClr val="dk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1904924" marR="0" lvl="4" indent="-19049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1833" b="0" i="0" u="none" strike="noStrike" cap="none">
                <a:solidFill>
                  <a:schemeClr val="dk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285909" marR="0" lvl="5" indent="-342675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876"/>
              <a:buFont typeface="Arial"/>
              <a:buChar char="•"/>
              <a:defRPr sz="23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66893" marR="0" lvl="6" indent="-342675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876"/>
              <a:buFont typeface="Arial"/>
              <a:buChar char="•"/>
              <a:defRPr sz="23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47878" marR="0" lvl="7" indent="-342675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876"/>
              <a:buFont typeface="Arial"/>
              <a:buChar char="•"/>
              <a:defRPr sz="23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428863" marR="0" lvl="8" indent="-342675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876"/>
              <a:buFont typeface="Arial"/>
              <a:buChar char="•"/>
              <a:defRPr sz="23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" name="Google Shape;1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357" y="1133812"/>
            <a:ext cx="4708447" cy="194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EC99FD5-643D-16BF-F662-CC9A972D06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35182" y="8316768"/>
            <a:ext cx="5906236" cy="6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04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Slide">
  <p:cSld name="32_Title Slide">
    <p:bg>
      <p:bgPr>
        <a:gradFill>
          <a:gsLst>
            <a:gs pos="0">
              <a:srgbClr val="F2F2F2"/>
            </a:gs>
            <a:gs pos="41000">
              <a:srgbClr val="F2F2F2"/>
            </a:gs>
            <a:gs pos="80000">
              <a:srgbClr val="D5EFF4"/>
            </a:gs>
            <a:gs pos="89000">
              <a:srgbClr val="B0ECF7"/>
            </a:gs>
            <a:gs pos="100000">
              <a:srgbClr val="4AE2F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1" descr="Uma imagem contendo objeto, relógio, desenho&#10;&#10;O conteúdo gerado por IA pode estar incorreto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364180" y="566093"/>
            <a:ext cx="1476045" cy="47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1"/>
          <p:cNvSpPr/>
          <p:nvPr/>
        </p:nvSpPr>
        <p:spPr>
          <a:xfrm>
            <a:off x="1987448" y="8087895"/>
            <a:ext cx="14268552" cy="1056105"/>
          </a:xfrm>
          <a:prstGeom prst="rect">
            <a:avLst/>
          </a:prstGeom>
          <a:gradFill>
            <a:gsLst>
              <a:gs pos="0">
                <a:srgbClr val="67E7D0">
                  <a:alpha val="0"/>
                </a:srgbClr>
              </a:gs>
              <a:gs pos="10000">
                <a:srgbClr val="67E7D0">
                  <a:alpha val="0"/>
                </a:srgbClr>
              </a:gs>
              <a:gs pos="54000">
                <a:srgbClr val="FFFFFF">
                  <a:alpha val="50980"/>
                </a:srgbClr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67E28AEF-9FFF-657C-E8AA-28A23B3CAF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35182" y="8316768"/>
            <a:ext cx="5906236" cy="6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7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>
            <a:spLocks noGrp="1"/>
          </p:cNvSpPr>
          <p:nvPr>
            <p:ph type="body" idx="1"/>
          </p:nvPr>
        </p:nvSpPr>
        <p:spPr>
          <a:xfrm>
            <a:off x="0" y="4572000"/>
            <a:ext cx="16256000" cy="14957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 algn="ctr">
              <a:spcBef>
                <a:spcPts val="0"/>
              </a:spcBef>
            </a:pPr>
            <a:r>
              <a:rPr lang="pt-BR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Relatório </a:t>
            </a:r>
            <a:r>
              <a:rPr lang="pt-BR" sz="5400" b="1" dirty="0">
                <a:latin typeface="Arial" panose="020B0604020202020204" pitchFamily="34" charset="0"/>
                <a:cs typeface="Arial" panose="020B0604020202020204" pitchFamily="34" charset="0"/>
              </a:rPr>
              <a:t>Estratégico de </a:t>
            </a:r>
            <a:r>
              <a:rPr lang="pt-BR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  <a:p>
            <a:pPr marL="0" indent="0" algn="ctr">
              <a:spcBef>
                <a:spcPts val="0"/>
              </a:spcBef>
            </a:pPr>
            <a:r>
              <a:rPr lang="pt-BR" sz="5400" b="1" smtClean="0">
                <a:latin typeface="Arial" panose="020B0604020202020204" pitchFamily="34" charset="0"/>
                <a:cs typeface="Arial" panose="020B0604020202020204" pitchFamily="34" charset="0"/>
              </a:rPr>
              <a:t>2025/02</a:t>
            </a:r>
            <a:endParaRPr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91;p1"/>
          <p:cNvSpPr txBox="1">
            <a:spLocks/>
          </p:cNvSpPr>
          <p:nvPr/>
        </p:nvSpPr>
        <p:spPr>
          <a:xfrm>
            <a:off x="6832600" y="1197143"/>
            <a:ext cx="884925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gtree"/>
              <a:buNone/>
              <a:defRPr sz="4500" b="1" i="0" u="none" strike="noStrike" cap="none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800"/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63ª Reunião Ordinária do FOPEME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SzPts val="4800"/>
            </a:pPr>
            <a:r>
              <a:rPr 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Fórum Permanente das Microempresas e Empresas de Pequeno </a:t>
            </a:r>
            <a:r>
              <a:rPr lang="pt-B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Porte</a:t>
            </a:r>
            <a:endParaRPr lang="pt-B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91;p1"/>
          <p:cNvSpPr txBox="1">
            <a:spLocks/>
          </p:cNvSpPr>
          <p:nvPr/>
        </p:nvSpPr>
        <p:spPr>
          <a:xfrm>
            <a:off x="7213601" y="2121635"/>
            <a:ext cx="8153400" cy="588605"/>
          </a:xfrm>
          <a:prstGeom prst="rect">
            <a:avLst/>
          </a:prstGeom>
          <a:solidFill>
            <a:srgbClr val="73E266"/>
          </a:solidFill>
          <a:ln>
            <a:noFill/>
          </a:ln>
          <a:effectLst>
            <a:softEdge rad="31750"/>
          </a:effectLst>
        </p:spPr>
        <p:txBody>
          <a:bodyPr spcFirstLastPara="1" wrap="square" lIns="0" tIns="72000" rIns="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igtree"/>
              <a:buNone/>
              <a:defRPr sz="4500" b="1" i="0" u="none" strike="noStrike" cap="none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800"/>
            </a:pPr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CT3 - Tecnologia </a:t>
            </a: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Inovação</a:t>
            </a:r>
          </a:p>
        </p:txBody>
      </p:sp>
    </p:spTree>
    <p:extLst>
      <p:ext uri="{BB962C8B-B14F-4D97-AF65-F5344CB8AC3E}">
        <p14:creationId xmlns:p14="http://schemas.microsoft.com/office/powerpoint/2010/main" val="218933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1383312"/>
            <a:ext cx="4656533" cy="39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9534" y="1359141"/>
            <a:ext cx="4656732" cy="39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7267" y="1359141"/>
            <a:ext cx="4656533" cy="39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" y="5422407"/>
            <a:ext cx="4656533" cy="35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99534" y="5410328"/>
            <a:ext cx="4656732" cy="35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37267" y="5410328"/>
            <a:ext cx="4656533" cy="35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1206501" y="2546543"/>
            <a:ext cx="39559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400" b="1" dirty="0" err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Gestão</a:t>
            </a:r>
            <a:r>
              <a:rPr lang="en-US" sz="2400" b="1" dirty="0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b="1" dirty="0" err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Processos</a:t>
            </a:r>
            <a:endParaRPr sz="2400" dirty="0"/>
          </a:p>
        </p:txBody>
      </p:sp>
      <p:sp>
        <p:nvSpPr>
          <p:cNvPr id="190" name="Google Shape;190;p19"/>
          <p:cNvSpPr txBox="1"/>
          <p:nvPr/>
        </p:nvSpPr>
        <p:spPr>
          <a:xfrm>
            <a:off x="1206500" y="3245043"/>
            <a:ext cx="376753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Metodologias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Ágeis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Kanban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/Scrum) e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Planejamento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(5W2H).</a:t>
            </a:r>
            <a:endParaRPr sz="2400" dirty="0"/>
          </a:p>
        </p:txBody>
      </p:sp>
      <p:sp>
        <p:nvSpPr>
          <p:cNvPr id="191" name="Google Shape;191;p19"/>
          <p:cNvSpPr txBox="1"/>
          <p:nvPr/>
        </p:nvSpPr>
        <p:spPr>
          <a:xfrm>
            <a:off x="6244034" y="2546535"/>
            <a:ext cx="39561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4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Marketing e Vendas</a:t>
            </a:r>
            <a:endParaRPr sz="2400"/>
          </a:p>
        </p:txBody>
      </p:sp>
      <p:sp>
        <p:nvSpPr>
          <p:cNvPr id="192" name="Google Shape;192;p19"/>
          <p:cNvSpPr txBox="1"/>
          <p:nvPr/>
        </p:nvSpPr>
        <p:spPr>
          <a:xfrm>
            <a:off x="6244034" y="3245035"/>
            <a:ext cx="37677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Branding, Funil de Vendas e Marketing Digital.</a:t>
            </a:r>
            <a:endParaRPr sz="2400"/>
          </a:p>
        </p:txBody>
      </p:sp>
      <p:sp>
        <p:nvSpPr>
          <p:cNvPr id="193" name="Google Shape;193;p19"/>
          <p:cNvSpPr txBox="1"/>
          <p:nvPr/>
        </p:nvSpPr>
        <p:spPr>
          <a:xfrm>
            <a:off x="11281767" y="2546535"/>
            <a:ext cx="39559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4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Finanças e Fomento</a:t>
            </a:r>
            <a:endParaRPr sz="2400"/>
          </a:p>
        </p:txBody>
      </p:sp>
      <p:sp>
        <p:nvSpPr>
          <p:cNvPr id="194" name="Google Shape;194;p19"/>
          <p:cNvSpPr txBox="1"/>
          <p:nvPr/>
        </p:nvSpPr>
        <p:spPr>
          <a:xfrm>
            <a:off x="11281767" y="3245035"/>
            <a:ext cx="37675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Fluxo de Caixa, Precificação e Linhas de Crédito.</a:t>
            </a:r>
            <a:endParaRPr sz="2400"/>
          </a:p>
        </p:txBody>
      </p:sp>
      <p:sp>
        <p:nvSpPr>
          <p:cNvPr id="195" name="Google Shape;195;p19"/>
          <p:cNvSpPr txBox="1"/>
          <p:nvPr/>
        </p:nvSpPr>
        <p:spPr>
          <a:xfrm>
            <a:off x="1206501" y="6706369"/>
            <a:ext cx="39559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400" b="1" dirty="0" err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Gestão</a:t>
            </a:r>
            <a:r>
              <a:rPr lang="en-US" sz="2400" b="1" dirty="0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400" b="1" dirty="0" err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Pessoas</a:t>
            </a:r>
            <a:endParaRPr sz="2400" dirty="0"/>
          </a:p>
        </p:txBody>
      </p:sp>
      <p:sp>
        <p:nvSpPr>
          <p:cNvPr id="196" name="Google Shape;196;p19"/>
          <p:cNvSpPr txBox="1"/>
          <p:nvPr/>
        </p:nvSpPr>
        <p:spPr>
          <a:xfrm>
            <a:off x="1206500" y="7404870"/>
            <a:ext cx="37675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Liderança, Recrutamento e Retenção de Talentos.</a:t>
            </a:r>
            <a:endParaRPr sz="2400"/>
          </a:p>
        </p:txBody>
      </p:sp>
      <p:sp>
        <p:nvSpPr>
          <p:cNvPr id="197" name="Google Shape;197;p19"/>
          <p:cNvSpPr txBox="1"/>
          <p:nvPr/>
        </p:nvSpPr>
        <p:spPr>
          <a:xfrm>
            <a:off x="6244034" y="6718428"/>
            <a:ext cx="39561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4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Transf. Digital</a:t>
            </a:r>
            <a:endParaRPr sz="2400"/>
          </a:p>
        </p:txBody>
      </p:sp>
      <p:sp>
        <p:nvSpPr>
          <p:cNvPr id="198" name="Google Shape;198;p19"/>
          <p:cNvSpPr txBox="1"/>
          <p:nvPr/>
        </p:nvSpPr>
        <p:spPr>
          <a:xfrm>
            <a:off x="6244034" y="7416929"/>
            <a:ext cx="37677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IA aplicada aos negócios, Automação e LGPD.</a:t>
            </a:r>
            <a:endParaRPr sz="2400"/>
          </a:p>
        </p:txBody>
      </p:sp>
      <p:sp>
        <p:nvSpPr>
          <p:cNvPr id="199" name="Google Shape;199;p19"/>
          <p:cNvSpPr txBox="1"/>
          <p:nvPr/>
        </p:nvSpPr>
        <p:spPr>
          <a:xfrm>
            <a:off x="11281767" y="6718428"/>
            <a:ext cx="39559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4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Tópicos Regionais</a:t>
            </a:r>
            <a:endParaRPr sz="2400"/>
          </a:p>
        </p:txBody>
      </p:sp>
      <p:sp>
        <p:nvSpPr>
          <p:cNvPr id="200" name="Google Shape;200;p19"/>
          <p:cNvSpPr txBox="1"/>
          <p:nvPr/>
        </p:nvSpPr>
        <p:spPr>
          <a:xfrm>
            <a:off x="11281767" y="7416929"/>
            <a:ext cx="37675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Estratégias de mercado locais e ecossistema regional.</a:t>
            </a:r>
            <a:endParaRPr sz="2400"/>
          </a:p>
        </p:txBody>
      </p:sp>
      <p:pic>
        <p:nvPicPr>
          <p:cNvPr id="201" name="Google Shape;201;p19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6500" y="1733743"/>
            <a:ext cx="6350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44033" y="1733735"/>
            <a:ext cx="5080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9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81767" y="1733735"/>
            <a:ext cx="5080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9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06500" y="5893569"/>
            <a:ext cx="6350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9" descr="imag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244033" y="5905628"/>
            <a:ext cx="6350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9" descr="imag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281767" y="5905628"/>
            <a:ext cx="5715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9"/>
          <p:cNvSpPr txBox="1"/>
          <p:nvPr/>
        </p:nvSpPr>
        <p:spPr>
          <a:xfrm>
            <a:off x="1016001" y="762001"/>
            <a:ext cx="152019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44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TRILHA FORMATIVA (MICROCREDENCIAIS)</a:t>
            </a:r>
            <a:endParaRPr sz="2400"/>
          </a:p>
        </p:txBody>
      </p:sp>
      <p:sp>
        <p:nvSpPr>
          <p:cNvPr id="208" name="Google Shape;208;p19"/>
          <p:cNvSpPr/>
          <p:nvPr/>
        </p:nvSpPr>
        <p:spPr>
          <a:xfrm>
            <a:off x="762000" y="762001"/>
            <a:ext cx="101600" cy="825500"/>
          </a:xfrm>
          <a:prstGeom prst="rect">
            <a:avLst/>
          </a:prstGeom>
          <a:solidFill>
            <a:srgbClr val="EAB30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2958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0"/>
          <p:cNvSpPr txBox="1"/>
          <p:nvPr/>
        </p:nvSpPr>
        <p:spPr>
          <a:xfrm>
            <a:off x="1016001" y="1098550"/>
            <a:ext cx="66675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4400" b="1" dirty="0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OFICINA MÃOS NA MASSA</a:t>
            </a:r>
            <a:endParaRPr sz="2400" dirty="0"/>
          </a:p>
        </p:txBody>
      </p:sp>
      <p:sp>
        <p:nvSpPr>
          <p:cNvPr id="215" name="Google Shape;215;p20"/>
          <p:cNvSpPr/>
          <p:nvPr/>
        </p:nvSpPr>
        <p:spPr>
          <a:xfrm>
            <a:off x="762000" y="1098549"/>
            <a:ext cx="101600" cy="1651000"/>
          </a:xfrm>
          <a:prstGeom prst="rect">
            <a:avLst/>
          </a:prstGeom>
          <a:solidFill>
            <a:srgbClr val="EAB30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0"/>
          <p:cNvSpPr txBox="1"/>
          <p:nvPr/>
        </p:nvSpPr>
        <p:spPr>
          <a:xfrm>
            <a:off x="762000" y="3257549"/>
            <a:ext cx="6934200" cy="28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872" b="1" dirty="0" err="1">
                <a:solidFill>
                  <a:srgbClr val="EAB308"/>
                </a:solidFill>
                <a:latin typeface="Poppins"/>
                <a:ea typeface="Poppins"/>
                <a:cs typeface="Poppins"/>
                <a:sym typeface="Poppins"/>
              </a:rPr>
              <a:t>Tirando</a:t>
            </a:r>
            <a:r>
              <a:rPr lang="en-US" sz="1872" b="1" dirty="0">
                <a:solidFill>
                  <a:srgbClr val="EAB308"/>
                </a:solidFill>
                <a:latin typeface="Poppins"/>
                <a:ea typeface="Poppins"/>
                <a:cs typeface="Poppins"/>
                <a:sym typeface="Poppins"/>
              </a:rPr>
              <a:t> as </a:t>
            </a:r>
            <a:r>
              <a:rPr lang="en-US" sz="1872" b="1" dirty="0" err="1">
                <a:solidFill>
                  <a:srgbClr val="EAB308"/>
                </a:solidFill>
                <a:latin typeface="Poppins"/>
                <a:ea typeface="Poppins"/>
                <a:cs typeface="Poppins"/>
                <a:sym typeface="Poppins"/>
              </a:rPr>
              <a:t>ideias</a:t>
            </a:r>
            <a:r>
              <a:rPr lang="en-US" sz="1872" b="1" dirty="0">
                <a:solidFill>
                  <a:srgbClr val="EAB308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1872" b="1" dirty="0" err="1">
                <a:solidFill>
                  <a:srgbClr val="EAB308"/>
                </a:solidFill>
                <a:latin typeface="Poppins"/>
                <a:ea typeface="Poppins"/>
                <a:cs typeface="Poppins"/>
                <a:sym typeface="Poppins"/>
              </a:rPr>
              <a:t>papel</a:t>
            </a:r>
            <a:endParaRPr sz="2400" dirty="0"/>
          </a:p>
        </p:txBody>
      </p:sp>
      <p:sp>
        <p:nvSpPr>
          <p:cNvPr id="217" name="Google Shape;217;p20"/>
          <p:cNvSpPr txBox="1"/>
          <p:nvPr/>
        </p:nvSpPr>
        <p:spPr>
          <a:xfrm>
            <a:off x="762000" y="4133850"/>
            <a:ext cx="6604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Uma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imersão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prática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de 8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horas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focada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transformar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conceitos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soluções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reais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mercado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400" dirty="0"/>
          </a:p>
        </p:txBody>
      </p:sp>
      <p:sp>
        <p:nvSpPr>
          <p:cNvPr id="218" name="Google Shape;218;p20"/>
          <p:cNvSpPr txBox="1"/>
          <p:nvPr/>
        </p:nvSpPr>
        <p:spPr>
          <a:xfrm>
            <a:off x="1206501" y="5403850"/>
            <a:ext cx="61595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Business Model Canvas.</a:t>
            </a:r>
            <a:endParaRPr sz="2400" dirty="0"/>
          </a:p>
        </p:txBody>
      </p:sp>
      <p:sp>
        <p:nvSpPr>
          <p:cNvPr id="219" name="Google Shape;219;p20"/>
          <p:cNvSpPr txBox="1"/>
          <p:nvPr/>
        </p:nvSpPr>
        <p:spPr>
          <a:xfrm>
            <a:off x="1206501" y="6013450"/>
            <a:ext cx="61595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Prototipagem de Soluções (MVP).</a:t>
            </a:r>
            <a:endParaRPr sz="2400"/>
          </a:p>
        </p:txBody>
      </p:sp>
      <p:sp>
        <p:nvSpPr>
          <p:cNvPr id="220" name="Google Shape;220;p20"/>
          <p:cNvSpPr txBox="1"/>
          <p:nvPr/>
        </p:nvSpPr>
        <p:spPr>
          <a:xfrm>
            <a:off x="1206501" y="6623050"/>
            <a:ext cx="61595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Validação com usuários reais.</a:t>
            </a:r>
            <a:endParaRPr sz="2400"/>
          </a:p>
        </p:txBody>
      </p:sp>
      <p:sp>
        <p:nvSpPr>
          <p:cNvPr id="221" name="Google Shape;221;p20"/>
          <p:cNvSpPr txBox="1"/>
          <p:nvPr/>
        </p:nvSpPr>
        <p:spPr>
          <a:xfrm>
            <a:off x="1206501" y="7232650"/>
            <a:ext cx="61595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Testes de viabilidade financeira.</a:t>
            </a:r>
            <a:endParaRPr sz="2400"/>
          </a:p>
        </p:txBody>
      </p:sp>
      <p:pic>
        <p:nvPicPr>
          <p:cNvPr id="222" name="Google Shape;222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5461001"/>
            <a:ext cx="279400" cy="2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0" y="6070601"/>
            <a:ext cx="279400" cy="2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0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" y="6680201"/>
            <a:ext cx="355600" cy="2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2001" y="7289801"/>
            <a:ext cx="215900" cy="2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0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8000" y="0"/>
            <a:ext cx="8128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65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6515100"/>
            <a:ext cx="14732000" cy="31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0" y="2095500"/>
            <a:ext cx="6985000" cy="39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9000" y="2095500"/>
            <a:ext cx="6985000" cy="39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" y="6515100"/>
            <a:ext cx="14732000" cy="31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1"/>
          <p:cNvSpPr txBox="1"/>
          <p:nvPr/>
        </p:nvSpPr>
        <p:spPr>
          <a:xfrm>
            <a:off x="1206500" y="3403600"/>
            <a:ext cx="6400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4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Mentorias</a:t>
            </a:r>
            <a:endParaRPr sz="2400"/>
          </a:p>
        </p:txBody>
      </p:sp>
      <p:sp>
        <p:nvSpPr>
          <p:cNvPr id="237" name="Google Shape;237;p21"/>
          <p:cNvSpPr txBox="1"/>
          <p:nvPr/>
        </p:nvSpPr>
        <p:spPr>
          <a:xfrm>
            <a:off x="1206500" y="4102101"/>
            <a:ext cx="6096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Encontros de 1 hora por microcredencial para auxílio direto na identificação e solução de problemas específicos do negócio do empreendedor.</a:t>
            </a:r>
            <a:endParaRPr sz="2400"/>
          </a:p>
        </p:txBody>
      </p:sp>
      <p:sp>
        <p:nvSpPr>
          <p:cNvPr id="238" name="Google Shape;238;p21"/>
          <p:cNvSpPr txBox="1"/>
          <p:nvPr/>
        </p:nvSpPr>
        <p:spPr>
          <a:xfrm>
            <a:off x="8953500" y="3403600"/>
            <a:ext cx="6400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4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Eventos e Feiras</a:t>
            </a:r>
            <a:endParaRPr sz="2400"/>
          </a:p>
        </p:txBody>
      </p:sp>
      <p:sp>
        <p:nvSpPr>
          <p:cNvPr id="239" name="Google Shape;239;p21"/>
          <p:cNvSpPr txBox="1"/>
          <p:nvPr/>
        </p:nvSpPr>
        <p:spPr>
          <a:xfrm>
            <a:off x="8953500" y="4102101"/>
            <a:ext cx="6096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Realização de Feiras de Negócios e articulação com ecossistemas locais para prospecção de parcerias e visibilidade aos cursistas.</a:t>
            </a:r>
            <a:endParaRPr sz="2400"/>
          </a:p>
        </p:txBody>
      </p:sp>
      <p:pic>
        <p:nvPicPr>
          <p:cNvPr id="240" name="Google Shape;240;p21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06500" y="2590800"/>
            <a:ext cx="6350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1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53500" y="2590800"/>
            <a:ext cx="635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1"/>
          <p:cNvSpPr txBox="1"/>
          <p:nvPr/>
        </p:nvSpPr>
        <p:spPr>
          <a:xfrm>
            <a:off x="1016001" y="762000"/>
            <a:ext cx="152019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44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APOIO PERSONALIZADO E REDES</a:t>
            </a:r>
            <a:endParaRPr sz="2400"/>
          </a:p>
        </p:txBody>
      </p:sp>
      <p:sp>
        <p:nvSpPr>
          <p:cNvPr id="243" name="Google Shape;243;p21"/>
          <p:cNvSpPr/>
          <p:nvPr/>
        </p:nvSpPr>
        <p:spPr>
          <a:xfrm>
            <a:off x="762000" y="762001"/>
            <a:ext cx="101600" cy="825500"/>
          </a:xfrm>
          <a:prstGeom prst="rect">
            <a:avLst/>
          </a:prstGeom>
          <a:solidFill>
            <a:srgbClr val="EAB30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735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2"/>
          <p:cNvSpPr txBox="1"/>
          <p:nvPr/>
        </p:nvSpPr>
        <p:spPr>
          <a:xfrm>
            <a:off x="2413000" y="7264401"/>
            <a:ext cx="11430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Recursos não reembolsáveis do </a:t>
            </a:r>
            <a:r>
              <a:rPr lang="en-US" sz="2200" b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Fundo Paraná</a:t>
            </a:r>
            <a:r>
              <a:rPr lang="en-US" sz="22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para bolsas e custeio, garantindo gratuidade total aos empreendedores.</a:t>
            </a:r>
            <a:endParaRPr sz="2400"/>
          </a:p>
        </p:txBody>
      </p:sp>
      <p:sp>
        <p:nvSpPr>
          <p:cNvPr id="250" name="Google Shape;250;p22"/>
          <p:cNvSpPr txBox="1"/>
          <p:nvPr/>
        </p:nvSpPr>
        <p:spPr>
          <a:xfrm>
            <a:off x="1379934" y="3479800"/>
            <a:ext cx="4762500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0000" b="1">
                <a:solidFill>
                  <a:srgbClr val="002D56"/>
                </a:solidFill>
                <a:latin typeface="Lato"/>
                <a:ea typeface="Lato"/>
                <a:cs typeface="Lato"/>
                <a:sym typeface="Lato"/>
              </a:rPr>
              <a:t>R$ 3.7M</a:t>
            </a:r>
            <a:endParaRPr sz="2400"/>
          </a:p>
        </p:txBody>
      </p:sp>
      <p:sp>
        <p:nvSpPr>
          <p:cNvPr id="251" name="Google Shape;251;p22"/>
          <p:cNvSpPr txBox="1"/>
          <p:nvPr/>
        </p:nvSpPr>
        <p:spPr>
          <a:xfrm>
            <a:off x="1379934" y="4876800"/>
            <a:ext cx="4762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400">
                <a:solidFill>
                  <a:srgbClr val="EAB308"/>
                </a:solidFill>
                <a:latin typeface="Lato"/>
                <a:ea typeface="Lato"/>
                <a:cs typeface="Lato"/>
                <a:sym typeface="Lato"/>
              </a:rPr>
              <a:t>INVESTIMENTO TOTAL</a:t>
            </a:r>
            <a:endParaRPr sz="2400"/>
          </a:p>
        </p:txBody>
      </p:sp>
      <p:sp>
        <p:nvSpPr>
          <p:cNvPr id="252" name="Google Shape;252;p22"/>
          <p:cNvSpPr txBox="1"/>
          <p:nvPr/>
        </p:nvSpPr>
        <p:spPr>
          <a:xfrm>
            <a:off x="7378502" y="3479801"/>
            <a:ext cx="3136900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0000" b="1">
                <a:solidFill>
                  <a:srgbClr val="002D56"/>
                </a:solidFill>
                <a:latin typeface="Lato"/>
                <a:ea typeface="Lato"/>
                <a:cs typeface="Lato"/>
                <a:sym typeface="Lato"/>
              </a:rPr>
              <a:t>840</a:t>
            </a:r>
            <a:endParaRPr sz="2400"/>
          </a:p>
        </p:txBody>
      </p:sp>
      <p:sp>
        <p:nvSpPr>
          <p:cNvPr id="253" name="Google Shape;253;p22"/>
          <p:cNvSpPr txBox="1"/>
          <p:nvPr/>
        </p:nvSpPr>
        <p:spPr>
          <a:xfrm>
            <a:off x="7378502" y="4876800"/>
            <a:ext cx="31369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EAB308"/>
                </a:solidFill>
                <a:latin typeface="Lato"/>
                <a:ea typeface="Lato"/>
                <a:cs typeface="Lato"/>
                <a:sym typeface="Lato"/>
              </a:rPr>
              <a:t>VAGAS POR </a:t>
            </a:r>
            <a:r>
              <a:rPr lang="en-US" sz="2400" dirty="0" smtClean="0">
                <a:solidFill>
                  <a:srgbClr val="EAB308"/>
                </a:solidFill>
                <a:latin typeface="Lato"/>
                <a:ea typeface="Lato"/>
                <a:cs typeface="Lato"/>
                <a:sym typeface="Lato"/>
              </a:rPr>
              <a:t>UNIVERSIDADE</a:t>
            </a:r>
            <a:endParaRPr sz="2400" dirty="0"/>
          </a:p>
        </p:txBody>
      </p:sp>
      <p:sp>
        <p:nvSpPr>
          <p:cNvPr id="254" name="Google Shape;254;p22"/>
          <p:cNvSpPr txBox="1"/>
          <p:nvPr/>
        </p:nvSpPr>
        <p:spPr>
          <a:xfrm>
            <a:off x="11751468" y="3479801"/>
            <a:ext cx="3124200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0000" b="1">
                <a:solidFill>
                  <a:srgbClr val="002D56"/>
                </a:solidFill>
                <a:latin typeface="Lato"/>
                <a:ea typeface="Lato"/>
                <a:cs typeface="Lato"/>
                <a:sym typeface="Lato"/>
              </a:rPr>
              <a:t>24</a:t>
            </a:r>
            <a:endParaRPr sz="2400"/>
          </a:p>
        </p:txBody>
      </p:sp>
      <p:sp>
        <p:nvSpPr>
          <p:cNvPr id="255" name="Google Shape;255;p22"/>
          <p:cNvSpPr txBox="1"/>
          <p:nvPr/>
        </p:nvSpPr>
        <p:spPr>
          <a:xfrm>
            <a:off x="11751468" y="4876800"/>
            <a:ext cx="31242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400">
                <a:solidFill>
                  <a:srgbClr val="EAB308"/>
                </a:solidFill>
                <a:latin typeface="Lato"/>
                <a:ea typeface="Lato"/>
                <a:cs typeface="Lato"/>
                <a:sym typeface="Lato"/>
              </a:rPr>
              <a:t>MESES DE EXECUÇÃO</a:t>
            </a:r>
            <a:endParaRPr sz="2400"/>
          </a:p>
        </p:txBody>
      </p:sp>
      <p:sp>
        <p:nvSpPr>
          <p:cNvPr id="256" name="Google Shape;256;p22"/>
          <p:cNvSpPr txBox="1"/>
          <p:nvPr/>
        </p:nvSpPr>
        <p:spPr>
          <a:xfrm>
            <a:off x="1016001" y="762000"/>
            <a:ext cx="152019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44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INVESTIMENTO E METAS</a:t>
            </a:r>
            <a:endParaRPr sz="2400"/>
          </a:p>
        </p:txBody>
      </p:sp>
      <p:sp>
        <p:nvSpPr>
          <p:cNvPr id="257" name="Google Shape;257;p22"/>
          <p:cNvSpPr/>
          <p:nvPr/>
        </p:nvSpPr>
        <p:spPr>
          <a:xfrm>
            <a:off x="762000" y="762001"/>
            <a:ext cx="101600" cy="825500"/>
          </a:xfrm>
          <a:prstGeom prst="rect">
            <a:avLst/>
          </a:prstGeom>
          <a:solidFill>
            <a:srgbClr val="EAB30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043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3"/>
          <p:cNvSpPr/>
          <p:nvPr/>
        </p:nvSpPr>
        <p:spPr>
          <a:xfrm>
            <a:off x="762000" y="5238749"/>
            <a:ext cx="14732000" cy="5080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3"/>
          <p:cNvSpPr/>
          <p:nvPr/>
        </p:nvSpPr>
        <p:spPr>
          <a:xfrm>
            <a:off x="2230040" y="3365500"/>
            <a:ext cx="304800" cy="304800"/>
          </a:xfrm>
          <a:prstGeom prst="roundRect">
            <a:avLst>
              <a:gd name="adj" fmla="val 50000"/>
            </a:avLst>
          </a:prstGeom>
          <a:solidFill>
            <a:srgbClr val="002D5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3"/>
          <p:cNvSpPr/>
          <p:nvPr/>
        </p:nvSpPr>
        <p:spPr>
          <a:xfrm>
            <a:off x="6060280" y="3365500"/>
            <a:ext cx="304800" cy="304800"/>
          </a:xfrm>
          <a:prstGeom prst="roundRect">
            <a:avLst>
              <a:gd name="adj" fmla="val 50000"/>
            </a:avLst>
          </a:prstGeom>
          <a:solidFill>
            <a:srgbClr val="002D5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3"/>
          <p:cNvSpPr/>
          <p:nvPr/>
        </p:nvSpPr>
        <p:spPr>
          <a:xfrm>
            <a:off x="9890521" y="3365500"/>
            <a:ext cx="304800" cy="304800"/>
          </a:xfrm>
          <a:prstGeom prst="roundRect">
            <a:avLst>
              <a:gd name="adj" fmla="val 50000"/>
            </a:avLst>
          </a:prstGeom>
          <a:solidFill>
            <a:srgbClr val="002D5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13720761" y="3365500"/>
            <a:ext cx="304800" cy="304800"/>
          </a:xfrm>
          <a:prstGeom prst="roundRect">
            <a:avLst>
              <a:gd name="adj" fmla="val 50000"/>
            </a:avLst>
          </a:prstGeom>
          <a:solidFill>
            <a:srgbClr val="002D5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3"/>
          <p:cNvSpPr txBox="1"/>
          <p:nvPr/>
        </p:nvSpPr>
        <p:spPr>
          <a:xfrm>
            <a:off x="680978" y="3924301"/>
            <a:ext cx="34029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0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Fev 2026</a:t>
            </a:r>
            <a:endParaRPr sz="2400"/>
          </a:p>
        </p:txBody>
      </p:sp>
      <p:sp>
        <p:nvSpPr>
          <p:cNvPr id="269" name="Google Shape;269;p23"/>
          <p:cNvSpPr txBox="1"/>
          <p:nvPr/>
        </p:nvSpPr>
        <p:spPr>
          <a:xfrm>
            <a:off x="762000" y="4559301"/>
            <a:ext cx="32408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Submissão de Propostas pelas Universidades</a:t>
            </a:r>
            <a:endParaRPr sz="2400"/>
          </a:p>
        </p:txBody>
      </p:sp>
      <p:sp>
        <p:nvSpPr>
          <p:cNvPr id="270" name="Google Shape;270;p23"/>
          <p:cNvSpPr txBox="1"/>
          <p:nvPr/>
        </p:nvSpPr>
        <p:spPr>
          <a:xfrm>
            <a:off x="4511218" y="3924301"/>
            <a:ext cx="34029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0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Abr 2026</a:t>
            </a:r>
            <a:endParaRPr sz="2400"/>
          </a:p>
        </p:txBody>
      </p:sp>
      <p:sp>
        <p:nvSpPr>
          <p:cNvPr id="271" name="Google Shape;271;p23"/>
          <p:cNvSpPr txBox="1"/>
          <p:nvPr/>
        </p:nvSpPr>
        <p:spPr>
          <a:xfrm>
            <a:off x="4592240" y="4559301"/>
            <a:ext cx="32408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Assinatura dos Termos e Início da Execução</a:t>
            </a:r>
            <a:endParaRPr sz="2400"/>
          </a:p>
        </p:txBody>
      </p:sp>
      <p:sp>
        <p:nvSpPr>
          <p:cNvPr id="272" name="Google Shape;272;p23"/>
          <p:cNvSpPr txBox="1"/>
          <p:nvPr/>
        </p:nvSpPr>
        <p:spPr>
          <a:xfrm>
            <a:off x="8341459" y="3924301"/>
            <a:ext cx="34029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0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2026 - </a:t>
            </a:r>
            <a:r>
              <a:rPr lang="en-US" sz="20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2028</a:t>
            </a:r>
            <a:endParaRPr sz="2400"/>
          </a:p>
        </p:txBody>
      </p:sp>
      <p:sp>
        <p:nvSpPr>
          <p:cNvPr id="273" name="Google Shape;273;p23"/>
          <p:cNvSpPr txBox="1"/>
          <p:nvPr/>
        </p:nvSpPr>
        <p:spPr>
          <a:xfrm>
            <a:off x="8422480" y="4559300"/>
            <a:ext cx="32408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Oferta Semestral de Cursos e Mentorias</a:t>
            </a:r>
            <a:endParaRPr sz="2400"/>
          </a:p>
        </p:txBody>
      </p:sp>
      <p:sp>
        <p:nvSpPr>
          <p:cNvPr id="274" name="Google Shape;274;p23"/>
          <p:cNvSpPr txBox="1"/>
          <p:nvPr/>
        </p:nvSpPr>
        <p:spPr>
          <a:xfrm>
            <a:off x="12171699" y="3924301"/>
            <a:ext cx="34029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Abr</a:t>
            </a:r>
            <a:r>
              <a:rPr lang="en-US" sz="2000" b="1" dirty="0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 2028</a:t>
            </a:r>
            <a:endParaRPr sz="2400" dirty="0"/>
          </a:p>
        </p:txBody>
      </p:sp>
      <p:sp>
        <p:nvSpPr>
          <p:cNvPr id="275" name="Google Shape;275;p23"/>
          <p:cNvSpPr txBox="1"/>
          <p:nvPr/>
        </p:nvSpPr>
        <p:spPr>
          <a:xfrm>
            <a:off x="12252721" y="4559301"/>
            <a:ext cx="32408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Encerramento do Ciclo e Relatórios Finais</a:t>
            </a:r>
            <a:endParaRPr sz="2400"/>
          </a:p>
        </p:txBody>
      </p:sp>
      <p:sp>
        <p:nvSpPr>
          <p:cNvPr id="276" name="Google Shape;276;p23"/>
          <p:cNvSpPr txBox="1"/>
          <p:nvPr/>
        </p:nvSpPr>
        <p:spPr>
          <a:xfrm>
            <a:off x="1016001" y="762000"/>
            <a:ext cx="152019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44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CRONOGRAMA DE IMPLEMENTAÇÃO</a:t>
            </a:r>
            <a:endParaRPr sz="2400"/>
          </a:p>
        </p:txBody>
      </p:sp>
      <p:sp>
        <p:nvSpPr>
          <p:cNvPr id="277" name="Google Shape;277;p23"/>
          <p:cNvSpPr/>
          <p:nvPr/>
        </p:nvSpPr>
        <p:spPr>
          <a:xfrm>
            <a:off x="762000" y="762001"/>
            <a:ext cx="101600" cy="825500"/>
          </a:xfrm>
          <a:prstGeom prst="rect">
            <a:avLst/>
          </a:prstGeom>
          <a:solidFill>
            <a:srgbClr val="EAB30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280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" y="0"/>
            <a:ext cx="1623218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74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625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" y="0"/>
            <a:ext cx="1623130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3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/>
          <a:srcRect b="336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" y="0"/>
            <a:ext cx="16235796" cy="9144000"/>
          </a:xfrm>
          <a:prstGeom prst="rect">
            <a:avLst/>
          </a:prstGeom>
        </p:spPr>
      </p:pic>
      <p:sp>
        <p:nvSpPr>
          <p:cNvPr id="2" name="AutoShape 2" descr="https://www.seti.pr.gov.br/sites/default/arquivos_restritos/files/styles/escala_1140_largura_/public/imagem/2025-10/mapa-ari_1_0.webp?itok=jfBXe_l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3" name="Google Shape;193;p13"/>
          <p:cNvSpPr txBox="1"/>
          <p:nvPr/>
        </p:nvSpPr>
        <p:spPr>
          <a:xfrm>
            <a:off x="10566400" y="3733799"/>
            <a:ext cx="53086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FF"/>
              </a:buClr>
              <a:buSzPts val="3500"/>
              <a:buFont typeface="Arial"/>
              <a:buNone/>
            </a:pPr>
            <a:r>
              <a:rPr lang="pt-BR" sz="5400" b="1" i="0" u="none" strike="noStrike" cap="none" dirty="0" smtClean="0">
                <a:latin typeface="Arial" panose="020B0604020202020204" pitchFamily="34" charset="0"/>
                <a:ea typeface="Figtree SemiBold"/>
                <a:cs typeface="Arial" panose="020B0604020202020204" pitchFamily="34" charset="0"/>
                <a:sym typeface="Figtree SemiBold"/>
              </a:rPr>
              <a:t>Abrangência territorial</a:t>
            </a:r>
            <a:endParaRPr sz="5400" b="1" i="0" u="none" strike="noStrike" cap="none" dirty="0">
              <a:latin typeface="Arial" panose="020B0604020202020204" pitchFamily="34" charset="0"/>
              <a:ea typeface="Figtree SemiBold"/>
              <a:cs typeface="Arial" panose="020B0604020202020204" pitchFamily="34" charset="0"/>
              <a:sym typeface="Figtree SemiBold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45689"/>
            <a:ext cx="10861098" cy="765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" y="0"/>
            <a:ext cx="1623130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26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2425068" y="6477000"/>
            <a:ext cx="114300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dirty="0">
                <a:solidFill>
                  <a:srgbClr val="64748B"/>
                </a:solidFill>
                <a:latin typeface="Lato Light"/>
                <a:ea typeface="Lato Light"/>
                <a:cs typeface="Lato Light"/>
                <a:sym typeface="Lato Light"/>
              </a:rPr>
              <a:t>Fortalecimento e Capacitação Gerencial para Micro e Pequenas Empresas, </a:t>
            </a:r>
            <a:r>
              <a:rPr lang="pt-BR" sz="2800" dirty="0" err="1">
                <a:solidFill>
                  <a:srgbClr val="64748B"/>
                </a:solidFill>
                <a:latin typeface="Lato Light"/>
                <a:ea typeface="Lato Light"/>
                <a:cs typeface="Lato Light"/>
                <a:sym typeface="Lato Light"/>
              </a:rPr>
              <a:t>MEIs</a:t>
            </a:r>
            <a:r>
              <a:rPr lang="pt-BR" sz="2800" dirty="0">
                <a:solidFill>
                  <a:srgbClr val="64748B"/>
                </a:solidFill>
                <a:latin typeface="Lato Light"/>
                <a:ea typeface="Lato Light"/>
                <a:cs typeface="Lato Light"/>
                <a:sym typeface="Lato Light"/>
              </a:rPr>
              <a:t> e Empreendedores do Paraná</a:t>
            </a:r>
            <a:endParaRPr lang="pt-BR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454" y="2972135"/>
            <a:ext cx="6981228" cy="319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00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3092449"/>
            <a:ext cx="4656533" cy="42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9534" y="3092449"/>
            <a:ext cx="4656732" cy="42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7267" y="3092449"/>
            <a:ext cx="4656533" cy="42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/>
          <p:nvPr/>
        </p:nvSpPr>
        <p:spPr>
          <a:xfrm>
            <a:off x="1206501" y="4400549"/>
            <a:ext cx="39559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400" b="1" dirty="0" err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Desenvolvimento</a:t>
            </a:r>
            <a:endParaRPr sz="2400" dirty="0"/>
          </a:p>
        </p:txBody>
      </p:sp>
      <p:sp>
        <p:nvSpPr>
          <p:cNvPr id="123" name="Google Shape;123;p16"/>
          <p:cNvSpPr txBox="1"/>
          <p:nvPr/>
        </p:nvSpPr>
        <p:spPr>
          <a:xfrm>
            <a:off x="1206500" y="5099050"/>
            <a:ext cx="3767533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Incentivar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crescimento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socioeconômico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do Paraná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através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educação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empreendedora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400" dirty="0"/>
          </a:p>
        </p:txBody>
      </p:sp>
      <p:sp>
        <p:nvSpPr>
          <p:cNvPr id="124" name="Google Shape;124;p16"/>
          <p:cNvSpPr txBox="1"/>
          <p:nvPr/>
        </p:nvSpPr>
        <p:spPr>
          <a:xfrm>
            <a:off x="6244034" y="4400549"/>
            <a:ext cx="39561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400" b="1" dirty="0" err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Qualificação</a:t>
            </a:r>
            <a:endParaRPr sz="2400" dirty="0"/>
          </a:p>
        </p:txBody>
      </p:sp>
      <p:sp>
        <p:nvSpPr>
          <p:cNvPr id="125" name="Google Shape;125;p16"/>
          <p:cNvSpPr txBox="1"/>
          <p:nvPr/>
        </p:nvSpPr>
        <p:spPr>
          <a:xfrm>
            <a:off x="6244034" y="5099050"/>
            <a:ext cx="3767732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Promover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cursos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capacitação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gerencial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e mentoria para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fortalecer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negócios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existentes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400" dirty="0"/>
          </a:p>
        </p:txBody>
      </p:sp>
      <p:sp>
        <p:nvSpPr>
          <p:cNvPr id="126" name="Google Shape;126;p16"/>
          <p:cNvSpPr txBox="1"/>
          <p:nvPr/>
        </p:nvSpPr>
        <p:spPr>
          <a:xfrm>
            <a:off x="11281767" y="4400549"/>
            <a:ext cx="39559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400" b="1" dirty="0" err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Inovação</a:t>
            </a:r>
            <a:endParaRPr sz="2400" dirty="0"/>
          </a:p>
        </p:txBody>
      </p:sp>
      <p:sp>
        <p:nvSpPr>
          <p:cNvPr id="127" name="Google Shape;127;p16"/>
          <p:cNvSpPr txBox="1"/>
          <p:nvPr/>
        </p:nvSpPr>
        <p:spPr>
          <a:xfrm>
            <a:off x="11281767" y="5099050"/>
            <a:ext cx="3767533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Impulsionar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empreendimentos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que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gerem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produtos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e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processos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inovadores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no campo e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cidade</a:t>
            </a:r>
            <a:r>
              <a:rPr lang="en-US" sz="20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400" dirty="0"/>
          </a:p>
        </p:txBody>
      </p:sp>
      <p:pic>
        <p:nvPicPr>
          <p:cNvPr id="128" name="Google Shape;128;p1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6500" y="3587749"/>
            <a:ext cx="5080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44033" y="3587749"/>
            <a:ext cx="6350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81767" y="3587749"/>
            <a:ext cx="381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 txBox="1"/>
          <p:nvPr/>
        </p:nvSpPr>
        <p:spPr>
          <a:xfrm>
            <a:off x="1016001" y="762000"/>
            <a:ext cx="152019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4400" b="1" dirty="0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OBJETIVOS PRINCIPAIS</a:t>
            </a:r>
            <a:endParaRPr sz="2400" dirty="0"/>
          </a:p>
        </p:txBody>
      </p:sp>
      <p:sp>
        <p:nvSpPr>
          <p:cNvPr id="132" name="Google Shape;132;p16"/>
          <p:cNvSpPr/>
          <p:nvPr/>
        </p:nvSpPr>
        <p:spPr>
          <a:xfrm>
            <a:off x="762000" y="762001"/>
            <a:ext cx="101600" cy="825500"/>
          </a:xfrm>
          <a:prstGeom prst="rect">
            <a:avLst/>
          </a:prstGeom>
          <a:solidFill>
            <a:srgbClr val="EAB30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976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3016249"/>
            <a:ext cx="5588000" cy="44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/>
        </p:nvSpPr>
        <p:spPr>
          <a:xfrm>
            <a:off x="7112001" y="3346449"/>
            <a:ext cx="8801100" cy="28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872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Foco na Base da Economia</a:t>
            </a:r>
            <a:endParaRPr sz="2400"/>
          </a:p>
        </p:txBody>
      </p:sp>
      <p:sp>
        <p:nvSpPr>
          <p:cNvPr id="140" name="Google Shape;140;p17"/>
          <p:cNvSpPr txBox="1"/>
          <p:nvPr/>
        </p:nvSpPr>
        <p:spPr>
          <a:xfrm>
            <a:off x="7112000" y="6496049"/>
            <a:ext cx="838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Atendimento presencial e a distância para máxima capilaridade estadual.</a:t>
            </a:r>
            <a:endParaRPr sz="2400"/>
          </a:p>
        </p:txBody>
      </p:sp>
      <p:pic>
        <p:nvPicPr>
          <p:cNvPr id="141" name="Google Shape;141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000" y="3143249"/>
            <a:ext cx="5334000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/>
          <p:nvPr/>
        </p:nvSpPr>
        <p:spPr>
          <a:xfrm>
            <a:off x="7556501" y="4032250"/>
            <a:ext cx="79375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MEIs:</a:t>
            </a: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Microempreendedores Individuais.</a:t>
            </a:r>
            <a:endParaRPr sz="2400"/>
          </a:p>
        </p:txBody>
      </p:sp>
      <p:sp>
        <p:nvSpPr>
          <p:cNvPr id="143" name="Google Shape;143;p17"/>
          <p:cNvSpPr txBox="1"/>
          <p:nvPr/>
        </p:nvSpPr>
        <p:spPr>
          <a:xfrm>
            <a:off x="7556501" y="4641850"/>
            <a:ext cx="79375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MPEs:</a:t>
            </a: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Micro, Pequenas e Médias Empresas.</a:t>
            </a:r>
            <a:endParaRPr sz="2400"/>
          </a:p>
        </p:txBody>
      </p:sp>
      <p:sp>
        <p:nvSpPr>
          <p:cNvPr id="144" name="Google Shape;144;p17"/>
          <p:cNvSpPr txBox="1"/>
          <p:nvPr/>
        </p:nvSpPr>
        <p:spPr>
          <a:xfrm>
            <a:off x="7556501" y="5251449"/>
            <a:ext cx="79375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Informais:</a:t>
            </a: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Empreendedores em busca de formalização.</a:t>
            </a:r>
            <a:endParaRPr sz="2400"/>
          </a:p>
        </p:txBody>
      </p:sp>
      <p:sp>
        <p:nvSpPr>
          <p:cNvPr id="145" name="Google Shape;145;p17"/>
          <p:cNvSpPr txBox="1"/>
          <p:nvPr/>
        </p:nvSpPr>
        <p:spPr>
          <a:xfrm>
            <a:off x="7556501" y="5861050"/>
            <a:ext cx="79375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Idade:</a:t>
            </a:r>
            <a:r>
              <a:rPr lang="en-US" sz="20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Jovens e adultos a partir de 16 anos.</a:t>
            </a:r>
            <a:endParaRPr sz="2400"/>
          </a:p>
        </p:txBody>
      </p:sp>
      <p:sp>
        <p:nvSpPr>
          <p:cNvPr id="146" name="Google Shape;146;p17"/>
          <p:cNvSpPr txBox="1"/>
          <p:nvPr/>
        </p:nvSpPr>
        <p:spPr>
          <a:xfrm>
            <a:off x="1016001" y="762000"/>
            <a:ext cx="152019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4400" b="1">
                <a:solidFill>
                  <a:srgbClr val="002D56"/>
                </a:solidFill>
                <a:latin typeface="Poppins"/>
                <a:ea typeface="Poppins"/>
                <a:cs typeface="Poppins"/>
                <a:sym typeface="Poppins"/>
              </a:rPr>
              <a:t>PARA QUEM É O PEM+?</a:t>
            </a:r>
            <a:endParaRPr sz="2400"/>
          </a:p>
        </p:txBody>
      </p:sp>
      <p:sp>
        <p:nvSpPr>
          <p:cNvPr id="147" name="Google Shape;147;p17"/>
          <p:cNvSpPr/>
          <p:nvPr/>
        </p:nvSpPr>
        <p:spPr>
          <a:xfrm>
            <a:off x="762000" y="762001"/>
            <a:ext cx="101600" cy="825500"/>
          </a:xfrm>
          <a:prstGeom prst="rect">
            <a:avLst/>
          </a:prstGeom>
          <a:solidFill>
            <a:srgbClr val="EAB30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272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375</Words>
  <Application>Microsoft Office PowerPoint</Application>
  <PresentationFormat>Personalizar</PresentationFormat>
  <Paragraphs>63</Paragraphs>
  <Slides>14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3" baseType="lpstr">
      <vt:lpstr>Arial</vt:lpstr>
      <vt:lpstr>Calibri</vt:lpstr>
      <vt:lpstr>Figtree</vt:lpstr>
      <vt:lpstr>Figtree Medium</vt:lpstr>
      <vt:lpstr>Figtree SemiBold</vt:lpstr>
      <vt:lpstr>Lato</vt:lpstr>
      <vt:lpstr>Lato Light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marcelorodrigues</dc:creator>
  <cp:lastModifiedBy>marcelorodrigues</cp:lastModifiedBy>
  <cp:revision>20</cp:revision>
  <dcterms:created xsi:type="dcterms:W3CDTF">2006-08-16T00:00:00Z</dcterms:created>
  <dcterms:modified xsi:type="dcterms:W3CDTF">2026-03-16T17:53:46Z</dcterms:modified>
</cp:coreProperties>
</file>