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media/image10.svg" ContentType="image/svg+xml"/>
  <Override PartName="/ppt/media/image12.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6" r:id="rId3"/>
    <p:sldId id="257" r:id="rId4"/>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Lst>
  <p:sldSz cx="9753600" cy="7315200"/>
  <p:notesSz cx="6858000" cy="9144000"/>
  <p:embeddedFontLst>
    <p:embeddedFont>
      <p:font typeface="Gotham Bold"/>
      <p:bold r:id="rId57"/>
    </p:embeddedFont>
    <p:embeddedFont>
      <p:font typeface="Arial Bold" panose="020B0704020202020204"/>
      <p:bold r:id="rId58"/>
    </p:embeddedFont>
    <p:embeddedFont>
      <p:font typeface="Gotham"/>
      <p:regular r:id="rId59"/>
    </p:embeddedFont>
    <p:embeddedFont>
      <p:font typeface="Gotham Bold Italics" panose="02000000000000000000"/>
      <p:boldItalic r:id="rId60"/>
    </p:embeddedFont>
    <p:embeddedFont>
      <p:font typeface="Calibri" panose="020F0502020204030204" charset="0"/>
      <p:regular r:id="rId61"/>
      <p:bold r:id="rId62"/>
      <p:italic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4" Type="http://schemas.openxmlformats.org/officeDocument/2006/relationships/font" Target="fonts/font8.fntdata"/><Relationship Id="rId63" Type="http://schemas.openxmlformats.org/officeDocument/2006/relationships/font" Target="fonts/font7.fntdata"/><Relationship Id="rId62" Type="http://schemas.openxmlformats.org/officeDocument/2006/relationships/font" Target="fonts/font6.fntdata"/><Relationship Id="rId61" Type="http://schemas.openxmlformats.org/officeDocument/2006/relationships/font" Target="fonts/font5.fntdata"/><Relationship Id="rId60" Type="http://schemas.openxmlformats.org/officeDocument/2006/relationships/font" Target="fonts/font4.fntdata"/><Relationship Id="rId6" Type="http://schemas.openxmlformats.org/officeDocument/2006/relationships/slide" Target="slides/slide3.xml"/><Relationship Id="rId59" Type="http://schemas.openxmlformats.org/officeDocument/2006/relationships/font" Target="fonts/font3.fntdata"/><Relationship Id="rId58" Type="http://schemas.openxmlformats.org/officeDocument/2006/relationships/font" Target="fonts/font2.fntdata"/><Relationship Id="rId57" Type="http://schemas.openxmlformats.org/officeDocument/2006/relationships/font" Target="fonts/font1.fntdata"/><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endParaRPr lang="en-US"/>
          </a:p>
          <a:p/>
          <a:p/>
          <a:p/>
          <a:p>
            <a:r>
              <a:rPr lang="en-US"/>
              <a: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6.svg"/><Relationship Id="rId7" Type="http://schemas.openxmlformats.org/officeDocument/2006/relationships/image" Target="../media/image15.png"/><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0" Type="http://schemas.openxmlformats.org/officeDocument/2006/relationships/notesSlide" Target="../notesSlides/notesSlide11.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7.xml"/><Relationship Id="rId7" Type="http://schemas.openxmlformats.org/officeDocument/2006/relationships/image" Target="../media/image8.png"/><Relationship Id="rId6"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8.svg"/><Relationship Id="rId7" Type="http://schemas.openxmlformats.org/officeDocument/2006/relationships/image" Target="../media/image17.png"/><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3.png"/><Relationship Id="rId3" Type="http://schemas.openxmlformats.org/officeDocument/2006/relationships/image" Target="../media/image7.png"/><Relationship Id="rId2" Type="http://schemas.openxmlformats.org/officeDocument/2006/relationships/image" Target="../media/image6.svg"/><Relationship Id="rId10" Type="http://schemas.openxmlformats.org/officeDocument/2006/relationships/notesSlide" Target="../notesSlides/notesSlide18.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0.sv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5.png"/><Relationship Id="rId10" Type="http://schemas.openxmlformats.org/officeDocument/2006/relationships/notesSlide" Target="../notesSlides/notesSlide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0.svg"/><Relationship Id="rId7" Type="http://schemas.openxmlformats.org/officeDocument/2006/relationships/image" Target="../media/image19.png"/><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3.png"/><Relationship Id="rId3" Type="http://schemas.openxmlformats.org/officeDocument/2006/relationships/image" Target="../media/image7.png"/><Relationship Id="rId2" Type="http://schemas.openxmlformats.org/officeDocument/2006/relationships/image" Target="../media/image6.svg"/><Relationship Id="rId10" Type="http://schemas.openxmlformats.org/officeDocument/2006/relationships/notesSlide" Target="../notesSlides/notesSlide25.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2.svg"/><Relationship Id="rId7" Type="http://schemas.openxmlformats.org/officeDocument/2006/relationships/image" Target="../media/image11.png"/><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5.png"/><Relationship Id="rId10" Type="http://schemas.openxmlformats.org/officeDocument/2006/relationships/notesSlide" Target="../notesSlides/notesSlide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0.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2.svg"/><Relationship Id="rId7" Type="http://schemas.openxmlformats.org/officeDocument/2006/relationships/image" Target="../media/image21.png"/><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3.png"/><Relationship Id="rId3" Type="http://schemas.openxmlformats.org/officeDocument/2006/relationships/image" Target="../media/image7.png"/><Relationship Id="rId2" Type="http://schemas.openxmlformats.org/officeDocument/2006/relationships/image" Target="../media/image6.svg"/><Relationship Id="rId10" Type="http://schemas.openxmlformats.org/officeDocument/2006/relationships/notesSlide" Target="../notesSlides/notesSlide31.xml"/><Relationship Id="rId1" Type="http://schemas.openxmlformats.org/officeDocument/2006/relationships/image" Target="../media/image13.pn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2.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3.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5.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4.svg"/><Relationship Id="rId7" Type="http://schemas.openxmlformats.org/officeDocument/2006/relationships/image" Target="../media/image23.png"/><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0" Type="http://schemas.openxmlformats.org/officeDocument/2006/relationships/notesSlide" Target="../notesSlides/notesSlide36.xml"/><Relationship Id="rId1" Type="http://schemas.openxmlformats.org/officeDocument/2006/relationships/image" Target="../media/image4.jpe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7.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8.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6.svg"/><Relationship Id="rId7" Type="http://schemas.openxmlformats.org/officeDocument/2006/relationships/image" Target="../media/image25.png"/><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0" Type="http://schemas.openxmlformats.org/officeDocument/2006/relationships/notesSlide" Target="../notesSlides/notesSlide39.xml"/><Relationship Id="rId1" Type="http://schemas.openxmlformats.org/officeDocument/2006/relationships/image" Target="../media/image4.jpeg"/></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40.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41.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42.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43.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45.xml.rels><?xml version="1.0" encoding="UTF-8" standalone="yes"?>
<Relationships xmlns="http://schemas.openxmlformats.org/package/2006/relationships"><Relationship Id="rId8" Type="http://schemas.openxmlformats.org/officeDocument/2006/relationships/notesSlide" Target="../notesSlides/notesSlide44.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45.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47.xml.rels><?xml version="1.0" encoding="UTF-8" standalone="yes"?>
<Relationships xmlns="http://schemas.openxmlformats.org/package/2006/relationships"><Relationship Id="rId8" Type="http://schemas.openxmlformats.org/officeDocument/2006/relationships/notesSlide" Target="../notesSlides/notesSlide46.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7.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48.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49.xml"/><Relationship Id="rId5" Type="http://schemas.openxmlformats.org/officeDocument/2006/relationships/slideLayout" Target="../slideLayouts/slideLayout7.xml"/><Relationship Id="rId4" Type="http://schemas.openxmlformats.org/officeDocument/2006/relationships/image" Target="../media/image28.png"/><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605" y="0"/>
            <a:ext cx="9900811" cy="1857586"/>
          </a:xfrm>
          <a:custGeom>
            <a:avLst/>
            <a:gdLst/>
            <a:ahLst/>
            <a:cxnLst/>
            <a:rect l="l" t="t" r="r" b="b"/>
            <a:pathLst>
              <a:path w="9900811" h="1857586">
                <a:moveTo>
                  <a:pt x="0" y="0"/>
                </a:moveTo>
                <a:lnTo>
                  <a:pt x="9900810" y="0"/>
                </a:lnTo>
                <a:lnTo>
                  <a:pt x="9900810" y="1857586"/>
                </a:lnTo>
                <a:lnTo>
                  <a:pt x="0" y="1857586"/>
                </a:lnTo>
                <a:lnTo>
                  <a:pt x="0" y="0"/>
                </a:lnTo>
                <a:close/>
              </a:path>
            </a:pathLst>
          </a:custGeom>
          <a:blipFill>
            <a:blip r:embed="rId1"/>
            <a:stretch>
              <a:fillRect t="-26469" b="-782"/>
            </a:stretch>
          </a:blipFill>
        </p:spPr>
      </p:sp>
      <p:sp>
        <p:nvSpPr>
          <p:cNvPr id="3" name="Freeform 3"/>
          <p:cNvSpPr/>
          <p:nvPr/>
        </p:nvSpPr>
        <p:spPr>
          <a:xfrm>
            <a:off x="8076785" y="6151641"/>
            <a:ext cx="1207883" cy="905912"/>
          </a:xfrm>
          <a:custGeom>
            <a:avLst/>
            <a:gdLst/>
            <a:ahLst/>
            <a:cxnLst/>
            <a:rect l="l" t="t" r="r" b="b"/>
            <a:pathLst>
              <a:path w="1207883" h="905912">
                <a:moveTo>
                  <a:pt x="0" y="0"/>
                </a:moveTo>
                <a:lnTo>
                  <a:pt x="1207884" y="0"/>
                </a:lnTo>
                <a:lnTo>
                  <a:pt x="1207884" y="905912"/>
                </a:lnTo>
                <a:lnTo>
                  <a:pt x="0" y="905912"/>
                </a:lnTo>
                <a:lnTo>
                  <a:pt x="0" y="0"/>
                </a:lnTo>
                <a:close/>
              </a:path>
            </a:pathLst>
          </a:custGeom>
          <a:blipFill>
            <a:blip r:embed="rId2"/>
            <a:stretch>
              <a:fillRect/>
            </a:stretch>
          </a:blipFill>
        </p:spPr>
      </p:sp>
      <p:grpSp>
        <p:nvGrpSpPr>
          <p:cNvPr id="4" name="Group 4"/>
          <p:cNvGrpSpPr/>
          <p:nvPr/>
        </p:nvGrpSpPr>
        <p:grpSpPr>
          <a:xfrm rot="0">
            <a:off x="-181610" y="2301875"/>
            <a:ext cx="10107295" cy="2959100"/>
            <a:chOff x="0" y="0"/>
            <a:chExt cx="4912872" cy="1095894"/>
          </a:xfrm>
        </p:grpSpPr>
        <p:sp>
          <p:nvSpPr>
            <p:cNvPr id="5" name="Freeform 5"/>
            <p:cNvSpPr/>
            <p:nvPr/>
          </p:nvSpPr>
          <p:spPr>
            <a:xfrm>
              <a:off x="0" y="0"/>
              <a:ext cx="4912872" cy="1095894"/>
            </a:xfrm>
            <a:custGeom>
              <a:avLst/>
              <a:gdLst/>
              <a:ahLst/>
              <a:cxnLst/>
              <a:rect l="l" t="t" r="r" b="b"/>
              <a:pathLst>
                <a:path w="4912872" h="1095894">
                  <a:moveTo>
                    <a:pt x="21011" y="0"/>
                  </a:moveTo>
                  <a:lnTo>
                    <a:pt x="4891861" y="0"/>
                  </a:lnTo>
                  <a:cubicBezTo>
                    <a:pt x="4903465" y="0"/>
                    <a:pt x="4912872" y="9407"/>
                    <a:pt x="4912872" y="21011"/>
                  </a:cubicBezTo>
                  <a:lnTo>
                    <a:pt x="4912872" y="1074882"/>
                  </a:lnTo>
                  <a:cubicBezTo>
                    <a:pt x="4912872" y="1080455"/>
                    <a:pt x="4910658" y="1085799"/>
                    <a:pt x="4906718" y="1089739"/>
                  </a:cubicBezTo>
                  <a:cubicBezTo>
                    <a:pt x="4902777" y="1093680"/>
                    <a:pt x="4897433" y="1095894"/>
                    <a:pt x="4891861" y="1095894"/>
                  </a:cubicBezTo>
                  <a:lnTo>
                    <a:pt x="21011" y="1095894"/>
                  </a:lnTo>
                  <a:cubicBezTo>
                    <a:pt x="15439" y="1095894"/>
                    <a:pt x="10094" y="1093680"/>
                    <a:pt x="6154" y="1089739"/>
                  </a:cubicBezTo>
                  <a:cubicBezTo>
                    <a:pt x="2214" y="1085799"/>
                    <a:pt x="0" y="1080455"/>
                    <a:pt x="0" y="1074882"/>
                  </a:cubicBezTo>
                  <a:lnTo>
                    <a:pt x="0" y="21011"/>
                  </a:lnTo>
                  <a:cubicBezTo>
                    <a:pt x="0" y="15439"/>
                    <a:pt x="2214" y="10094"/>
                    <a:pt x="6154" y="6154"/>
                  </a:cubicBezTo>
                  <a:cubicBezTo>
                    <a:pt x="10094" y="2214"/>
                    <a:pt x="15439" y="0"/>
                    <a:pt x="21011" y="0"/>
                  </a:cubicBezTo>
                  <a:close/>
                </a:path>
              </a:pathLst>
            </a:custGeom>
            <a:solidFill>
              <a:srgbClr val="5B9BD5">
                <a:alpha val="63922"/>
              </a:srgbClr>
            </a:solidFill>
          </p:spPr>
        </p:sp>
        <p:sp>
          <p:nvSpPr>
            <p:cNvPr id="6" name="TextBox 6"/>
            <p:cNvSpPr txBox="1"/>
            <p:nvPr/>
          </p:nvSpPr>
          <p:spPr>
            <a:xfrm>
              <a:off x="0" y="-28575"/>
              <a:ext cx="4912872" cy="1124469"/>
            </a:xfrm>
            <a:prstGeom prst="rect">
              <a:avLst/>
            </a:prstGeom>
          </p:spPr>
          <p:txBody>
            <a:bodyPr lIns="50800" tIns="50800" rIns="50800" bIns="50800" rtlCol="0" anchor="ctr"/>
            <a:lstStyle/>
            <a:p>
              <a:pPr algn="ctr">
                <a:lnSpc>
                  <a:spcPts val="1960"/>
                </a:lnSpc>
                <a:spcBef>
                  <a:spcPct val="0"/>
                </a:spcBef>
              </a:pPr>
            </a:p>
          </p:txBody>
        </p:sp>
      </p:grpSp>
      <p:sp>
        <p:nvSpPr>
          <p:cNvPr id="7" name="TextBox 7"/>
          <p:cNvSpPr txBox="1"/>
          <p:nvPr/>
        </p:nvSpPr>
        <p:spPr>
          <a:xfrm>
            <a:off x="460205" y="2933123"/>
            <a:ext cx="8833191" cy="1696159"/>
          </a:xfrm>
          <a:prstGeom prst="rect">
            <a:avLst/>
          </a:prstGeom>
        </p:spPr>
        <p:txBody>
          <a:bodyPr lIns="0" tIns="0" rIns="0" bIns="0" rtlCol="0" anchor="t">
            <a:spAutoFit/>
          </a:bodyPr>
          <a:lstStyle/>
          <a:p>
            <a:pPr algn="ctr">
              <a:lnSpc>
                <a:spcPts val="6690"/>
              </a:lnSpc>
            </a:pPr>
            <a:r>
              <a:rPr lang="en-US" sz="5580" b="1">
                <a:solidFill>
                  <a:srgbClr val="002060"/>
                </a:solidFill>
                <a:latin typeface="Gotham Bold"/>
                <a:ea typeface="Gotham Bold"/>
                <a:cs typeface="Gotham Bold"/>
                <a:sym typeface="Gotham Bold"/>
              </a:rPr>
              <a:t>64ª</a:t>
            </a:r>
            <a:r>
              <a:rPr lang="en-US" sz="5580" b="1">
                <a:solidFill>
                  <a:srgbClr val="002060"/>
                </a:solidFill>
                <a:latin typeface="Gotham Bold"/>
                <a:ea typeface="Gotham Bold"/>
                <a:cs typeface="Gotham Bold"/>
                <a:sym typeface="Gotham Bold"/>
              </a:rPr>
              <a:t> REUNIÃO ORDINÁRIA</a:t>
            </a:r>
            <a:endParaRPr lang="en-US" sz="5580" b="1">
              <a:solidFill>
                <a:srgbClr val="002060"/>
              </a:solidFill>
              <a:latin typeface="Gotham Bold"/>
              <a:ea typeface="Gotham Bold"/>
              <a:cs typeface="Gotham Bold"/>
              <a:sym typeface="Gotham Bold"/>
            </a:endParaRPr>
          </a:p>
        </p:txBody>
      </p:sp>
      <p:sp>
        <p:nvSpPr>
          <p:cNvPr id="8" name="Freeform 8"/>
          <p:cNvSpPr/>
          <p:nvPr/>
        </p:nvSpPr>
        <p:spPr>
          <a:xfrm>
            <a:off x="422846" y="6291697"/>
            <a:ext cx="1725872" cy="765856"/>
          </a:xfrm>
          <a:custGeom>
            <a:avLst/>
            <a:gdLst/>
            <a:ahLst/>
            <a:cxnLst/>
            <a:rect l="l" t="t" r="r" b="b"/>
            <a:pathLst>
              <a:path w="1725872" h="765856">
                <a:moveTo>
                  <a:pt x="0" y="0"/>
                </a:moveTo>
                <a:lnTo>
                  <a:pt x="1725872" y="0"/>
                </a:lnTo>
                <a:lnTo>
                  <a:pt x="1725872" y="765856"/>
                </a:lnTo>
                <a:lnTo>
                  <a:pt x="0" y="765856"/>
                </a:lnTo>
                <a:lnTo>
                  <a:pt x="0" y="0"/>
                </a:lnTo>
                <a:close/>
              </a:path>
            </a:pathLst>
          </a:custGeom>
          <a:blipFill>
            <a:blip r:embed="rId3"/>
            <a:stretch>
              <a:fillRect/>
            </a:stretch>
          </a:blipFill>
        </p:spPr>
      </p:sp>
      <p:sp>
        <p:nvSpPr>
          <p:cNvPr id="9" name="TextBox 9"/>
          <p:cNvSpPr txBox="1"/>
          <p:nvPr/>
        </p:nvSpPr>
        <p:spPr>
          <a:xfrm>
            <a:off x="2917493" y="5827957"/>
            <a:ext cx="3918615" cy="1003681"/>
          </a:xfrm>
          <a:prstGeom prst="rect">
            <a:avLst/>
          </a:prstGeom>
        </p:spPr>
        <p:txBody>
          <a:bodyPr lIns="0" tIns="0" rIns="0" bIns="0" rtlCol="0" anchor="t">
            <a:spAutoFit/>
          </a:bodyPr>
          <a:lstStyle/>
          <a:p>
            <a:pPr algn="ctr">
              <a:lnSpc>
                <a:spcPts val="2560"/>
              </a:lnSpc>
            </a:pPr>
            <a:r>
              <a:rPr lang="en-US" sz="2845" b="1">
                <a:solidFill>
                  <a:srgbClr val="002060"/>
                </a:solidFill>
                <a:latin typeface="Gotham Bold"/>
                <a:ea typeface="Gotham Bold"/>
                <a:cs typeface="Gotham Bold"/>
                <a:sym typeface="Gotham Bold"/>
              </a:rPr>
              <a:t>19/05</a:t>
            </a:r>
            <a:r>
              <a:rPr lang="en-US" sz="2845" b="1">
                <a:solidFill>
                  <a:srgbClr val="002060"/>
                </a:solidFill>
                <a:latin typeface="Gotham Bold"/>
                <a:ea typeface="Gotham Bold"/>
                <a:cs typeface="Gotham Bold"/>
                <a:sym typeface="Gotham Bold"/>
              </a:rPr>
              <a:t>/2026</a:t>
            </a:r>
            <a:endParaRPr lang="en-US" sz="2845" b="1">
              <a:solidFill>
                <a:srgbClr val="002060"/>
              </a:solidFill>
              <a:latin typeface="Gotham Bold"/>
              <a:ea typeface="Gotham Bold"/>
              <a:cs typeface="Gotham Bold"/>
              <a:sym typeface="Gotham Bold"/>
            </a:endParaRPr>
          </a:p>
          <a:p>
            <a:pPr algn="ctr">
              <a:lnSpc>
                <a:spcPts val="2560"/>
              </a:lnSpc>
            </a:pPr>
          </a:p>
          <a:p>
            <a:pPr algn="ctr">
              <a:lnSpc>
                <a:spcPts val="2560"/>
              </a:lnSpc>
            </a:pPr>
            <a:r>
              <a:rPr lang="en-US" sz="2845" b="1">
                <a:solidFill>
                  <a:srgbClr val="002060"/>
                </a:solidFill>
                <a:latin typeface="Gotham Bold"/>
                <a:ea typeface="Gotham Bold"/>
                <a:cs typeface="Gotham Bold"/>
                <a:sym typeface="Gotham Bold"/>
              </a:rPr>
              <a:t>CURITIBA – PR</a:t>
            </a:r>
            <a:endParaRPr lang="en-US" sz="2845" b="1">
              <a:solidFill>
                <a:srgbClr val="002060"/>
              </a:solidFill>
              <a:latin typeface="Gotham Bold"/>
              <a:ea typeface="Gotham Bold"/>
              <a:cs typeface="Gotham Bold"/>
              <a:sym typeface="Gotham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marL="0" lvl="0" indent="0" algn="ctr">
                <a:lnSpc>
                  <a:spcPts val="4190"/>
                </a:lnSpc>
                <a:spcBef>
                  <a:spcPct val="0"/>
                </a:spcBef>
              </a:pPr>
              <a:r>
                <a:rPr lang="en-US" sz="3490" b="1" u="none" strike="noStrike">
                  <a:solidFill>
                    <a:srgbClr val="203864"/>
                  </a:solidFill>
                  <a:latin typeface="Gotham Bold"/>
                  <a:ea typeface="Gotham Bold"/>
                  <a:cs typeface="Gotham Bold"/>
                  <a:sym typeface="Gotham Bold"/>
                </a:rPr>
                <a:t>CT 6 – Assuntos Tributários e Legislativos</a:t>
              </a:r>
              <a:endParaRPr lang="en-US" sz="3490" b="1" u="none" strike="noStrike">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sp>
        <p:nvSpPr>
          <p:cNvPr id="13" name="Freeform 13"/>
          <p:cNvSpPr/>
          <p:nvPr/>
        </p:nvSpPr>
        <p:spPr>
          <a:xfrm>
            <a:off x="-361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grpSp>
        <p:nvGrpSpPr>
          <p:cNvPr id="14" name="Group 14"/>
          <p:cNvGrpSpPr/>
          <p:nvPr/>
        </p:nvGrpSpPr>
        <p:grpSpPr>
          <a:xfrm rot="0">
            <a:off x="398932" y="2549557"/>
            <a:ext cx="9003252" cy="4573237"/>
            <a:chOff x="0" y="0"/>
            <a:chExt cx="886540" cy="450321"/>
          </a:xfrm>
        </p:grpSpPr>
        <p:sp>
          <p:nvSpPr>
            <p:cNvPr id="15" name="Freeform 15"/>
            <p:cNvSpPr/>
            <p:nvPr/>
          </p:nvSpPr>
          <p:spPr>
            <a:xfrm>
              <a:off x="0" y="0"/>
              <a:ext cx="886540" cy="450321"/>
            </a:xfrm>
            <a:custGeom>
              <a:avLst/>
              <a:gdLst/>
              <a:ahLst/>
              <a:cxnLst/>
              <a:rect l="l" t="t" r="r" b="b"/>
              <a:pathLst>
                <a:path w="886540" h="450321">
                  <a:moveTo>
                    <a:pt x="39636" y="0"/>
                  </a:moveTo>
                  <a:lnTo>
                    <a:pt x="846904" y="0"/>
                  </a:lnTo>
                  <a:cubicBezTo>
                    <a:pt x="868794" y="0"/>
                    <a:pt x="886540" y="17746"/>
                    <a:pt x="886540" y="39636"/>
                  </a:cubicBezTo>
                  <a:lnTo>
                    <a:pt x="886540" y="410685"/>
                  </a:lnTo>
                  <a:cubicBezTo>
                    <a:pt x="886540" y="432576"/>
                    <a:pt x="868794" y="450321"/>
                    <a:pt x="846904" y="450321"/>
                  </a:cubicBezTo>
                  <a:lnTo>
                    <a:pt x="39636" y="450321"/>
                  </a:lnTo>
                  <a:cubicBezTo>
                    <a:pt x="17746" y="450321"/>
                    <a:pt x="0" y="432576"/>
                    <a:pt x="0" y="410685"/>
                  </a:cubicBezTo>
                  <a:lnTo>
                    <a:pt x="0" y="39636"/>
                  </a:lnTo>
                  <a:cubicBezTo>
                    <a:pt x="0" y="17746"/>
                    <a:pt x="17746" y="0"/>
                    <a:pt x="39636" y="0"/>
                  </a:cubicBezTo>
                  <a:close/>
                </a:path>
              </a:pathLst>
            </a:custGeom>
            <a:solidFill>
              <a:srgbClr val="D0DEEF"/>
            </a:solidFill>
          </p:spPr>
        </p:sp>
        <p:sp>
          <p:nvSpPr>
            <p:cNvPr id="16" name="TextBox 16"/>
            <p:cNvSpPr txBox="1"/>
            <p:nvPr/>
          </p:nvSpPr>
          <p:spPr>
            <a:xfrm>
              <a:off x="0" y="-28575"/>
              <a:ext cx="886540" cy="478896"/>
            </a:xfrm>
            <a:prstGeom prst="rect">
              <a:avLst/>
            </a:prstGeom>
          </p:spPr>
          <p:txBody>
            <a:bodyPr lIns="50800" tIns="50800" rIns="50800" bIns="50800" rtlCol="0" anchor="ctr"/>
            <a:lstStyle/>
            <a:p>
              <a:pPr algn="l">
                <a:lnSpc>
                  <a:spcPts val="2520"/>
                </a:lnSpc>
              </a:pPr>
            </a:p>
          </p:txBody>
        </p:sp>
      </p:grpSp>
      <p:sp>
        <p:nvSpPr>
          <p:cNvPr id="17" name="TextBox 17"/>
          <p:cNvSpPr txBox="1"/>
          <p:nvPr/>
        </p:nvSpPr>
        <p:spPr>
          <a:xfrm>
            <a:off x="755278" y="2847463"/>
            <a:ext cx="8290560" cy="3929800"/>
          </a:xfrm>
          <a:prstGeom prst="rect">
            <a:avLst/>
          </a:prstGeom>
        </p:spPr>
        <p:txBody>
          <a:bodyPr lIns="0" tIns="0" rIns="0" bIns="0" rtlCol="0" anchor="t">
            <a:spAutoFit/>
          </a:bodyPr>
          <a:lstStyle/>
          <a:p>
            <a:pPr algn="l">
              <a:lnSpc>
                <a:spcPts val="3525"/>
              </a:lnSpc>
            </a:pPr>
            <a:r>
              <a:rPr lang="en-US" sz="2535" b="1">
                <a:solidFill>
                  <a:srgbClr val="203864"/>
                </a:solidFill>
                <a:latin typeface="Gotham Bold"/>
                <a:ea typeface="Gotham Bold"/>
                <a:cs typeface="Gotham Bold"/>
                <a:sym typeface="Gotham Bold"/>
              </a:rPr>
              <a:t>OBJETIVO:</a:t>
            </a:r>
            <a:endParaRPr lang="en-US" sz="2535" b="1">
              <a:solidFill>
                <a:srgbClr val="203864"/>
              </a:solidFill>
              <a:latin typeface="Gotham Bold"/>
              <a:ea typeface="Gotham Bold"/>
              <a:cs typeface="Gotham Bold"/>
              <a:sym typeface="Gotham Bold"/>
            </a:endParaRPr>
          </a:p>
          <a:p>
            <a:pPr algn="l">
              <a:lnSpc>
                <a:spcPts val="3525"/>
              </a:lnSpc>
            </a:pPr>
            <a:r>
              <a:rPr lang="en-US" sz="2535">
                <a:solidFill>
                  <a:srgbClr val="203864"/>
                </a:solidFill>
                <a:latin typeface="Gotham"/>
                <a:ea typeface="Gotham"/>
                <a:cs typeface="Gotham"/>
                <a:sym typeface="Gotham"/>
              </a:rPr>
              <a:t>Fomentar Micro, Pequenas e Médias Empresas na realização de investimentos em inovação, capacitação, modernização, bem como na aquisição de equipamentos e maquinário.</a:t>
            </a:r>
            <a:endParaRPr lang="en-US" sz="2535">
              <a:solidFill>
                <a:srgbClr val="203864"/>
              </a:solidFill>
              <a:latin typeface="Gotham"/>
              <a:ea typeface="Gotham"/>
              <a:cs typeface="Gotham"/>
              <a:sym typeface="Gotham"/>
            </a:endParaRPr>
          </a:p>
          <a:p>
            <a:pPr algn="l">
              <a:lnSpc>
                <a:spcPts val="3525"/>
              </a:lnSpc>
            </a:pPr>
          </a:p>
          <a:p>
            <a:pPr algn="l">
              <a:lnSpc>
                <a:spcPts val="3525"/>
              </a:lnSpc>
            </a:pPr>
            <a:r>
              <a:rPr lang="en-US" sz="2535" b="1" i="1">
                <a:solidFill>
                  <a:srgbClr val="203864"/>
                </a:solidFill>
                <a:latin typeface="Gotham Bold Italics" panose="02000000000000000000"/>
                <a:ea typeface="Gotham Bold Italics" panose="02000000000000000000"/>
                <a:cs typeface="Gotham Bold Italics" panose="02000000000000000000"/>
                <a:sym typeface="Gotham Bold Italics" panose="02000000000000000000"/>
              </a:rPr>
              <a:t>PROPOSTA DE FOMENTO À CADEIA DE FORNECEDORES DA INDÚSTRIA PARANAENSE ÀS MICRO, PEQUENAS E MÉDIAS EMPRESAS.</a:t>
            </a:r>
            <a:endParaRPr lang="en-US" sz="2535" b="1" i="1">
              <a:solidFill>
                <a:srgbClr val="203864"/>
              </a:solidFill>
              <a:latin typeface="Gotham Bold Italics" panose="02000000000000000000"/>
              <a:ea typeface="Gotham Bold Italics" panose="02000000000000000000"/>
              <a:cs typeface="Gotham Bold Italics" panose="02000000000000000000"/>
              <a:sym typeface="Gotham Bold Italics" panose="0200000000000000000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marL="0" lvl="0" indent="0" algn="ctr">
                <a:lnSpc>
                  <a:spcPts val="4190"/>
                </a:lnSpc>
                <a:spcBef>
                  <a:spcPct val="0"/>
                </a:spcBef>
              </a:pPr>
              <a:r>
                <a:rPr lang="en-US" sz="3490" b="1" u="none" strike="noStrike">
                  <a:solidFill>
                    <a:srgbClr val="203864"/>
                  </a:solidFill>
                  <a:latin typeface="Gotham Bold"/>
                  <a:ea typeface="Gotham Bold"/>
                  <a:cs typeface="Gotham Bold"/>
                  <a:sym typeface="Gotham Bold"/>
                </a:rPr>
                <a:t>CT 6 – Assuntos Tributários e Legislativos</a:t>
              </a:r>
              <a:endParaRPr lang="en-US" sz="3490" b="1" u="none" strike="noStrike">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1520" y="2787682"/>
          <a:ext cx="8290560" cy="3890916"/>
        </p:xfrm>
        <a:graphic>
          <a:graphicData uri="http://schemas.openxmlformats.org/drawingml/2006/table">
            <a:tbl>
              <a:tblPr/>
              <a:tblGrid>
                <a:gridCol w="2466337"/>
                <a:gridCol w="5824223"/>
              </a:tblGrid>
              <a:tr h="3143987">
                <a:tc>
                  <a:txBody>
                    <a:bodyPr rtlCol="0"/>
                    <a:lstStyle/>
                    <a:p>
                      <a:pPr algn="ctr">
                        <a:lnSpc>
                          <a:spcPts val="2400"/>
                        </a:lnSpc>
                        <a:defRPr/>
                      </a:pPr>
                      <a:r>
                        <a:rPr lang="en-US" sz="2000" b="1">
                          <a:solidFill>
                            <a:srgbClr val="FFFFFF"/>
                          </a:solidFill>
                          <a:latin typeface="Gotham Bold"/>
                          <a:ea typeface="Gotham Bold"/>
                          <a:cs typeface="Gotham Bold"/>
                          <a:sym typeface="Gotham Bold"/>
                        </a:rPr>
                        <a:t>Demanda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marL="0" lvl="0" indent="0" algn="l">
                        <a:lnSpc>
                          <a:spcPts val="2640"/>
                        </a:lnSpc>
                        <a:spcBef>
                          <a:spcPct val="0"/>
                        </a:spcBef>
                        <a:defRPr/>
                      </a:pPr>
                      <a:r>
                        <a:rPr lang="en-US" sz="2200" b="1" i="1" u="none" strike="noStrike">
                          <a:solidFill>
                            <a:srgbClr val="203764"/>
                          </a:solidFill>
                          <a:latin typeface="Gotham Bold Italics" panose="02000000000000000000"/>
                          <a:ea typeface="Gotham Bold Italics" panose="02000000000000000000"/>
                          <a:cs typeface="Gotham Bold Italics" panose="02000000000000000000"/>
                          <a:sym typeface="Gotham Bold Italics" panose="02000000000000000000"/>
                        </a:rPr>
                        <a:t>ALTERAÇÃO DA LEI COMPLEMENTAR Nº 163 / 2013</a:t>
                      </a:r>
                      <a:endParaRPr lang="en-US" sz="1100"/>
                    </a:p>
                    <a:p>
                      <a:pPr marL="0" lvl="0" indent="0" algn="l">
                        <a:lnSpc>
                          <a:spcPts val="2640"/>
                        </a:lnSpc>
                        <a:spcBef>
                          <a:spcPct val="0"/>
                        </a:spcBef>
                      </a:pPr>
                    </a:p>
                    <a:p>
                      <a:pPr marL="0" lvl="0" indent="0" algn="l">
                        <a:lnSpc>
                          <a:spcPts val="2640"/>
                        </a:lnSpc>
                        <a:spcBef>
                          <a:spcPct val="0"/>
                        </a:spcBef>
                      </a:pPr>
                      <a:r>
                        <a:rPr lang="en-US" sz="2200" b="1" u="none" strike="noStrike">
                          <a:solidFill>
                            <a:srgbClr val="203764"/>
                          </a:solidFill>
                          <a:latin typeface="Gotham Bold"/>
                          <a:ea typeface="Gotham Bold"/>
                          <a:cs typeface="Gotham Bold"/>
                          <a:sym typeface="Gotham Bold"/>
                        </a:rPr>
                        <a:t>Desde 2018 pretende-se publicar a alteração da Lei Complementar do Estatuto da MPE no Paraná, nº 163/2013, cuja minuta foi aprovada pelo FOPEME e que atualmente encontra-se tramitando.</a:t>
                      </a:r>
                      <a:endParaRPr lang="en-US" sz="2200" b="1" u="none" strike="noStrike">
                        <a:solidFill>
                          <a:srgbClr val="203764"/>
                        </a:solidFill>
                        <a:latin typeface="Gotham Bold"/>
                        <a:ea typeface="Gotham Bold"/>
                        <a:cs typeface="Gotham Bold"/>
                        <a:sym typeface="Gotham Bold"/>
                      </a:endParaRPr>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746929">
                <a:tc>
                  <a:txBody>
                    <a:bodyPr rtlCol="0"/>
                    <a:lstStyle/>
                    <a:p>
                      <a:pPr algn="ctr">
                        <a:lnSpc>
                          <a:spcPts val="2400"/>
                        </a:lnSpc>
                        <a:defRPr/>
                      </a:pPr>
                      <a:r>
                        <a:rPr lang="en-US" sz="2000" b="1">
                          <a:solidFill>
                            <a:srgbClr val="FFFFFF"/>
                          </a:solidFill>
                          <a:latin typeface="Gotham Bold"/>
                          <a:ea typeface="Gotham Bold"/>
                          <a:cs typeface="Gotham Bold"/>
                          <a:sym typeface="Gotham Bold"/>
                        </a:rPr>
                        <a:t>Ac</a:t>
                      </a:r>
                      <a:r>
                        <a:rPr lang="en-US" sz="2000" b="1">
                          <a:solidFill>
                            <a:srgbClr val="FFFFFF"/>
                          </a:solidFill>
                          <a:latin typeface="Gotham Bold"/>
                          <a:ea typeface="Gotham Bold"/>
                          <a:cs typeface="Gotham Bold"/>
                          <a:sym typeface="Gotham Bold"/>
                        </a:rPr>
                        <a:t>ompanhamento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marL="0" lvl="0" indent="0" algn="l">
                        <a:lnSpc>
                          <a:spcPts val="2640"/>
                        </a:lnSpc>
                        <a:spcBef>
                          <a:spcPct val="0"/>
                        </a:spcBef>
                        <a:defRPr/>
                      </a:pPr>
                      <a:r>
                        <a:rPr lang="en-US" sz="2200" b="1" u="none" strike="noStrike">
                          <a:solidFill>
                            <a:srgbClr val="203764"/>
                          </a:solidFill>
                          <a:latin typeface="Gotham Bold"/>
                          <a:ea typeface="Gotham Bold"/>
                          <a:cs typeface="Gotham Bold"/>
                          <a:sym typeface="Gotham Bold"/>
                        </a:rPr>
                        <a:t>SEIC</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233695" y="2506123"/>
            <a:ext cx="9987295" cy="3480641"/>
            <a:chOff x="0" y="0"/>
            <a:chExt cx="13316394" cy="4640855"/>
          </a:xfrm>
        </p:grpSpPr>
        <p:sp>
          <p:nvSpPr>
            <p:cNvPr id="3" name="Freeform 3"/>
            <p:cNvSpPr/>
            <p:nvPr/>
          </p:nvSpPr>
          <p:spPr>
            <a:xfrm>
              <a:off x="0" y="0"/>
              <a:ext cx="13316393" cy="4640906"/>
            </a:xfrm>
            <a:custGeom>
              <a:avLst/>
              <a:gdLst/>
              <a:ahLst/>
              <a:cxnLst/>
              <a:rect l="l" t="t" r="r" b="b"/>
              <a:pathLst>
                <a:path w="13316393" h="4640906">
                  <a:moveTo>
                    <a:pt x="0" y="0"/>
                  </a:moveTo>
                  <a:lnTo>
                    <a:pt x="13316393" y="0"/>
                  </a:lnTo>
                  <a:lnTo>
                    <a:pt x="13316393" y="4640906"/>
                  </a:lnTo>
                  <a:lnTo>
                    <a:pt x="0" y="4640906"/>
                  </a:lnTo>
                  <a:close/>
                </a:path>
              </a:pathLst>
            </a:custGeom>
            <a:solidFill>
              <a:srgbClr val="FFC000"/>
            </a:solidFill>
          </p:spPr>
        </p:sp>
      </p:grpSp>
      <p:grpSp>
        <p:nvGrpSpPr>
          <p:cNvPr id="4" name="Group 4"/>
          <p:cNvGrpSpPr/>
          <p:nvPr/>
        </p:nvGrpSpPr>
        <p:grpSpPr>
          <a:xfrm rot="0">
            <a:off x="233095" y="3148908"/>
            <a:ext cx="5425994" cy="2195070"/>
            <a:chOff x="0" y="0"/>
            <a:chExt cx="7234658" cy="2926759"/>
          </a:xfrm>
        </p:grpSpPr>
        <p:sp>
          <p:nvSpPr>
            <p:cNvPr id="5" name="Freeform 5"/>
            <p:cNvSpPr/>
            <p:nvPr/>
          </p:nvSpPr>
          <p:spPr>
            <a:xfrm>
              <a:off x="0" y="0"/>
              <a:ext cx="7234658" cy="2926754"/>
            </a:xfrm>
            <a:custGeom>
              <a:avLst/>
              <a:gdLst/>
              <a:ahLst/>
              <a:cxnLst/>
              <a:rect l="l" t="t" r="r" b="b"/>
              <a:pathLst>
                <a:path w="7234658" h="2926754">
                  <a:moveTo>
                    <a:pt x="0" y="0"/>
                  </a:moveTo>
                  <a:lnTo>
                    <a:pt x="7234658" y="0"/>
                  </a:lnTo>
                  <a:lnTo>
                    <a:pt x="7234658" y="2926754"/>
                  </a:lnTo>
                  <a:lnTo>
                    <a:pt x="0" y="2926754"/>
                  </a:lnTo>
                  <a:close/>
                </a:path>
              </a:pathLst>
            </a:custGeom>
            <a:blipFill>
              <a:blip r:embed="rId1">
                <a:alphaModFix amt="0"/>
              </a:blip>
              <a:stretch>
                <a:fillRect t="-12022" b="-12022"/>
              </a:stretch>
            </a:blipFill>
          </p:spPr>
        </p:sp>
        <p:sp>
          <p:nvSpPr>
            <p:cNvPr id="6" name="TextBox 6"/>
            <p:cNvSpPr txBox="1"/>
            <p:nvPr/>
          </p:nvSpPr>
          <p:spPr>
            <a:xfrm>
              <a:off x="0" y="85725"/>
              <a:ext cx="7234658" cy="2841034"/>
            </a:xfrm>
            <a:prstGeom prst="rect">
              <a:avLst/>
            </a:prstGeom>
          </p:spPr>
          <p:txBody>
            <a:bodyPr lIns="0" tIns="0" rIns="0" bIns="0" rtlCol="0" anchor="ctr"/>
            <a:lstStyle/>
            <a:p>
              <a:pPr marL="0" lvl="1" indent="0" algn="ctr">
                <a:lnSpc>
                  <a:spcPts val="3775"/>
                </a:lnSpc>
                <a:spcBef>
                  <a:spcPct val="0"/>
                </a:spcBef>
              </a:pPr>
              <a:r>
                <a:rPr lang="en-US" sz="3890" b="1" u="none" strike="noStrike">
                  <a:solidFill>
                    <a:srgbClr val="203864"/>
                  </a:solidFill>
                  <a:latin typeface="Gotham Bold"/>
                  <a:ea typeface="Gotham Bold"/>
                  <a:cs typeface="Gotham Bold"/>
                  <a:sym typeface="Gotham Bold"/>
                </a:rPr>
                <a:t>CT 1</a:t>
              </a:r>
              <a:endParaRPr lang="en-US" sz="3890" b="1" u="none" strike="noStrike">
                <a:solidFill>
                  <a:srgbClr val="203864"/>
                </a:solidFill>
                <a:latin typeface="Gotham Bold"/>
                <a:ea typeface="Gotham Bold"/>
                <a:cs typeface="Gotham Bold"/>
                <a:sym typeface="Gotham Bold"/>
              </a:endParaRPr>
            </a:p>
            <a:p>
              <a:pPr marL="0" lvl="1" indent="0" algn="ctr">
                <a:lnSpc>
                  <a:spcPts val="3775"/>
                </a:lnSpc>
                <a:spcBef>
                  <a:spcPct val="0"/>
                </a:spcBef>
              </a:pPr>
            </a:p>
            <a:p>
              <a:pPr marL="0" lvl="1" indent="0" algn="ctr">
                <a:lnSpc>
                  <a:spcPts val="3775"/>
                </a:lnSpc>
                <a:spcBef>
                  <a:spcPct val="0"/>
                </a:spcBef>
              </a:pPr>
              <a:r>
                <a:rPr lang="en-US" sz="3890" b="1" u="none" strike="noStrike">
                  <a:solidFill>
                    <a:srgbClr val="203864"/>
                  </a:solidFill>
                  <a:latin typeface="Gotham Bold"/>
                  <a:ea typeface="Gotham Bold"/>
                  <a:cs typeface="Gotham Bold"/>
                  <a:sym typeface="Gotham Bold"/>
                </a:rPr>
                <a:t>Racionalização Legal e Burocrática</a:t>
              </a:r>
              <a:endParaRPr lang="en-US" sz="3890" b="1" u="none" strike="noStrike">
                <a:solidFill>
                  <a:srgbClr val="203864"/>
                </a:solidFill>
                <a:latin typeface="Gotham Bold"/>
                <a:ea typeface="Gotham Bold"/>
                <a:cs typeface="Gotham Bold"/>
                <a:sym typeface="Gotham Bold"/>
              </a:endParaRPr>
            </a:p>
          </p:txBody>
        </p:sp>
      </p:grpSp>
      <p:sp>
        <p:nvSpPr>
          <p:cNvPr id="7" name="Freeform 7"/>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8"/>
          <p:cNvGrpSpPr/>
          <p:nvPr/>
        </p:nvGrpSpPr>
        <p:grpSpPr>
          <a:xfrm rot="0">
            <a:off x="-3610" y="1223039"/>
            <a:ext cx="9757210" cy="78896"/>
            <a:chOff x="0" y="0"/>
            <a:chExt cx="13009613" cy="105194"/>
          </a:xfrm>
        </p:grpSpPr>
        <p:sp>
          <p:nvSpPr>
            <p:cNvPr id="9" name="Freeform 9"/>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0" name="Freeform 10"/>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sp>
        <p:nvSpPr>
          <p:cNvPr id="11" name="Freeform 11"/>
          <p:cNvSpPr/>
          <p:nvPr/>
        </p:nvSpPr>
        <p:spPr>
          <a:xfrm>
            <a:off x="-361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
        <p:nvSpPr>
          <p:cNvPr id="12" name="Freeform 12"/>
          <p:cNvSpPr/>
          <p:nvPr/>
        </p:nvSpPr>
        <p:spPr>
          <a:xfrm>
            <a:off x="5488202" y="1666144"/>
            <a:ext cx="4077094" cy="4320619"/>
          </a:xfrm>
          <a:custGeom>
            <a:avLst/>
            <a:gdLst/>
            <a:ahLst/>
            <a:cxnLst/>
            <a:rect l="l" t="t" r="r" b="b"/>
            <a:pathLst>
              <a:path w="4077094" h="4320619">
                <a:moveTo>
                  <a:pt x="0" y="0"/>
                </a:moveTo>
                <a:lnTo>
                  <a:pt x="4077093" y="0"/>
                </a:lnTo>
                <a:lnTo>
                  <a:pt x="4077093" y="4320620"/>
                </a:lnTo>
                <a:lnTo>
                  <a:pt x="0" y="43206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4190"/>
                </a:lnSpc>
              </a:pPr>
              <a:r>
                <a:rPr lang="en-US" sz="3490" b="1">
                  <a:solidFill>
                    <a:srgbClr val="203864"/>
                  </a:solidFill>
                  <a:latin typeface="Gotham Bold"/>
                  <a:ea typeface="Gotham Bold"/>
                  <a:cs typeface="Gotham Bold"/>
                  <a:sym typeface="Gotham Bold"/>
                </a:rPr>
                <a:t>CT 1 - Racionalização Legal e Burocrática</a:t>
              </a:r>
              <a:endParaRPr lang="en-US" sz="34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pSp>
        <p:nvGrpSpPr>
          <p:cNvPr id="13" name="Group 13"/>
          <p:cNvGrpSpPr/>
          <p:nvPr/>
        </p:nvGrpSpPr>
        <p:grpSpPr>
          <a:xfrm rot="0">
            <a:off x="299764" y="2549557"/>
            <a:ext cx="9150463" cy="4426027"/>
            <a:chOff x="0" y="0"/>
            <a:chExt cx="901036" cy="435826"/>
          </a:xfrm>
        </p:grpSpPr>
        <p:sp>
          <p:nvSpPr>
            <p:cNvPr id="14" name="Freeform 14"/>
            <p:cNvSpPr/>
            <p:nvPr/>
          </p:nvSpPr>
          <p:spPr>
            <a:xfrm>
              <a:off x="0" y="0"/>
              <a:ext cx="901036" cy="435826"/>
            </a:xfrm>
            <a:custGeom>
              <a:avLst/>
              <a:gdLst/>
              <a:ahLst/>
              <a:cxnLst/>
              <a:rect l="l" t="t" r="r" b="b"/>
              <a:pathLst>
                <a:path w="901036" h="435826">
                  <a:moveTo>
                    <a:pt x="38998" y="0"/>
                  </a:moveTo>
                  <a:lnTo>
                    <a:pt x="862037" y="0"/>
                  </a:lnTo>
                  <a:cubicBezTo>
                    <a:pt x="872380" y="0"/>
                    <a:pt x="882300" y="4109"/>
                    <a:pt x="889613" y="11422"/>
                  </a:cubicBezTo>
                  <a:cubicBezTo>
                    <a:pt x="896927" y="18736"/>
                    <a:pt x="901036" y="28655"/>
                    <a:pt x="901036" y="38998"/>
                  </a:cubicBezTo>
                  <a:lnTo>
                    <a:pt x="901036" y="396827"/>
                  </a:lnTo>
                  <a:cubicBezTo>
                    <a:pt x="901036" y="407170"/>
                    <a:pt x="896927" y="417090"/>
                    <a:pt x="889613" y="424403"/>
                  </a:cubicBezTo>
                  <a:cubicBezTo>
                    <a:pt x="882300" y="431717"/>
                    <a:pt x="872380" y="435826"/>
                    <a:pt x="862037" y="435826"/>
                  </a:cubicBezTo>
                  <a:lnTo>
                    <a:pt x="38998" y="435826"/>
                  </a:lnTo>
                  <a:cubicBezTo>
                    <a:pt x="28655" y="435826"/>
                    <a:pt x="18736" y="431717"/>
                    <a:pt x="11422" y="424403"/>
                  </a:cubicBezTo>
                  <a:cubicBezTo>
                    <a:pt x="4109" y="417090"/>
                    <a:pt x="0" y="407170"/>
                    <a:pt x="0" y="396827"/>
                  </a:cubicBezTo>
                  <a:lnTo>
                    <a:pt x="0" y="38998"/>
                  </a:lnTo>
                  <a:cubicBezTo>
                    <a:pt x="0" y="28655"/>
                    <a:pt x="4109" y="18736"/>
                    <a:pt x="11422" y="11422"/>
                  </a:cubicBezTo>
                  <a:cubicBezTo>
                    <a:pt x="18736" y="4109"/>
                    <a:pt x="28655" y="0"/>
                    <a:pt x="38998" y="0"/>
                  </a:cubicBezTo>
                  <a:close/>
                </a:path>
              </a:pathLst>
            </a:custGeom>
            <a:solidFill>
              <a:srgbClr val="5B9BD5">
                <a:alpha val="42745"/>
              </a:srgbClr>
            </a:solidFill>
          </p:spPr>
        </p:sp>
        <p:sp>
          <p:nvSpPr>
            <p:cNvPr id="15" name="TextBox 15"/>
            <p:cNvSpPr txBox="1"/>
            <p:nvPr/>
          </p:nvSpPr>
          <p:spPr>
            <a:xfrm>
              <a:off x="0" y="-28575"/>
              <a:ext cx="901036" cy="464401"/>
            </a:xfrm>
            <a:prstGeom prst="rect">
              <a:avLst/>
            </a:prstGeom>
          </p:spPr>
          <p:txBody>
            <a:bodyPr lIns="50800" tIns="50800" rIns="50800" bIns="50800" rtlCol="0" anchor="ctr"/>
            <a:lstStyle/>
            <a:p>
              <a:pPr algn="l">
                <a:lnSpc>
                  <a:spcPts val="2520"/>
                </a:lnSpc>
              </a:pPr>
            </a:p>
          </p:txBody>
        </p:sp>
      </p:grpSp>
      <p:sp>
        <p:nvSpPr>
          <p:cNvPr id="16" name="TextBox 16"/>
          <p:cNvSpPr txBox="1"/>
          <p:nvPr/>
        </p:nvSpPr>
        <p:spPr>
          <a:xfrm>
            <a:off x="591185" y="2887980"/>
            <a:ext cx="8584565" cy="4239895"/>
          </a:xfrm>
          <a:prstGeom prst="rect">
            <a:avLst/>
          </a:prstGeom>
        </p:spPr>
        <p:txBody>
          <a:bodyPr lIns="0" tIns="0" rIns="0" bIns="0" rtlCol="0" anchor="t">
            <a:noAutofit/>
          </a:bodyPr>
          <a:lstStyle/>
          <a:p>
            <a:pPr algn="l">
              <a:lnSpc>
                <a:spcPts val="3290"/>
              </a:lnSpc>
            </a:pPr>
            <a:r>
              <a:rPr lang="en-US" sz="2400" b="1">
                <a:solidFill>
                  <a:srgbClr val="203864"/>
                </a:solidFill>
                <a:latin typeface="Gotham Bold"/>
                <a:ea typeface="Gotham Bold"/>
                <a:cs typeface="Gotham Bold"/>
                <a:sym typeface="Gotham Bold"/>
              </a:rPr>
              <a:t>Coordenadores de Governo:</a:t>
            </a:r>
            <a:endParaRPr lang="en-US" sz="2400" b="1">
              <a:solidFill>
                <a:srgbClr val="203864"/>
              </a:solidFill>
              <a:latin typeface="Gotham Bold"/>
              <a:ea typeface="Gotham Bold"/>
              <a:cs typeface="Gotham Bold"/>
              <a:sym typeface="Gotham Bold"/>
            </a:endParaRPr>
          </a:p>
          <a:p>
            <a:pPr algn="l">
              <a:lnSpc>
                <a:spcPts val="3290"/>
              </a:lnSpc>
            </a:pPr>
            <a:r>
              <a:rPr lang="en-US" sz="2400">
                <a:solidFill>
                  <a:srgbClr val="203864"/>
                </a:solidFill>
                <a:latin typeface="Gotham"/>
                <a:ea typeface="Gotham"/>
                <a:cs typeface="Gotham"/>
                <a:sym typeface="Gotham"/>
              </a:rPr>
              <a:t>Titular: Leonardo Pacheco - SEIC</a:t>
            </a:r>
            <a:endParaRPr lang="en-US" sz="2400">
              <a:solidFill>
                <a:srgbClr val="203864"/>
              </a:solidFill>
              <a:latin typeface="Gotham"/>
              <a:ea typeface="Gotham"/>
              <a:cs typeface="Gotham"/>
              <a:sym typeface="Gotham"/>
            </a:endParaRPr>
          </a:p>
          <a:p>
            <a:pPr algn="l">
              <a:lnSpc>
                <a:spcPts val="3290"/>
              </a:lnSpc>
            </a:pPr>
            <a:r>
              <a:rPr lang="en-US" sz="2400">
                <a:solidFill>
                  <a:srgbClr val="203864"/>
                </a:solidFill>
                <a:latin typeface="Gotham"/>
                <a:ea typeface="Gotham"/>
                <a:cs typeface="Gotham"/>
                <a:sym typeface="Gotham"/>
              </a:rPr>
              <a:t>Suplente: Sebastião Mota – JUCEPAR</a:t>
            </a:r>
            <a:endParaRPr lang="en-US" sz="2400">
              <a:solidFill>
                <a:srgbClr val="203864"/>
              </a:solidFill>
              <a:latin typeface="Gotham"/>
              <a:ea typeface="Gotham"/>
              <a:cs typeface="Gotham"/>
              <a:sym typeface="Gotham"/>
            </a:endParaRPr>
          </a:p>
          <a:p>
            <a:pPr algn="l">
              <a:lnSpc>
                <a:spcPts val="1680"/>
              </a:lnSpc>
            </a:pPr>
            <a:endParaRPr sz="2400"/>
          </a:p>
          <a:p>
            <a:pPr algn="l">
              <a:lnSpc>
                <a:spcPts val="3290"/>
              </a:lnSpc>
            </a:pPr>
            <a:r>
              <a:rPr lang="en-US" sz="2400" b="1">
                <a:solidFill>
                  <a:srgbClr val="203864"/>
                </a:solidFill>
                <a:latin typeface="Gotham Bold"/>
                <a:ea typeface="Gotham Bold"/>
                <a:cs typeface="Gotham Bold"/>
                <a:sym typeface="Gotham Bold"/>
              </a:rPr>
              <a:t>Coordenadores da Iniciativa Privada:</a:t>
            </a:r>
            <a:endParaRPr lang="en-US" sz="2400" b="1">
              <a:solidFill>
                <a:srgbClr val="203864"/>
              </a:solidFill>
              <a:latin typeface="Gotham Bold"/>
              <a:ea typeface="Gotham Bold"/>
              <a:cs typeface="Gotham Bold"/>
              <a:sym typeface="Gotham Bold"/>
            </a:endParaRPr>
          </a:p>
          <a:p>
            <a:pPr algn="l">
              <a:lnSpc>
                <a:spcPts val="3290"/>
              </a:lnSpc>
            </a:pPr>
            <a:r>
              <a:rPr lang="en-US" sz="2400">
                <a:solidFill>
                  <a:srgbClr val="203864"/>
                </a:solidFill>
                <a:latin typeface="Gotham"/>
                <a:ea typeface="Gotham"/>
                <a:cs typeface="Gotham"/>
                <a:sym typeface="Gotham"/>
              </a:rPr>
              <a:t>Titular: Ercílio Santinoni – CONAMPE</a:t>
            </a:r>
            <a:endParaRPr lang="en-US" sz="2400">
              <a:solidFill>
                <a:srgbClr val="203864"/>
              </a:solidFill>
              <a:latin typeface="Gotham"/>
              <a:ea typeface="Gotham"/>
              <a:cs typeface="Gotham"/>
              <a:sym typeface="Gotham"/>
            </a:endParaRPr>
          </a:p>
          <a:p>
            <a:pPr algn="l">
              <a:lnSpc>
                <a:spcPts val="3290"/>
              </a:lnSpc>
            </a:pPr>
            <a:r>
              <a:rPr lang="en-US" sz="2400">
                <a:solidFill>
                  <a:srgbClr val="203864"/>
                </a:solidFill>
                <a:latin typeface="Gotham"/>
                <a:ea typeface="Gotham"/>
                <a:cs typeface="Gotham"/>
                <a:sym typeface="Gotham"/>
              </a:rPr>
              <a:t>Suplente: Jovane dos Santos Borges – CONAMPE</a:t>
            </a:r>
            <a:endParaRPr lang="en-US" sz="2400">
              <a:solidFill>
                <a:srgbClr val="203864"/>
              </a:solidFill>
              <a:latin typeface="Gotham"/>
              <a:ea typeface="Gotham"/>
              <a:cs typeface="Gotham"/>
              <a:sym typeface="Gotham"/>
            </a:endParaRPr>
          </a:p>
          <a:p>
            <a:pPr algn="l">
              <a:lnSpc>
                <a:spcPts val="1680"/>
              </a:lnSpc>
            </a:pPr>
            <a:endParaRPr sz="2400"/>
          </a:p>
          <a:p>
            <a:pPr algn="l">
              <a:lnSpc>
                <a:spcPts val="3290"/>
              </a:lnSpc>
            </a:pPr>
            <a:r>
              <a:rPr lang="en-US" sz="2400" b="1">
                <a:solidFill>
                  <a:srgbClr val="203864"/>
                </a:solidFill>
                <a:latin typeface="Gotham Bold"/>
                <a:ea typeface="Gotham Bold"/>
                <a:cs typeface="Gotham Bold"/>
                <a:sym typeface="Gotham Bold"/>
              </a:rPr>
              <a:t>Consultor do SEBRAE/PR:</a:t>
            </a:r>
            <a:endParaRPr lang="en-US" sz="2400" b="1">
              <a:solidFill>
                <a:srgbClr val="203864"/>
              </a:solidFill>
              <a:latin typeface="Gotham Bold"/>
              <a:ea typeface="Gotham Bold"/>
              <a:cs typeface="Gotham Bold"/>
              <a:sym typeface="Gotham Bold"/>
            </a:endParaRPr>
          </a:p>
          <a:p>
            <a:pPr algn="l">
              <a:lnSpc>
                <a:spcPts val="3290"/>
              </a:lnSpc>
            </a:pPr>
            <a:r>
              <a:rPr lang="en-US" sz="2400">
                <a:solidFill>
                  <a:srgbClr val="203864"/>
                </a:solidFill>
                <a:latin typeface="Gotham"/>
                <a:ea typeface="Gotham"/>
                <a:cs typeface="Gotham"/>
                <a:sym typeface="Gotham"/>
              </a:rPr>
              <a:t>Rubens Palma</a:t>
            </a:r>
            <a:endParaRPr lang="en-US" sz="2400">
              <a:solidFill>
                <a:srgbClr val="203864"/>
              </a:solidFill>
              <a:latin typeface="Gotham"/>
              <a:ea typeface="Gotham"/>
              <a:cs typeface="Gotham"/>
              <a:sym typeface="Gotham"/>
            </a:endParaRPr>
          </a:p>
        </p:txBody>
      </p:sp>
      <p:sp>
        <p:nvSpPr>
          <p:cNvPr id="17" name="Freeform 17"/>
          <p:cNvSpPr/>
          <p:nvPr/>
        </p:nvSpPr>
        <p:spPr>
          <a:xfrm>
            <a:off x="-361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4190"/>
                </a:lnSpc>
              </a:pPr>
              <a:r>
                <a:rPr lang="en-US" sz="3490" b="1">
                  <a:solidFill>
                    <a:srgbClr val="203864"/>
                  </a:solidFill>
                  <a:latin typeface="Gotham Bold"/>
                  <a:ea typeface="Gotham Bold"/>
                  <a:cs typeface="Gotham Bold"/>
                  <a:sym typeface="Gotham Bold"/>
                </a:rPr>
                <a:t>CT 1 - Racionalização Legal e Burocrática</a:t>
              </a:r>
              <a:endParaRPr lang="en-US" sz="34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custDataLst>
              <p:tags r:id="rId6"/>
            </p:custDataLst>
          </p:nvPr>
        </p:nvGraphicFramePr>
        <p:xfrm>
          <a:off x="636905" y="2783840"/>
          <a:ext cx="8493760" cy="3825875"/>
        </p:xfrm>
        <a:graphic>
          <a:graphicData uri="http://schemas.openxmlformats.org/drawingml/2006/table">
            <a:tbl>
              <a:tblPr/>
              <a:tblGrid>
                <a:gridCol w="1927860"/>
                <a:gridCol w="6565900"/>
              </a:tblGrid>
              <a:tr h="2159000">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1</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864"/>
                          </a:solidFill>
                          <a:latin typeface="Gotham Bold"/>
                          <a:ea typeface="Gotham Bold"/>
                          <a:cs typeface="Gotham Bold"/>
                          <a:sym typeface="Gotham Bold"/>
                        </a:rPr>
                        <a:t>Formular a Política Estadual de Desenvolvimento das Microempresas e Empresas de Pequeno Porte do Estado do Paraná, atendendo a Lei Complementar nº 163/2013 e a Lei Complementar nº 123/2006. </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833755">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864"/>
                          </a:solidFill>
                          <a:latin typeface="Gotham Bold"/>
                          <a:ea typeface="Gotham Bold"/>
                          <a:cs typeface="Gotham Bold"/>
                          <a:sym typeface="Gotham Bold"/>
                        </a:rPr>
                        <a:t>1 Lei publicada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833120">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864"/>
                          </a:solidFill>
                          <a:latin typeface="Gotham Bold"/>
                          <a:ea typeface="Gotham Bold"/>
                          <a:cs typeface="Gotham Bold"/>
                          <a:sym typeface="Gotham Bold"/>
                        </a:rPr>
                        <a:t>SEIC</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7"/>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4190"/>
                </a:lnSpc>
              </a:pPr>
              <a:r>
                <a:rPr lang="en-US" sz="3490" b="1">
                  <a:solidFill>
                    <a:srgbClr val="203864"/>
                  </a:solidFill>
                  <a:latin typeface="Gotham Bold"/>
                  <a:ea typeface="Gotham Bold"/>
                  <a:cs typeface="Gotham Bold"/>
                  <a:sym typeface="Gotham Bold"/>
                </a:rPr>
                <a:t>CT 1 - Racionalização Legal e Burocrática</a:t>
              </a:r>
              <a:endParaRPr lang="en-US" sz="34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29715" y="2759107"/>
          <a:ext cx="8290560" cy="4216400"/>
        </p:xfrm>
        <a:graphic>
          <a:graphicData uri="http://schemas.openxmlformats.org/drawingml/2006/table">
            <a:tbl>
              <a:tblPr/>
              <a:tblGrid>
                <a:gridCol w="1866142"/>
                <a:gridCol w="6424418"/>
              </a:tblGrid>
              <a:tr h="2011840">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2</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Expandir os serviços atendidos dentro do Empresa Fácil, possibilitando oferecer módulos de renovação, fiscalização e regularização integrados aos sistemas de órgãos licenciadores estaduais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1648016">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Ter ao menos 2 órgãos estaduais integrados e os módulos de renovação, regularização e fiscalização funcionando no sistema Empresa Fácil até o final de 2026.</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556544">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Sebastião Mota - JUCEPAR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4190"/>
                </a:lnSpc>
              </a:pPr>
              <a:r>
                <a:rPr lang="en-US" sz="3490" b="1">
                  <a:solidFill>
                    <a:srgbClr val="203864"/>
                  </a:solidFill>
                  <a:latin typeface="Gotham Bold"/>
                  <a:ea typeface="Gotham Bold"/>
                  <a:cs typeface="Gotham Bold"/>
                  <a:sym typeface="Gotham Bold"/>
                </a:rPr>
                <a:t>CT 1 - Racionalização Legal e Burocrática</a:t>
              </a:r>
              <a:endParaRPr lang="en-US" sz="34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1520" y="2634544"/>
          <a:ext cx="8290560" cy="4231572"/>
        </p:xfrm>
        <a:graphic>
          <a:graphicData uri="http://schemas.openxmlformats.org/drawingml/2006/table">
            <a:tbl>
              <a:tblPr/>
              <a:tblGrid>
                <a:gridCol w="1841212"/>
                <a:gridCol w="6449348"/>
              </a:tblGrid>
              <a:tr h="2140023">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3</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AUTOMATIZAR O PROCESSO DE CONSULTA PRÉVIA – pretende-se automatizar o processo de consulta prévia de endereço nos municípios do Paraná utilizando georreferenciamento ou zoneamento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1563262">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Automatizar a consulta prévia em aproximadamente 200 municípios até metade de 2026, tendo os 399 municípios automatizados até o final de 2027</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528287">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Sebastião Mota - JUCEPAR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4190"/>
                </a:lnSpc>
              </a:pPr>
              <a:r>
                <a:rPr lang="en-US" sz="3490" b="1">
                  <a:solidFill>
                    <a:srgbClr val="203864"/>
                  </a:solidFill>
                  <a:latin typeface="Gotham Bold"/>
                  <a:ea typeface="Gotham Bold"/>
                  <a:cs typeface="Gotham Bold"/>
                  <a:sym typeface="Gotham Bold"/>
                </a:rPr>
                <a:t>CT 1 - Racionalização Legal e Burocrática</a:t>
              </a:r>
              <a:endParaRPr lang="en-US" sz="34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1520" y="3205811"/>
          <a:ext cx="8290560" cy="2852634"/>
        </p:xfrm>
        <a:graphic>
          <a:graphicData uri="http://schemas.openxmlformats.org/drawingml/2006/table">
            <a:tbl>
              <a:tblPr/>
              <a:tblGrid>
                <a:gridCol w="1963801"/>
                <a:gridCol w="6326759"/>
              </a:tblGrid>
              <a:tr h="1808275">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4</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Reativar o Subcomitê Estadual do Comitê para Gestão da Rede Nacional para a Simplificação do Registro e da Legalização de Empresas e Negócios - Subcomitê CGSIM</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522179">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Subcomitê operando em 2026</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522179">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Ademar Moreira - SEIC</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4190"/>
                </a:lnSpc>
              </a:pPr>
              <a:r>
                <a:rPr lang="en-US" sz="3490" b="1">
                  <a:solidFill>
                    <a:srgbClr val="203864"/>
                  </a:solidFill>
                  <a:latin typeface="Gotham Bold"/>
                  <a:ea typeface="Gotham Bold"/>
                  <a:cs typeface="Gotham Bold"/>
                  <a:sym typeface="Gotham Bold"/>
                </a:rPr>
                <a:t>CT 1 - Racionalização Legal e Burocrática</a:t>
              </a:r>
              <a:endParaRPr lang="en-US" sz="34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29715" y="3420965"/>
          <a:ext cx="8290560" cy="2590800"/>
        </p:xfrm>
        <a:graphic>
          <a:graphicData uri="http://schemas.openxmlformats.org/drawingml/2006/table">
            <a:tbl>
              <a:tblPr/>
              <a:tblGrid>
                <a:gridCol w="2065075"/>
                <a:gridCol w="6225485"/>
              </a:tblGrid>
              <a:tr h="1545969">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5</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Criar um núcleo parlamentar com objetivo de ser o elo entre FOPEME e ALEP nas pautas de políticas públicas voltadas às micro e pequenas empresas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522415">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Núcleo criado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522415">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Aristides Mossambani - FEMPIPAR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3" name="Group 3"/>
          <p:cNvGrpSpPr/>
          <p:nvPr/>
        </p:nvGrpSpPr>
        <p:grpSpPr>
          <a:xfrm rot="0">
            <a:off x="-3610" y="1223039"/>
            <a:ext cx="9757210" cy="78896"/>
            <a:chOff x="0" y="0"/>
            <a:chExt cx="13009613" cy="105194"/>
          </a:xfrm>
        </p:grpSpPr>
        <p:sp>
          <p:nvSpPr>
            <p:cNvPr id="4" name="Freeform 4"/>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3"/>
              <a:stretch>
                <a:fillRect l="-8295" r="-8295" b="-36"/>
              </a:stretch>
            </a:blipFill>
          </p:spPr>
        </p:sp>
      </p:grpSp>
      <p:sp>
        <p:nvSpPr>
          <p:cNvPr id="5" name="Freeform 5"/>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4"/>
            <a:stretch>
              <a:fillRect/>
            </a:stretch>
          </a:blipFill>
        </p:spPr>
      </p:sp>
      <p:sp>
        <p:nvSpPr>
          <p:cNvPr id="6" name="Freeform 6"/>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5"/>
            <a:stretch>
              <a:fillRect/>
            </a:stretch>
          </a:blipFill>
        </p:spPr>
      </p:sp>
      <p:grpSp>
        <p:nvGrpSpPr>
          <p:cNvPr id="7" name="Group 7"/>
          <p:cNvGrpSpPr/>
          <p:nvPr/>
        </p:nvGrpSpPr>
        <p:grpSpPr>
          <a:xfrm rot="0">
            <a:off x="-233695" y="2528770"/>
            <a:ext cx="9987295" cy="3480641"/>
            <a:chOff x="0" y="0"/>
            <a:chExt cx="13316394" cy="4640855"/>
          </a:xfrm>
        </p:grpSpPr>
        <p:sp>
          <p:nvSpPr>
            <p:cNvPr id="8" name="Freeform 8"/>
            <p:cNvSpPr/>
            <p:nvPr/>
          </p:nvSpPr>
          <p:spPr>
            <a:xfrm>
              <a:off x="0" y="0"/>
              <a:ext cx="13316393" cy="4640906"/>
            </a:xfrm>
            <a:custGeom>
              <a:avLst/>
              <a:gdLst/>
              <a:ahLst/>
              <a:cxnLst/>
              <a:rect l="l" t="t" r="r" b="b"/>
              <a:pathLst>
                <a:path w="13316393" h="4640906">
                  <a:moveTo>
                    <a:pt x="0" y="0"/>
                  </a:moveTo>
                  <a:lnTo>
                    <a:pt x="13316393" y="0"/>
                  </a:lnTo>
                  <a:lnTo>
                    <a:pt x="13316393" y="4640906"/>
                  </a:lnTo>
                  <a:lnTo>
                    <a:pt x="0" y="4640906"/>
                  </a:lnTo>
                  <a:close/>
                </a:path>
              </a:pathLst>
            </a:custGeom>
            <a:solidFill>
              <a:srgbClr val="FFC000"/>
            </a:solidFill>
          </p:spPr>
        </p:sp>
      </p:grpSp>
      <p:grpSp>
        <p:nvGrpSpPr>
          <p:cNvPr id="9" name="Group 9"/>
          <p:cNvGrpSpPr/>
          <p:nvPr/>
        </p:nvGrpSpPr>
        <p:grpSpPr>
          <a:xfrm rot="0">
            <a:off x="1001547" y="3171556"/>
            <a:ext cx="3213823" cy="2195070"/>
            <a:chOff x="0" y="0"/>
            <a:chExt cx="4285097" cy="2926759"/>
          </a:xfrm>
        </p:grpSpPr>
        <p:sp>
          <p:nvSpPr>
            <p:cNvPr id="10" name="Freeform 10"/>
            <p:cNvSpPr/>
            <p:nvPr/>
          </p:nvSpPr>
          <p:spPr>
            <a:xfrm>
              <a:off x="0" y="0"/>
              <a:ext cx="4285097" cy="2926754"/>
            </a:xfrm>
            <a:custGeom>
              <a:avLst/>
              <a:gdLst/>
              <a:ahLst/>
              <a:cxnLst/>
              <a:rect l="l" t="t" r="r" b="b"/>
              <a:pathLst>
                <a:path w="4285097" h="2926754">
                  <a:moveTo>
                    <a:pt x="0" y="0"/>
                  </a:moveTo>
                  <a:lnTo>
                    <a:pt x="4285097" y="0"/>
                  </a:lnTo>
                  <a:lnTo>
                    <a:pt x="4285097" y="2926754"/>
                  </a:lnTo>
                  <a:lnTo>
                    <a:pt x="0" y="2926754"/>
                  </a:lnTo>
                  <a:close/>
                </a:path>
              </a:pathLst>
            </a:custGeom>
            <a:blipFill>
              <a:blip r:embed="rId6">
                <a:alphaModFix amt="0"/>
              </a:blip>
              <a:stretch>
                <a:fillRect t="-67684" r="-204135" b="-5844"/>
              </a:stretch>
            </a:blipFill>
          </p:spPr>
        </p:sp>
        <p:sp>
          <p:nvSpPr>
            <p:cNvPr id="11" name="TextBox 11"/>
            <p:cNvSpPr txBox="1"/>
            <p:nvPr/>
          </p:nvSpPr>
          <p:spPr>
            <a:xfrm>
              <a:off x="0" y="85725"/>
              <a:ext cx="4285097" cy="2841034"/>
            </a:xfrm>
            <a:prstGeom prst="rect">
              <a:avLst/>
            </a:prstGeom>
          </p:spPr>
          <p:txBody>
            <a:bodyPr lIns="0" tIns="0" rIns="0" bIns="0" rtlCol="0" anchor="ctr"/>
            <a:lstStyle/>
            <a:p>
              <a:pPr algn="ctr">
                <a:lnSpc>
                  <a:spcPts val="3775"/>
                </a:lnSpc>
                <a:spcBef>
                  <a:spcPct val="0"/>
                </a:spcBef>
              </a:pPr>
              <a:r>
                <a:rPr lang="en-US" sz="3890" b="1" u="none" strike="noStrike">
                  <a:solidFill>
                    <a:srgbClr val="203864"/>
                  </a:solidFill>
                  <a:latin typeface="Gotham Bold"/>
                  <a:ea typeface="Gotham Bold"/>
                  <a:cs typeface="Gotham Bold"/>
                  <a:sym typeface="Gotham Bold"/>
                </a:rPr>
                <a:t>CT 2</a:t>
              </a:r>
              <a:endParaRPr lang="en-US" sz="3890" b="1" u="none" strike="noStrike">
                <a:solidFill>
                  <a:srgbClr val="203864"/>
                </a:solidFill>
                <a:latin typeface="Gotham Bold"/>
                <a:ea typeface="Gotham Bold"/>
                <a:cs typeface="Gotham Bold"/>
                <a:sym typeface="Gotham Bold"/>
              </a:endParaRPr>
            </a:p>
            <a:p>
              <a:pPr marL="0" lvl="1" indent="0" algn="ctr">
                <a:lnSpc>
                  <a:spcPts val="3775"/>
                </a:lnSpc>
                <a:spcBef>
                  <a:spcPct val="0"/>
                </a:spcBef>
              </a:pPr>
            </a:p>
            <a:p>
              <a:pPr marL="0" lvl="1" indent="0" algn="ctr">
                <a:lnSpc>
                  <a:spcPts val="3775"/>
                </a:lnSpc>
                <a:spcBef>
                  <a:spcPct val="0"/>
                </a:spcBef>
              </a:pPr>
              <a:r>
                <a:rPr lang="en-US" sz="3890" b="1" u="none" strike="noStrike">
                  <a:solidFill>
                    <a:srgbClr val="203864"/>
                  </a:solidFill>
                  <a:latin typeface="Gotham Bold"/>
                  <a:ea typeface="Gotham Bold"/>
                  <a:cs typeface="Gotham Bold"/>
                  <a:sym typeface="Gotham Bold"/>
                </a:rPr>
                <a:t>Acesso a Mercados</a:t>
              </a:r>
              <a:endParaRPr lang="en-US" sz="3890" b="1" u="none" strike="noStrike">
                <a:solidFill>
                  <a:srgbClr val="203864"/>
                </a:solidFill>
                <a:latin typeface="Gotham Bold"/>
                <a:ea typeface="Gotham Bold"/>
                <a:cs typeface="Gotham Bold"/>
                <a:sym typeface="Gotham Bold"/>
              </a:endParaRPr>
            </a:p>
          </p:txBody>
        </p:sp>
      </p:grpSp>
      <p:sp>
        <p:nvSpPr>
          <p:cNvPr id="12" name="Freeform 12"/>
          <p:cNvSpPr/>
          <p:nvPr/>
        </p:nvSpPr>
        <p:spPr>
          <a:xfrm>
            <a:off x="4149852" y="2294620"/>
            <a:ext cx="5120640" cy="3714792"/>
          </a:xfrm>
          <a:custGeom>
            <a:avLst/>
            <a:gdLst/>
            <a:ahLst/>
            <a:cxnLst/>
            <a:rect l="l" t="t" r="r" b="b"/>
            <a:pathLst>
              <a:path w="5120640" h="3714792">
                <a:moveTo>
                  <a:pt x="0" y="0"/>
                </a:moveTo>
                <a:lnTo>
                  <a:pt x="5120640" y="0"/>
                </a:lnTo>
                <a:lnTo>
                  <a:pt x="5120640" y="3714792"/>
                </a:lnTo>
                <a:lnTo>
                  <a:pt x="0" y="37147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28575"/>
              <a:ext cx="13032499" cy="1145423"/>
            </a:xfrm>
            <a:prstGeom prst="rect">
              <a:avLst/>
            </a:prstGeom>
          </p:spPr>
          <p:txBody>
            <a:bodyPr lIns="0" tIns="0" rIns="0" bIns="0" rtlCol="0" anchor="ctr"/>
            <a:lstStyle/>
            <a:p>
              <a:pPr algn="ctr">
                <a:lnSpc>
                  <a:spcPts val="4310"/>
                </a:lnSpc>
              </a:pPr>
              <a:r>
                <a:rPr lang="en-US" sz="3590" b="1">
                  <a:solidFill>
                    <a:srgbClr val="203864"/>
                  </a:solidFill>
                  <a:latin typeface="Arial Bold" panose="020B0704020202020204"/>
                  <a:ea typeface="Arial Bold" panose="020B0704020202020204"/>
                  <a:cs typeface="Arial Bold" panose="020B0704020202020204"/>
                  <a:sym typeface="Arial Bold" panose="020B0704020202020204"/>
                </a:rPr>
                <a:t>Pauta</a:t>
              </a:r>
              <a:endParaRPr lang="en-US" sz="3590" b="1">
                <a:solidFill>
                  <a:srgbClr val="203864"/>
                </a:solidFill>
                <a:latin typeface="Arial Bold" panose="020B0704020202020204"/>
                <a:ea typeface="Arial Bold" panose="020B0704020202020204"/>
                <a:cs typeface="Arial Bold" panose="020B0704020202020204"/>
                <a:sym typeface="Arial Bold" panose="020B0704020202020204"/>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sp>
        <p:nvSpPr>
          <p:cNvPr id="13" name="Freeform 13"/>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grpSp>
        <p:nvGrpSpPr>
          <p:cNvPr id="14" name="Group 14"/>
          <p:cNvGrpSpPr/>
          <p:nvPr/>
        </p:nvGrpSpPr>
        <p:grpSpPr>
          <a:xfrm rot="0">
            <a:off x="502716" y="2645505"/>
            <a:ext cx="8689895" cy="4113951"/>
            <a:chOff x="0" y="0"/>
            <a:chExt cx="3218480" cy="1523686"/>
          </a:xfrm>
        </p:grpSpPr>
        <p:sp>
          <p:nvSpPr>
            <p:cNvPr id="15" name="Freeform 15"/>
            <p:cNvSpPr/>
            <p:nvPr/>
          </p:nvSpPr>
          <p:spPr>
            <a:xfrm>
              <a:off x="0" y="0"/>
              <a:ext cx="3218480" cy="1523686"/>
            </a:xfrm>
            <a:custGeom>
              <a:avLst/>
              <a:gdLst/>
              <a:ahLst/>
              <a:cxnLst/>
              <a:rect l="l" t="t" r="r" b="b"/>
              <a:pathLst>
                <a:path w="3218480" h="1523686">
                  <a:moveTo>
                    <a:pt x="32073" y="0"/>
                  </a:moveTo>
                  <a:lnTo>
                    <a:pt x="3186407" y="0"/>
                  </a:lnTo>
                  <a:cubicBezTo>
                    <a:pt x="3194913" y="0"/>
                    <a:pt x="3203071" y="3379"/>
                    <a:pt x="3209086" y="9394"/>
                  </a:cubicBezTo>
                  <a:cubicBezTo>
                    <a:pt x="3215101" y="15409"/>
                    <a:pt x="3218480" y="23567"/>
                    <a:pt x="3218480" y="32073"/>
                  </a:cubicBezTo>
                  <a:lnTo>
                    <a:pt x="3218480" y="1491613"/>
                  </a:lnTo>
                  <a:cubicBezTo>
                    <a:pt x="3218480" y="1500119"/>
                    <a:pt x="3215101" y="1508277"/>
                    <a:pt x="3209086" y="1514292"/>
                  </a:cubicBezTo>
                  <a:cubicBezTo>
                    <a:pt x="3203071" y="1520307"/>
                    <a:pt x="3194913" y="1523686"/>
                    <a:pt x="3186407" y="1523686"/>
                  </a:cubicBezTo>
                  <a:lnTo>
                    <a:pt x="32073" y="1523686"/>
                  </a:lnTo>
                  <a:cubicBezTo>
                    <a:pt x="23567" y="1523686"/>
                    <a:pt x="15409" y="1520307"/>
                    <a:pt x="9394" y="1514292"/>
                  </a:cubicBezTo>
                  <a:cubicBezTo>
                    <a:pt x="3379" y="1508277"/>
                    <a:pt x="0" y="1500119"/>
                    <a:pt x="0" y="1491613"/>
                  </a:cubicBezTo>
                  <a:lnTo>
                    <a:pt x="0" y="32073"/>
                  </a:lnTo>
                  <a:cubicBezTo>
                    <a:pt x="0" y="23567"/>
                    <a:pt x="3379" y="15409"/>
                    <a:pt x="9394" y="9394"/>
                  </a:cubicBezTo>
                  <a:cubicBezTo>
                    <a:pt x="15409" y="3379"/>
                    <a:pt x="23567" y="0"/>
                    <a:pt x="32073" y="0"/>
                  </a:cubicBezTo>
                  <a:close/>
                </a:path>
              </a:pathLst>
            </a:custGeom>
            <a:solidFill>
              <a:srgbClr val="5B9BD5">
                <a:alpha val="63922"/>
              </a:srgbClr>
            </a:solidFill>
          </p:spPr>
        </p:sp>
        <p:sp>
          <p:nvSpPr>
            <p:cNvPr id="16" name="TextBox 16"/>
            <p:cNvSpPr txBox="1"/>
            <p:nvPr/>
          </p:nvSpPr>
          <p:spPr>
            <a:xfrm>
              <a:off x="0" y="-28575"/>
              <a:ext cx="3218480" cy="1552261"/>
            </a:xfrm>
            <a:prstGeom prst="rect">
              <a:avLst/>
            </a:prstGeom>
          </p:spPr>
          <p:txBody>
            <a:bodyPr lIns="50800" tIns="50800" rIns="50800" bIns="50800" rtlCol="0" anchor="ctr"/>
            <a:lstStyle/>
            <a:p>
              <a:pPr algn="ctr">
                <a:lnSpc>
                  <a:spcPts val="1960"/>
                </a:lnSpc>
                <a:spcBef>
                  <a:spcPct val="0"/>
                </a:spcBef>
              </a:pPr>
            </a:p>
          </p:txBody>
        </p:sp>
      </p:grpSp>
      <p:sp>
        <p:nvSpPr>
          <p:cNvPr id="17" name="TextBox 17"/>
          <p:cNvSpPr txBox="1"/>
          <p:nvPr/>
        </p:nvSpPr>
        <p:spPr>
          <a:xfrm>
            <a:off x="729715" y="2817419"/>
            <a:ext cx="8290560" cy="3655823"/>
          </a:xfrm>
          <a:prstGeom prst="rect">
            <a:avLst/>
          </a:prstGeom>
        </p:spPr>
        <p:txBody>
          <a:bodyPr lIns="0" tIns="0" rIns="0" bIns="0" rtlCol="0" anchor="t">
            <a:spAutoFit/>
          </a:bodyPr>
          <a:lstStyle/>
          <a:p>
            <a:pPr algn="l">
              <a:lnSpc>
                <a:spcPts val="3520"/>
              </a:lnSpc>
            </a:pPr>
            <a:r>
              <a:rPr lang="en-US" sz="2000" b="1">
                <a:solidFill>
                  <a:srgbClr val="000000"/>
                </a:solidFill>
                <a:latin typeface="Gotham Bold"/>
                <a:ea typeface="Gotham Bold"/>
                <a:cs typeface="Gotham Bold"/>
                <a:sym typeface="Gotham Bold"/>
              </a:rPr>
              <a:t>Apresentação do estágio atual das ações do Painel de Gestão aos integrantes do Fórum</a:t>
            </a:r>
            <a:endParaRPr lang="en-US" sz="2000" b="1">
              <a:solidFill>
                <a:srgbClr val="000000"/>
              </a:solidFill>
              <a:latin typeface="Gotham Bold"/>
              <a:ea typeface="Gotham Bold"/>
              <a:cs typeface="Gotham Bold"/>
              <a:sym typeface="Gotham Bold"/>
            </a:endParaRPr>
          </a:p>
          <a:p>
            <a:pPr algn="l">
              <a:lnSpc>
                <a:spcPts val="3165"/>
              </a:lnSpc>
            </a:pPr>
          </a:p>
          <a:p>
            <a:pPr algn="l">
              <a:lnSpc>
                <a:spcPts val="3165"/>
              </a:lnSpc>
            </a:pPr>
            <a:r>
              <a:rPr lang="en-US" sz="1800">
                <a:solidFill>
                  <a:srgbClr val="000000"/>
                </a:solidFill>
                <a:latin typeface="Gotham"/>
                <a:ea typeface="Gotham"/>
                <a:cs typeface="Gotham"/>
                <a:sym typeface="Gotham"/>
              </a:rPr>
              <a:t>• CT6 – Assuntos Tributários e Legislativos</a:t>
            </a:r>
            <a:endParaRPr lang="en-US" sz="1800">
              <a:solidFill>
                <a:srgbClr val="000000"/>
              </a:solidFill>
              <a:latin typeface="Gotham"/>
              <a:ea typeface="Gotham"/>
              <a:cs typeface="Gotham"/>
              <a:sym typeface="Gotham"/>
            </a:endParaRPr>
          </a:p>
          <a:p>
            <a:pPr algn="l">
              <a:lnSpc>
                <a:spcPts val="3165"/>
              </a:lnSpc>
            </a:pPr>
            <a:r>
              <a:rPr lang="en-US" sz="1800">
                <a:solidFill>
                  <a:srgbClr val="000000"/>
                </a:solidFill>
                <a:latin typeface="Gotham"/>
                <a:ea typeface="Gotham"/>
                <a:cs typeface="Gotham"/>
                <a:sym typeface="Gotham"/>
              </a:rPr>
              <a:t>• CT1 – Racionalização Legal e Burocrática</a:t>
            </a:r>
            <a:endParaRPr lang="en-US" sz="1800">
              <a:solidFill>
                <a:srgbClr val="000000"/>
              </a:solidFill>
              <a:latin typeface="Gotham"/>
              <a:ea typeface="Gotham"/>
              <a:cs typeface="Gotham"/>
              <a:sym typeface="Gotham"/>
            </a:endParaRPr>
          </a:p>
          <a:p>
            <a:pPr algn="l">
              <a:lnSpc>
                <a:spcPts val="3165"/>
              </a:lnSpc>
            </a:pPr>
            <a:r>
              <a:rPr lang="en-US" sz="1800">
                <a:solidFill>
                  <a:srgbClr val="000000"/>
                </a:solidFill>
                <a:latin typeface="Gotham"/>
                <a:ea typeface="Gotham"/>
                <a:cs typeface="Gotham"/>
                <a:sym typeface="Gotham"/>
              </a:rPr>
              <a:t>• CT2 – Acesso a Mercados</a:t>
            </a:r>
            <a:endParaRPr lang="en-US" sz="1800">
              <a:solidFill>
                <a:srgbClr val="000000"/>
              </a:solidFill>
              <a:latin typeface="Gotham"/>
              <a:ea typeface="Gotham"/>
              <a:cs typeface="Gotham"/>
              <a:sym typeface="Gotham"/>
            </a:endParaRPr>
          </a:p>
          <a:p>
            <a:pPr algn="l">
              <a:lnSpc>
                <a:spcPts val="3165"/>
              </a:lnSpc>
            </a:pPr>
            <a:r>
              <a:rPr lang="en-US" sz="1800">
                <a:solidFill>
                  <a:srgbClr val="000000"/>
                </a:solidFill>
                <a:latin typeface="Gotham"/>
                <a:ea typeface="Gotham"/>
                <a:cs typeface="Gotham"/>
                <a:sym typeface="Gotham"/>
              </a:rPr>
              <a:t>• CT3 – Tecnologia e Inovação</a:t>
            </a:r>
            <a:endParaRPr lang="en-US" sz="1800">
              <a:solidFill>
                <a:srgbClr val="000000"/>
              </a:solidFill>
              <a:latin typeface="Gotham"/>
              <a:ea typeface="Gotham"/>
              <a:cs typeface="Gotham"/>
              <a:sym typeface="Gotham"/>
            </a:endParaRPr>
          </a:p>
          <a:p>
            <a:pPr algn="l">
              <a:lnSpc>
                <a:spcPts val="3165"/>
              </a:lnSpc>
            </a:pPr>
            <a:r>
              <a:rPr lang="en-US" sz="1800">
                <a:solidFill>
                  <a:srgbClr val="000000"/>
                </a:solidFill>
                <a:latin typeface="Gotham"/>
                <a:ea typeface="Gotham"/>
                <a:cs typeface="Gotham"/>
                <a:sym typeface="Gotham"/>
              </a:rPr>
              <a:t>• CT4 – Investimento, Financiamento e Crédito</a:t>
            </a:r>
            <a:endParaRPr lang="en-US" sz="1800">
              <a:solidFill>
                <a:srgbClr val="000000"/>
              </a:solidFill>
              <a:latin typeface="Gotham"/>
              <a:ea typeface="Gotham"/>
              <a:cs typeface="Gotham"/>
              <a:sym typeface="Gotham"/>
            </a:endParaRPr>
          </a:p>
          <a:p>
            <a:pPr algn="l">
              <a:lnSpc>
                <a:spcPts val="3165"/>
              </a:lnSpc>
            </a:pPr>
            <a:r>
              <a:rPr lang="en-US" sz="1800">
                <a:solidFill>
                  <a:srgbClr val="000000"/>
                </a:solidFill>
                <a:latin typeface="Gotham"/>
                <a:ea typeface="Gotham"/>
                <a:cs typeface="Gotham"/>
                <a:sym typeface="Gotham"/>
              </a:rPr>
              <a:t>• CT5 – Educação, Formação e Capacitação Empreendedora</a:t>
            </a:r>
            <a:endParaRPr lang="en-US" sz="1800">
              <a:solidFill>
                <a:srgbClr val="000000"/>
              </a:solidFill>
              <a:latin typeface="Gotham"/>
              <a:ea typeface="Gotham"/>
              <a:cs typeface="Gotham"/>
              <a:sym typeface="Gotham"/>
            </a:endParaRPr>
          </a:p>
        </p:txBody>
      </p:sp>
      <p:sp>
        <p:nvSpPr>
          <p:cNvPr id="18" name="Freeform 18"/>
          <p:cNvSpPr/>
          <p:nvPr/>
        </p:nvSpPr>
        <p:spPr>
          <a:xfrm>
            <a:off x="6435450" y="3675812"/>
            <a:ext cx="2233190" cy="2053336"/>
          </a:xfrm>
          <a:custGeom>
            <a:avLst/>
            <a:gdLst/>
            <a:ahLst/>
            <a:cxnLst/>
            <a:rect l="l" t="t" r="r" b="b"/>
            <a:pathLst>
              <a:path w="2233190" h="2053336">
                <a:moveTo>
                  <a:pt x="0" y="0"/>
                </a:moveTo>
                <a:lnTo>
                  <a:pt x="2233191" y="0"/>
                </a:lnTo>
                <a:lnTo>
                  <a:pt x="2233191" y="2053337"/>
                </a:lnTo>
                <a:lnTo>
                  <a:pt x="0" y="20533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4310"/>
                </a:lnSpc>
              </a:pPr>
              <a:r>
                <a:rPr lang="en-US" sz="3590" b="1">
                  <a:solidFill>
                    <a:srgbClr val="203864"/>
                  </a:solidFill>
                  <a:latin typeface="Gotham Bold"/>
                  <a:ea typeface="Gotham Bold"/>
                  <a:cs typeface="Gotham Bold"/>
                  <a:sym typeface="Gotham Bold"/>
                </a:rPr>
                <a:t>CT 2 - Acesso a Mercados</a:t>
              </a:r>
              <a:endParaRPr lang="en-US" sz="35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pSp>
        <p:nvGrpSpPr>
          <p:cNvPr id="13" name="Group 13"/>
          <p:cNvGrpSpPr/>
          <p:nvPr/>
        </p:nvGrpSpPr>
        <p:grpSpPr>
          <a:xfrm rot="0">
            <a:off x="335183" y="2389961"/>
            <a:ext cx="9252378" cy="4754420"/>
            <a:chOff x="0" y="0"/>
            <a:chExt cx="911071" cy="468162"/>
          </a:xfrm>
        </p:grpSpPr>
        <p:sp>
          <p:nvSpPr>
            <p:cNvPr id="14" name="Freeform 14"/>
            <p:cNvSpPr/>
            <p:nvPr/>
          </p:nvSpPr>
          <p:spPr>
            <a:xfrm>
              <a:off x="0" y="0"/>
              <a:ext cx="911071" cy="468162"/>
            </a:xfrm>
            <a:custGeom>
              <a:avLst/>
              <a:gdLst/>
              <a:ahLst/>
              <a:cxnLst/>
              <a:rect l="l" t="t" r="r" b="b"/>
              <a:pathLst>
                <a:path w="911071" h="468162">
                  <a:moveTo>
                    <a:pt x="38569" y="0"/>
                  </a:moveTo>
                  <a:lnTo>
                    <a:pt x="872502" y="0"/>
                  </a:lnTo>
                  <a:cubicBezTo>
                    <a:pt x="893803" y="0"/>
                    <a:pt x="911071" y="17268"/>
                    <a:pt x="911071" y="38569"/>
                  </a:cubicBezTo>
                  <a:lnTo>
                    <a:pt x="911071" y="429593"/>
                  </a:lnTo>
                  <a:cubicBezTo>
                    <a:pt x="911071" y="439823"/>
                    <a:pt x="907008" y="449633"/>
                    <a:pt x="899775" y="456866"/>
                  </a:cubicBezTo>
                  <a:cubicBezTo>
                    <a:pt x="892541" y="464099"/>
                    <a:pt x="882731" y="468162"/>
                    <a:pt x="872502" y="468162"/>
                  </a:cubicBezTo>
                  <a:lnTo>
                    <a:pt x="38569" y="468162"/>
                  </a:lnTo>
                  <a:cubicBezTo>
                    <a:pt x="17268" y="468162"/>
                    <a:pt x="0" y="450894"/>
                    <a:pt x="0" y="429593"/>
                  </a:cubicBezTo>
                  <a:lnTo>
                    <a:pt x="0" y="38569"/>
                  </a:lnTo>
                  <a:cubicBezTo>
                    <a:pt x="0" y="28340"/>
                    <a:pt x="4063" y="18530"/>
                    <a:pt x="11297" y="11297"/>
                  </a:cubicBezTo>
                  <a:cubicBezTo>
                    <a:pt x="18530" y="4063"/>
                    <a:pt x="28340" y="0"/>
                    <a:pt x="38569" y="0"/>
                  </a:cubicBezTo>
                  <a:close/>
                </a:path>
              </a:pathLst>
            </a:custGeom>
            <a:solidFill>
              <a:srgbClr val="5B9BD5">
                <a:alpha val="42745"/>
              </a:srgbClr>
            </a:solidFill>
          </p:spPr>
        </p:sp>
        <p:sp>
          <p:nvSpPr>
            <p:cNvPr id="15" name="TextBox 15"/>
            <p:cNvSpPr txBox="1"/>
            <p:nvPr/>
          </p:nvSpPr>
          <p:spPr>
            <a:xfrm>
              <a:off x="0" y="-28575"/>
              <a:ext cx="911071" cy="496737"/>
            </a:xfrm>
            <a:prstGeom prst="rect">
              <a:avLst/>
            </a:prstGeom>
          </p:spPr>
          <p:txBody>
            <a:bodyPr lIns="50800" tIns="50800" rIns="50800" bIns="50800" rtlCol="0" anchor="ctr"/>
            <a:lstStyle/>
            <a:p>
              <a:pPr algn="l">
                <a:lnSpc>
                  <a:spcPts val="2520"/>
                </a:lnSpc>
              </a:pPr>
            </a:p>
          </p:txBody>
        </p:sp>
      </p:grpSp>
      <p:sp>
        <p:nvSpPr>
          <p:cNvPr id="16" name="TextBox 16"/>
          <p:cNvSpPr txBox="1"/>
          <p:nvPr/>
        </p:nvSpPr>
        <p:spPr>
          <a:xfrm>
            <a:off x="574157" y="2895521"/>
            <a:ext cx="8774431" cy="3942080"/>
          </a:xfrm>
          <a:prstGeom prst="rect">
            <a:avLst/>
          </a:prstGeom>
        </p:spPr>
        <p:txBody>
          <a:bodyPr lIns="0" tIns="0" rIns="0" bIns="0" rtlCol="0" anchor="t">
            <a:spAutoFit/>
          </a:bodyPr>
          <a:lstStyle/>
          <a:p>
            <a:pPr marL="0" lvl="0" indent="0" algn="l">
              <a:lnSpc>
                <a:spcPts val="3170"/>
              </a:lnSpc>
              <a:spcBef>
                <a:spcPct val="0"/>
              </a:spcBef>
            </a:pPr>
            <a:r>
              <a:rPr lang="en-US" sz="2000" b="1" u="none" strike="noStrike">
                <a:solidFill>
                  <a:srgbClr val="203864"/>
                </a:solidFill>
                <a:latin typeface="Gotham Bold"/>
                <a:ea typeface="Gotham Bold"/>
                <a:cs typeface="Gotham Bold"/>
                <a:sym typeface="Gotham Bold"/>
              </a:rPr>
              <a:t>Coordenadores de Governo:</a:t>
            </a:r>
            <a:endParaRPr lang="en-US" sz="2000" b="1" u="none" strike="noStrike">
              <a:solidFill>
                <a:srgbClr val="203864"/>
              </a:solidFill>
              <a:latin typeface="Gotham Bold"/>
              <a:ea typeface="Gotham Bold"/>
              <a:cs typeface="Gotham Bold"/>
              <a:sym typeface="Gotham Bold"/>
            </a:endParaRPr>
          </a:p>
          <a:p>
            <a:pPr marL="0" lvl="0" indent="0" algn="l">
              <a:lnSpc>
                <a:spcPts val="3170"/>
              </a:lnSpc>
              <a:spcBef>
                <a:spcPct val="0"/>
              </a:spcBef>
            </a:pPr>
            <a:r>
              <a:rPr lang="en-US" sz="2000" u="none" strike="noStrike">
                <a:solidFill>
                  <a:srgbClr val="203864"/>
                </a:solidFill>
                <a:latin typeface="Gotham"/>
                <a:ea typeface="Gotham"/>
                <a:cs typeface="Gotham"/>
                <a:sym typeface="Gotham"/>
              </a:rPr>
              <a:t>Titular: Wellington de Paula e Cleverson Neri </a:t>
            </a:r>
            <a:r>
              <a:rPr lang="en-US" sz="2000" u="none" strike="noStrike">
                <a:solidFill>
                  <a:srgbClr val="203864"/>
                </a:solidFill>
                <a:latin typeface="Gotham"/>
                <a:ea typeface="Gotham"/>
                <a:cs typeface="Gotham"/>
                <a:sym typeface="Gotham"/>
              </a:rPr>
              <a:t>– SEAP</a:t>
            </a:r>
            <a:endParaRPr lang="en-US" sz="2000" u="none" strike="noStrike">
              <a:solidFill>
                <a:srgbClr val="203864"/>
              </a:solidFill>
              <a:latin typeface="Gotham"/>
              <a:ea typeface="Gotham"/>
              <a:cs typeface="Gotham"/>
              <a:sym typeface="Gotham"/>
            </a:endParaRPr>
          </a:p>
          <a:p>
            <a:pPr marL="0" lvl="0" indent="0" algn="l">
              <a:lnSpc>
                <a:spcPts val="3170"/>
              </a:lnSpc>
              <a:spcBef>
                <a:spcPct val="0"/>
              </a:spcBef>
            </a:pPr>
            <a:r>
              <a:rPr lang="en-US" sz="2000" u="none" strike="noStrike">
                <a:solidFill>
                  <a:srgbClr val="203864"/>
                </a:solidFill>
                <a:latin typeface="Gotham"/>
                <a:ea typeface="Gotham"/>
                <a:cs typeface="Gotham"/>
                <a:sym typeface="Gotham"/>
              </a:rPr>
              <a:t>Suplente: Andr</a:t>
            </a:r>
            <a:r>
              <a:rPr lang="en-US" sz="2000" u="none" strike="noStrike">
                <a:solidFill>
                  <a:srgbClr val="203864"/>
                </a:solidFill>
                <a:latin typeface="Gotham"/>
                <a:ea typeface="Gotham"/>
                <a:cs typeface="Gotham"/>
                <a:sym typeface="Gotham"/>
              </a:rPr>
              <a:t>ea</a:t>
            </a:r>
            <a:r>
              <a:rPr lang="en-US" sz="2000" u="none" strike="noStrike">
                <a:solidFill>
                  <a:srgbClr val="203864"/>
                </a:solidFill>
                <a:latin typeface="Gotham"/>
                <a:ea typeface="Gotham"/>
                <a:cs typeface="Gotham"/>
                <a:sym typeface="Gotham"/>
              </a:rPr>
              <a:t> F</a:t>
            </a:r>
            <a:r>
              <a:rPr lang="en-US" sz="2000" u="none" strike="noStrike">
                <a:solidFill>
                  <a:srgbClr val="203864"/>
                </a:solidFill>
                <a:latin typeface="Gotham"/>
                <a:ea typeface="Gotham"/>
                <a:cs typeface="Gotham"/>
                <a:sym typeface="Gotham"/>
              </a:rPr>
              <a:t>erre</a:t>
            </a:r>
            <a:r>
              <a:rPr lang="en-US" sz="2000" u="none" strike="noStrike">
                <a:solidFill>
                  <a:srgbClr val="203864"/>
                </a:solidFill>
                <a:latin typeface="Gotham"/>
                <a:ea typeface="Gotham"/>
                <a:cs typeface="Gotham"/>
                <a:sym typeface="Gotham"/>
              </a:rPr>
              <a:t>ira Camargo</a:t>
            </a:r>
            <a:r>
              <a:rPr lang="en-US" sz="2000" u="none" strike="noStrike">
                <a:solidFill>
                  <a:srgbClr val="203864"/>
                </a:solidFill>
                <a:latin typeface="Gotham"/>
                <a:ea typeface="Gotham"/>
                <a:cs typeface="Gotham"/>
                <a:sym typeface="Gotham"/>
              </a:rPr>
              <a:t> – SEAP</a:t>
            </a:r>
            <a:endParaRPr lang="en-US" sz="2000" u="none" strike="noStrike">
              <a:solidFill>
                <a:srgbClr val="203864"/>
              </a:solidFill>
              <a:latin typeface="Gotham"/>
              <a:ea typeface="Gotham"/>
              <a:cs typeface="Gotham"/>
              <a:sym typeface="Gotham"/>
            </a:endParaRPr>
          </a:p>
          <a:p>
            <a:pPr marL="0" lvl="0" indent="0" algn="l">
              <a:lnSpc>
                <a:spcPts val="3170"/>
              </a:lnSpc>
              <a:spcBef>
                <a:spcPct val="0"/>
              </a:spcBef>
            </a:pPr>
            <a:endParaRPr sz="2000"/>
          </a:p>
          <a:p>
            <a:pPr marL="0" lvl="0" indent="0" algn="l">
              <a:lnSpc>
                <a:spcPts val="3170"/>
              </a:lnSpc>
              <a:spcBef>
                <a:spcPct val="0"/>
              </a:spcBef>
            </a:pPr>
            <a:r>
              <a:rPr lang="en-US" sz="2000" b="1" u="none" strike="noStrike">
                <a:solidFill>
                  <a:srgbClr val="203864"/>
                </a:solidFill>
                <a:latin typeface="Gotham Bold"/>
                <a:ea typeface="Gotham Bold"/>
                <a:cs typeface="Gotham Bold"/>
                <a:sym typeface="Gotham Bold"/>
              </a:rPr>
              <a:t>Coordenadores da Iniciativa Privada:</a:t>
            </a:r>
            <a:endParaRPr lang="en-US" sz="2000" b="1" u="none" strike="noStrike">
              <a:solidFill>
                <a:srgbClr val="203864"/>
              </a:solidFill>
              <a:latin typeface="Gotham Bold"/>
              <a:ea typeface="Gotham Bold"/>
              <a:cs typeface="Gotham Bold"/>
              <a:sym typeface="Gotham Bold"/>
            </a:endParaRPr>
          </a:p>
          <a:p>
            <a:pPr marL="0" lvl="0" indent="0" algn="l">
              <a:lnSpc>
                <a:spcPts val="2690"/>
              </a:lnSpc>
              <a:spcBef>
                <a:spcPct val="0"/>
              </a:spcBef>
            </a:pPr>
            <a:r>
              <a:rPr lang="en-US" sz="2000" u="none" strike="noStrike">
                <a:solidFill>
                  <a:srgbClr val="203864"/>
                </a:solidFill>
                <a:latin typeface="Gotham"/>
                <a:ea typeface="Gotham"/>
                <a:cs typeface="Gotham"/>
                <a:sym typeface="Gotham"/>
              </a:rPr>
              <a:t>Titulares: Aristides Mossambani e Eliane Bento – FEMPIPAR</a:t>
            </a:r>
            <a:endParaRPr lang="en-US" sz="2000" u="none" strike="noStrike">
              <a:solidFill>
                <a:srgbClr val="203864"/>
              </a:solidFill>
              <a:latin typeface="Gotham"/>
              <a:ea typeface="Gotham"/>
              <a:cs typeface="Gotham"/>
              <a:sym typeface="Gotham"/>
            </a:endParaRPr>
          </a:p>
          <a:p>
            <a:pPr marL="0" lvl="0" indent="0" algn="l">
              <a:lnSpc>
                <a:spcPts val="2690"/>
              </a:lnSpc>
              <a:spcBef>
                <a:spcPct val="0"/>
              </a:spcBef>
            </a:pPr>
            <a:r>
              <a:rPr lang="en-US" sz="2000" u="none" strike="noStrike">
                <a:solidFill>
                  <a:srgbClr val="203864"/>
                </a:solidFill>
                <a:latin typeface="Gotham"/>
                <a:ea typeface="Gotham"/>
                <a:cs typeface="Gotham"/>
                <a:sym typeface="Gotham"/>
              </a:rPr>
              <a:t>Suplentes: Rodrigo Bregola e Keli Beatriz da Silva – FECOMERCIO</a:t>
            </a:r>
            <a:endParaRPr lang="en-US" sz="2000" u="none" strike="noStrike">
              <a:solidFill>
                <a:srgbClr val="203864"/>
              </a:solidFill>
              <a:latin typeface="Gotham"/>
              <a:ea typeface="Gotham"/>
              <a:cs typeface="Gotham"/>
              <a:sym typeface="Gotham"/>
            </a:endParaRPr>
          </a:p>
          <a:p>
            <a:pPr marL="0" lvl="0" indent="0" algn="l">
              <a:lnSpc>
                <a:spcPts val="3170"/>
              </a:lnSpc>
              <a:spcBef>
                <a:spcPct val="0"/>
              </a:spcBef>
            </a:pPr>
            <a:endParaRPr sz="2000"/>
          </a:p>
          <a:p>
            <a:pPr marL="0" lvl="0" indent="0" algn="l">
              <a:lnSpc>
                <a:spcPts val="3170"/>
              </a:lnSpc>
              <a:spcBef>
                <a:spcPct val="0"/>
              </a:spcBef>
            </a:pPr>
            <a:r>
              <a:rPr lang="en-US" sz="2000" b="1" u="none" strike="noStrike">
                <a:solidFill>
                  <a:srgbClr val="203864"/>
                </a:solidFill>
                <a:latin typeface="Gotham Bold"/>
                <a:ea typeface="Gotham Bold"/>
                <a:cs typeface="Gotham Bold"/>
                <a:sym typeface="Gotham Bold"/>
              </a:rPr>
              <a:t>Consultora do SEBRAE/PR:</a:t>
            </a:r>
            <a:endParaRPr lang="en-US" sz="2000" b="1" u="none" strike="noStrike">
              <a:solidFill>
                <a:srgbClr val="203864"/>
              </a:solidFill>
              <a:latin typeface="Gotham Bold"/>
              <a:ea typeface="Gotham Bold"/>
              <a:cs typeface="Gotham Bold"/>
              <a:sym typeface="Gotham Bold"/>
            </a:endParaRPr>
          </a:p>
          <a:p>
            <a:pPr marL="0" lvl="0" indent="0" algn="l">
              <a:lnSpc>
                <a:spcPts val="3170"/>
              </a:lnSpc>
              <a:spcBef>
                <a:spcPct val="0"/>
              </a:spcBef>
            </a:pPr>
            <a:r>
              <a:rPr lang="en-US" sz="2000" u="none" strike="noStrike">
                <a:solidFill>
                  <a:srgbClr val="203864"/>
                </a:solidFill>
                <a:latin typeface="Gotham"/>
                <a:ea typeface="Gotham"/>
                <a:cs typeface="Gotham"/>
                <a:sym typeface="Gotham"/>
              </a:rPr>
              <a:t>Juliana Schvenger</a:t>
            </a:r>
            <a:endParaRPr lang="en-US" sz="2000" u="none" strike="noStrike">
              <a:solidFill>
                <a:srgbClr val="203864"/>
              </a:solidFill>
              <a:latin typeface="Gotham"/>
              <a:ea typeface="Gotham"/>
              <a:cs typeface="Gotham"/>
              <a:sym typeface="Gotham"/>
            </a:endParaRPr>
          </a:p>
        </p:txBody>
      </p:sp>
      <p:sp>
        <p:nvSpPr>
          <p:cNvPr id="17" name="Freeform 17"/>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4310"/>
                </a:lnSpc>
              </a:pPr>
              <a:r>
                <a:rPr lang="en-US" sz="3590" b="1">
                  <a:solidFill>
                    <a:srgbClr val="203864"/>
                  </a:solidFill>
                  <a:latin typeface="Gotham Bold"/>
                  <a:ea typeface="Gotham Bold"/>
                  <a:cs typeface="Gotham Bold"/>
                  <a:sym typeface="Gotham Bold"/>
                </a:rPr>
                <a:t>CT 2 - Acesso a Mercados</a:t>
              </a:r>
              <a:endParaRPr lang="en-US" sz="35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8297" y="3454937"/>
          <a:ext cx="8290560" cy="2457386"/>
        </p:xfrm>
        <a:graphic>
          <a:graphicData uri="http://schemas.openxmlformats.org/drawingml/2006/table">
            <a:tbl>
              <a:tblPr/>
              <a:tblGrid>
                <a:gridCol w="2057023"/>
                <a:gridCol w="6233537"/>
              </a:tblGrid>
              <a:tr h="1519086">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1</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Gerar Pacto II com o TCE, na busca de incentivar as politicas e programas de compras locais e regionais para o desenvolvimento local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469150">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Pacto II aprovado junto ao TCE</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9150">
                <a:tc>
                  <a:txBody>
                    <a:bodyPr rtlCol="0"/>
                    <a:lstStyle/>
                    <a:p>
                      <a:pPr algn="l">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Wellington de Paula - SEAP-DECON</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4310"/>
                </a:lnSpc>
              </a:pPr>
              <a:r>
                <a:rPr lang="en-US" sz="3590" b="1">
                  <a:solidFill>
                    <a:srgbClr val="203864"/>
                  </a:solidFill>
                  <a:latin typeface="Gotham Bold"/>
                  <a:ea typeface="Gotham Bold"/>
                  <a:cs typeface="Gotham Bold"/>
                  <a:sym typeface="Gotham Bold"/>
                </a:rPr>
                <a:t>CT 2 - Acesso a Mercados</a:t>
              </a:r>
              <a:endParaRPr lang="en-US" sz="35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68135" y="2973731"/>
          <a:ext cx="8217331" cy="3460532"/>
        </p:xfrm>
        <a:graphic>
          <a:graphicData uri="http://schemas.openxmlformats.org/drawingml/2006/table">
            <a:tbl>
              <a:tblPr/>
              <a:tblGrid>
                <a:gridCol w="1739491"/>
                <a:gridCol w="6477840"/>
              </a:tblGrid>
              <a:tr h="2474109">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2</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Aumentar a representatividade das MPEs nas licitações municipais, por meio de KPIS (“Key Performance Indicators” - Indicador Chave de Desempenho) e OKRS ("Objective Key Results" - Objetivos e Resultados Chave)</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517979">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Indicadores KPIS e OKRS implementados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444">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Wellington de Paula - SEAP-DECON</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4310"/>
                </a:lnSpc>
              </a:pPr>
              <a:r>
                <a:rPr lang="en-US" sz="3590" b="1">
                  <a:solidFill>
                    <a:srgbClr val="203864"/>
                  </a:solidFill>
                  <a:latin typeface="Gotham Bold"/>
                  <a:ea typeface="Gotham Bold"/>
                  <a:cs typeface="Gotham Bold"/>
                  <a:sym typeface="Gotham Bold"/>
                </a:rPr>
                <a:t>CT 2 - Acesso a Mercados</a:t>
              </a:r>
              <a:endParaRPr lang="en-US" sz="35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8297" y="3420658"/>
          <a:ext cx="8290560" cy="2797448"/>
        </p:xfrm>
        <a:graphic>
          <a:graphicData uri="http://schemas.openxmlformats.org/drawingml/2006/table">
            <a:tbl>
              <a:tblPr/>
              <a:tblGrid>
                <a:gridCol w="2057023"/>
                <a:gridCol w="6233537"/>
              </a:tblGrid>
              <a:tr h="1524845">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3</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Estruturar ações para criação de Centrais de Negócios e Sociedades de Propósito Específico visando realizar negócios conjuntos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803749">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Documento com ações estruturadas aprovadas  no Fórum</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854">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Aristides Mossambani - FEMPIPAR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4310"/>
                </a:lnSpc>
              </a:pPr>
              <a:r>
                <a:rPr lang="en-US" sz="3590" b="1">
                  <a:solidFill>
                    <a:srgbClr val="203864"/>
                  </a:solidFill>
                  <a:latin typeface="Gotham Bold"/>
                  <a:ea typeface="Gotham Bold"/>
                  <a:cs typeface="Gotham Bold"/>
                  <a:sym typeface="Gotham Bold"/>
                </a:rPr>
                <a:t>CT 2 - Acesso a Mercados</a:t>
              </a:r>
              <a:endParaRPr lang="en-US" sz="35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1520" y="3303185"/>
          <a:ext cx="8290560" cy="2797448"/>
        </p:xfrm>
        <a:graphic>
          <a:graphicData uri="http://schemas.openxmlformats.org/drawingml/2006/table">
            <a:tbl>
              <a:tblPr/>
              <a:tblGrid>
                <a:gridCol w="2057023"/>
                <a:gridCol w="6233537"/>
              </a:tblGrid>
              <a:tr h="1524845">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4</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Fomentar o credenciamento de MEIs e MPEs para compras públicas, incentivando a participação de novos fornecedores em licitações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803749">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Maior número de MEIs e MPEs credenciados para compras pública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854">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Aristides Mossambani - FEMPIPAR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4310"/>
                </a:lnSpc>
              </a:pPr>
              <a:r>
                <a:rPr lang="en-US" sz="3590" b="1">
                  <a:solidFill>
                    <a:srgbClr val="203864"/>
                  </a:solidFill>
                  <a:latin typeface="Gotham Bold"/>
                  <a:ea typeface="Gotham Bold"/>
                  <a:cs typeface="Gotham Bold"/>
                  <a:sym typeface="Gotham Bold"/>
                </a:rPr>
                <a:t>CT 2 - Acesso a Mercados</a:t>
              </a:r>
              <a:endParaRPr lang="en-US" sz="35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1520" y="3190153"/>
          <a:ext cx="8290560" cy="3157841"/>
        </p:xfrm>
        <a:graphic>
          <a:graphicData uri="http://schemas.openxmlformats.org/drawingml/2006/table">
            <a:tbl>
              <a:tblPr/>
              <a:tblGrid>
                <a:gridCol w="2057023"/>
                <a:gridCol w="6233537"/>
              </a:tblGrid>
              <a:tr h="1530259">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5</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Incentivar e capacitar o empresário para estar apto para participar e manter o serviço contratado com o Estado - Acompanhamento Contínuo </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1158972">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Mais renda, maior consumo de produtos locais e incentivo para ampliar o número de fornecedores no município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610">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Sônia Xavier - AMIC</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3" name="Group 3"/>
          <p:cNvGrpSpPr/>
          <p:nvPr/>
        </p:nvGrpSpPr>
        <p:grpSpPr>
          <a:xfrm rot="0">
            <a:off x="-3610" y="1223039"/>
            <a:ext cx="9757210" cy="78896"/>
            <a:chOff x="0" y="0"/>
            <a:chExt cx="13009613" cy="105194"/>
          </a:xfrm>
        </p:grpSpPr>
        <p:sp>
          <p:nvSpPr>
            <p:cNvPr id="4" name="Freeform 4"/>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3"/>
              <a:stretch>
                <a:fillRect l="-8295" r="-8295" b="-36"/>
              </a:stretch>
            </a:blipFill>
          </p:spPr>
        </p:sp>
      </p:grpSp>
      <p:sp>
        <p:nvSpPr>
          <p:cNvPr id="5" name="Freeform 5"/>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4"/>
            <a:stretch>
              <a:fillRect/>
            </a:stretch>
          </a:blipFill>
        </p:spPr>
      </p:sp>
      <p:sp>
        <p:nvSpPr>
          <p:cNvPr id="6" name="Freeform 6"/>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5"/>
            <a:stretch>
              <a:fillRect/>
            </a:stretch>
          </a:blipFill>
        </p:spPr>
      </p:sp>
      <p:grpSp>
        <p:nvGrpSpPr>
          <p:cNvPr id="7" name="Group 7"/>
          <p:cNvGrpSpPr/>
          <p:nvPr/>
        </p:nvGrpSpPr>
        <p:grpSpPr>
          <a:xfrm rot="0">
            <a:off x="-233695" y="2528770"/>
            <a:ext cx="9987295" cy="3480641"/>
            <a:chOff x="0" y="0"/>
            <a:chExt cx="13316394" cy="4640855"/>
          </a:xfrm>
        </p:grpSpPr>
        <p:sp>
          <p:nvSpPr>
            <p:cNvPr id="8" name="Freeform 8"/>
            <p:cNvSpPr/>
            <p:nvPr/>
          </p:nvSpPr>
          <p:spPr>
            <a:xfrm>
              <a:off x="0" y="0"/>
              <a:ext cx="13316393" cy="4640906"/>
            </a:xfrm>
            <a:custGeom>
              <a:avLst/>
              <a:gdLst/>
              <a:ahLst/>
              <a:cxnLst/>
              <a:rect l="l" t="t" r="r" b="b"/>
              <a:pathLst>
                <a:path w="13316393" h="4640906">
                  <a:moveTo>
                    <a:pt x="0" y="0"/>
                  </a:moveTo>
                  <a:lnTo>
                    <a:pt x="13316393" y="0"/>
                  </a:lnTo>
                  <a:lnTo>
                    <a:pt x="13316393" y="4640906"/>
                  </a:lnTo>
                  <a:lnTo>
                    <a:pt x="0" y="4640906"/>
                  </a:lnTo>
                  <a:close/>
                </a:path>
              </a:pathLst>
            </a:custGeom>
            <a:solidFill>
              <a:srgbClr val="FFC000"/>
            </a:solidFill>
          </p:spPr>
        </p:sp>
      </p:grpSp>
      <p:grpSp>
        <p:nvGrpSpPr>
          <p:cNvPr id="9" name="Group 9"/>
          <p:cNvGrpSpPr/>
          <p:nvPr/>
        </p:nvGrpSpPr>
        <p:grpSpPr>
          <a:xfrm rot="0">
            <a:off x="4610704" y="2933431"/>
            <a:ext cx="5142896" cy="2671320"/>
            <a:chOff x="0" y="0"/>
            <a:chExt cx="6857194" cy="3561759"/>
          </a:xfrm>
        </p:grpSpPr>
        <p:sp>
          <p:nvSpPr>
            <p:cNvPr id="10" name="Freeform 10"/>
            <p:cNvSpPr/>
            <p:nvPr/>
          </p:nvSpPr>
          <p:spPr>
            <a:xfrm>
              <a:off x="0" y="0"/>
              <a:ext cx="6857195" cy="3561752"/>
            </a:xfrm>
            <a:custGeom>
              <a:avLst/>
              <a:gdLst/>
              <a:ahLst/>
              <a:cxnLst/>
              <a:rect l="l" t="t" r="r" b="b"/>
              <a:pathLst>
                <a:path w="6857195" h="3561752">
                  <a:moveTo>
                    <a:pt x="0" y="0"/>
                  </a:moveTo>
                  <a:lnTo>
                    <a:pt x="6857195" y="0"/>
                  </a:lnTo>
                  <a:lnTo>
                    <a:pt x="6857195" y="3561752"/>
                  </a:lnTo>
                  <a:lnTo>
                    <a:pt x="0" y="3561752"/>
                  </a:lnTo>
                  <a:close/>
                </a:path>
              </a:pathLst>
            </a:custGeom>
            <a:blipFill>
              <a:blip r:embed="rId6">
                <a:alphaModFix amt="0"/>
              </a:blip>
              <a:stretch>
                <a:fillRect t="-55617" r="-90055" b="13025"/>
              </a:stretch>
            </a:blipFill>
          </p:spPr>
        </p:sp>
        <p:sp>
          <p:nvSpPr>
            <p:cNvPr id="11" name="TextBox 11"/>
            <p:cNvSpPr txBox="1"/>
            <p:nvPr/>
          </p:nvSpPr>
          <p:spPr>
            <a:xfrm>
              <a:off x="0" y="85725"/>
              <a:ext cx="6857194" cy="3476034"/>
            </a:xfrm>
            <a:prstGeom prst="rect">
              <a:avLst/>
            </a:prstGeom>
          </p:spPr>
          <p:txBody>
            <a:bodyPr lIns="0" tIns="0" rIns="0" bIns="0" rtlCol="0" anchor="ctr"/>
            <a:lstStyle/>
            <a:p>
              <a:pPr algn="ctr">
                <a:lnSpc>
                  <a:spcPts val="3775"/>
                </a:lnSpc>
                <a:spcBef>
                  <a:spcPct val="0"/>
                </a:spcBef>
              </a:pPr>
              <a:r>
                <a:rPr lang="en-US" sz="3890" b="1" u="none" strike="noStrike">
                  <a:solidFill>
                    <a:srgbClr val="203864"/>
                  </a:solidFill>
                  <a:latin typeface="Gotham Bold"/>
                  <a:ea typeface="Gotham Bold"/>
                  <a:cs typeface="Gotham Bold"/>
                  <a:sym typeface="Gotham Bold"/>
                </a:rPr>
                <a:t>CT 3</a:t>
              </a:r>
              <a:endParaRPr lang="en-US" sz="3890" b="1" u="none" strike="noStrike">
                <a:solidFill>
                  <a:srgbClr val="203864"/>
                </a:solidFill>
                <a:latin typeface="Gotham Bold"/>
                <a:ea typeface="Gotham Bold"/>
                <a:cs typeface="Gotham Bold"/>
                <a:sym typeface="Gotham Bold"/>
              </a:endParaRPr>
            </a:p>
            <a:p>
              <a:pPr marL="0" lvl="1" indent="0" algn="ctr">
                <a:lnSpc>
                  <a:spcPts val="3775"/>
                </a:lnSpc>
                <a:spcBef>
                  <a:spcPct val="0"/>
                </a:spcBef>
              </a:pPr>
            </a:p>
            <a:p>
              <a:pPr algn="ctr">
                <a:lnSpc>
                  <a:spcPts val="3775"/>
                </a:lnSpc>
                <a:spcBef>
                  <a:spcPct val="0"/>
                </a:spcBef>
              </a:pPr>
              <a:r>
                <a:rPr lang="en-US" sz="3890" b="1" u="none" strike="noStrike">
                  <a:solidFill>
                    <a:srgbClr val="203864"/>
                  </a:solidFill>
                  <a:latin typeface="Gotham Bold"/>
                  <a:ea typeface="Gotham Bold"/>
                  <a:cs typeface="Gotham Bold"/>
                  <a:sym typeface="Gotham Bold"/>
                </a:rPr>
                <a:t>Tecnologia </a:t>
              </a:r>
              <a:endParaRPr lang="en-US" sz="3890" b="1" u="none" strike="noStrike">
                <a:solidFill>
                  <a:srgbClr val="203864"/>
                </a:solidFill>
                <a:latin typeface="Gotham Bold"/>
                <a:ea typeface="Gotham Bold"/>
                <a:cs typeface="Gotham Bold"/>
                <a:sym typeface="Gotham Bold"/>
              </a:endParaRPr>
            </a:p>
            <a:p>
              <a:pPr algn="ctr">
                <a:lnSpc>
                  <a:spcPts val="3775"/>
                </a:lnSpc>
                <a:spcBef>
                  <a:spcPct val="0"/>
                </a:spcBef>
              </a:pPr>
              <a:r>
                <a:rPr lang="en-US" sz="3890" b="1" u="none" strike="noStrike">
                  <a:solidFill>
                    <a:srgbClr val="203864"/>
                  </a:solidFill>
                  <a:latin typeface="Gotham Bold"/>
                  <a:ea typeface="Gotham Bold"/>
                  <a:cs typeface="Gotham Bold"/>
                  <a:sym typeface="Gotham Bold"/>
                </a:rPr>
                <a:t>e </a:t>
              </a:r>
              <a:endParaRPr lang="en-US" sz="3890" b="1" u="none" strike="noStrike">
                <a:solidFill>
                  <a:srgbClr val="203864"/>
                </a:solidFill>
                <a:latin typeface="Gotham Bold"/>
                <a:ea typeface="Gotham Bold"/>
                <a:cs typeface="Gotham Bold"/>
                <a:sym typeface="Gotham Bold"/>
              </a:endParaRPr>
            </a:p>
            <a:p>
              <a:pPr marL="0" lvl="1" indent="0" algn="ctr">
                <a:lnSpc>
                  <a:spcPts val="3775"/>
                </a:lnSpc>
                <a:spcBef>
                  <a:spcPct val="0"/>
                </a:spcBef>
              </a:pPr>
              <a:r>
                <a:rPr lang="en-US" sz="3890" b="1" u="none" strike="noStrike">
                  <a:solidFill>
                    <a:srgbClr val="203864"/>
                  </a:solidFill>
                  <a:latin typeface="Gotham Bold"/>
                  <a:ea typeface="Gotham Bold"/>
                  <a:cs typeface="Gotham Bold"/>
                  <a:sym typeface="Gotham Bold"/>
                </a:rPr>
                <a:t>Inovação</a:t>
              </a:r>
              <a:endParaRPr lang="en-US" sz="3890" b="1" u="none" strike="noStrike">
                <a:solidFill>
                  <a:srgbClr val="203864"/>
                </a:solidFill>
                <a:latin typeface="Gotham Bold"/>
                <a:ea typeface="Gotham Bold"/>
                <a:cs typeface="Gotham Bold"/>
                <a:sym typeface="Gotham Bold"/>
              </a:endParaRPr>
            </a:p>
          </p:txBody>
        </p:sp>
      </p:grpSp>
      <p:sp>
        <p:nvSpPr>
          <p:cNvPr id="12" name="Freeform 12"/>
          <p:cNvSpPr/>
          <p:nvPr/>
        </p:nvSpPr>
        <p:spPr>
          <a:xfrm>
            <a:off x="731520" y="2223733"/>
            <a:ext cx="4647597" cy="3785679"/>
          </a:xfrm>
          <a:custGeom>
            <a:avLst/>
            <a:gdLst/>
            <a:ahLst/>
            <a:cxnLst/>
            <a:rect l="l" t="t" r="r" b="b"/>
            <a:pathLst>
              <a:path w="4647597" h="3785679">
                <a:moveTo>
                  <a:pt x="0" y="0"/>
                </a:moveTo>
                <a:lnTo>
                  <a:pt x="4647597" y="0"/>
                </a:lnTo>
                <a:lnTo>
                  <a:pt x="4647597" y="3785679"/>
                </a:lnTo>
                <a:lnTo>
                  <a:pt x="0" y="37856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4310"/>
                </a:lnSpc>
              </a:pPr>
              <a:r>
                <a:rPr lang="en-US" sz="3590" b="1">
                  <a:solidFill>
                    <a:srgbClr val="203864"/>
                  </a:solidFill>
                  <a:latin typeface="Gotham Bold"/>
                  <a:ea typeface="Gotham Bold"/>
                  <a:cs typeface="Gotham Bold"/>
                  <a:sym typeface="Gotham Bold"/>
                </a:rPr>
                <a:t>CT 3 - Tecnologia e Inovação</a:t>
              </a:r>
              <a:endParaRPr lang="en-US" sz="35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pSp>
        <p:nvGrpSpPr>
          <p:cNvPr id="13" name="Group 13"/>
          <p:cNvGrpSpPr/>
          <p:nvPr/>
        </p:nvGrpSpPr>
        <p:grpSpPr>
          <a:xfrm rot="0">
            <a:off x="248806" y="2636550"/>
            <a:ext cx="9252378" cy="4301464"/>
            <a:chOff x="0" y="0"/>
            <a:chExt cx="911071" cy="423560"/>
          </a:xfrm>
        </p:grpSpPr>
        <p:sp>
          <p:nvSpPr>
            <p:cNvPr id="14" name="Freeform 14"/>
            <p:cNvSpPr/>
            <p:nvPr/>
          </p:nvSpPr>
          <p:spPr>
            <a:xfrm>
              <a:off x="0" y="0"/>
              <a:ext cx="911071" cy="423560"/>
            </a:xfrm>
            <a:custGeom>
              <a:avLst/>
              <a:gdLst/>
              <a:ahLst/>
              <a:cxnLst/>
              <a:rect l="l" t="t" r="r" b="b"/>
              <a:pathLst>
                <a:path w="911071" h="423560">
                  <a:moveTo>
                    <a:pt x="38569" y="0"/>
                  </a:moveTo>
                  <a:lnTo>
                    <a:pt x="872502" y="0"/>
                  </a:lnTo>
                  <a:cubicBezTo>
                    <a:pt x="893803" y="0"/>
                    <a:pt x="911071" y="17268"/>
                    <a:pt x="911071" y="38569"/>
                  </a:cubicBezTo>
                  <a:lnTo>
                    <a:pt x="911071" y="384991"/>
                  </a:lnTo>
                  <a:cubicBezTo>
                    <a:pt x="911071" y="395220"/>
                    <a:pt x="907008" y="405031"/>
                    <a:pt x="899775" y="412264"/>
                  </a:cubicBezTo>
                  <a:cubicBezTo>
                    <a:pt x="892541" y="419497"/>
                    <a:pt x="882731" y="423560"/>
                    <a:pt x="872502" y="423560"/>
                  </a:cubicBezTo>
                  <a:lnTo>
                    <a:pt x="38569" y="423560"/>
                  </a:lnTo>
                  <a:cubicBezTo>
                    <a:pt x="28340" y="423560"/>
                    <a:pt x="18530" y="419497"/>
                    <a:pt x="11297" y="412264"/>
                  </a:cubicBezTo>
                  <a:cubicBezTo>
                    <a:pt x="4063" y="405031"/>
                    <a:pt x="0" y="395220"/>
                    <a:pt x="0" y="384991"/>
                  </a:cubicBezTo>
                  <a:lnTo>
                    <a:pt x="0" y="38569"/>
                  </a:lnTo>
                  <a:cubicBezTo>
                    <a:pt x="0" y="28340"/>
                    <a:pt x="4063" y="18530"/>
                    <a:pt x="11297" y="11297"/>
                  </a:cubicBezTo>
                  <a:cubicBezTo>
                    <a:pt x="18530" y="4063"/>
                    <a:pt x="28340" y="0"/>
                    <a:pt x="38569" y="0"/>
                  </a:cubicBezTo>
                  <a:close/>
                </a:path>
              </a:pathLst>
            </a:custGeom>
            <a:solidFill>
              <a:srgbClr val="5B9BD5">
                <a:alpha val="42745"/>
              </a:srgbClr>
            </a:solidFill>
          </p:spPr>
        </p:sp>
        <p:sp>
          <p:nvSpPr>
            <p:cNvPr id="15" name="TextBox 15"/>
            <p:cNvSpPr txBox="1"/>
            <p:nvPr/>
          </p:nvSpPr>
          <p:spPr>
            <a:xfrm>
              <a:off x="0" y="-28575"/>
              <a:ext cx="911071" cy="452135"/>
            </a:xfrm>
            <a:prstGeom prst="rect">
              <a:avLst/>
            </a:prstGeom>
          </p:spPr>
          <p:txBody>
            <a:bodyPr lIns="50800" tIns="50800" rIns="50800" bIns="50800" rtlCol="0" anchor="ctr"/>
            <a:lstStyle/>
            <a:p>
              <a:pPr algn="l">
                <a:lnSpc>
                  <a:spcPts val="2520"/>
                </a:lnSpc>
              </a:pPr>
            </a:p>
          </p:txBody>
        </p:sp>
      </p:grpSp>
      <p:sp>
        <p:nvSpPr>
          <p:cNvPr id="16" name="TextBox 16"/>
          <p:cNvSpPr txBox="1"/>
          <p:nvPr/>
        </p:nvSpPr>
        <p:spPr>
          <a:xfrm>
            <a:off x="635532" y="2887475"/>
            <a:ext cx="9010669" cy="3743325"/>
          </a:xfrm>
          <a:prstGeom prst="rect">
            <a:avLst/>
          </a:prstGeom>
        </p:spPr>
        <p:txBody>
          <a:bodyPr lIns="0" tIns="0" rIns="0" bIns="0" rtlCol="0" anchor="t">
            <a:spAutoFit/>
          </a:bodyPr>
          <a:lstStyle/>
          <a:p>
            <a:pPr algn="l">
              <a:lnSpc>
                <a:spcPts val="3345"/>
              </a:lnSpc>
            </a:pPr>
            <a:r>
              <a:rPr lang="en-US" sz="2785" b="1">
                <a:solidFill>
                  <a:srgbClr val="203864"/>
                </a:solidFill>
                <a:latin typeface="Gotham Bold"/>
                <a:ea typeface="Gotham Bold"/>
                <a:cs typeface="Gotham Bold"/>
                <a:sym typeface="Gotham Bold"/>
              </a:rPr>
              <a:t>Coordenadores de Governo:</a:t>
            </a:r>
            <a:endParaRPr lang="en-US" sz="2785" b="1">
              <a:solidFill>
                <a:srgbClr val="203864"/>
              </a:solidFill>
              <a:latin typeface="Gotham Bold"/>
              <a:ea typeface="Gotham Bold"/>
              <a:cs typeface="Gotham Bold"/>
              <a:sym typeface="Gotham Bold"/>
            </a:endParaRPr>
          </a:p>
          <a:p>
            <a:pPr algn="l">
              <a:lnSpc>
                <a:spcPts val="3345"/>
              </a:lnSpc>
            </a:pPr>
            <a:r>
              <a:rPr lang="en-US" sz="2785">
                <a:solidFill>
                  <a:srgbClr val="203864"/>
                </a:solidFill>
                <a:latin typeface="Gotham"/>
                <a:ea typeface="Gotham"/>
                <a:cs typeface="Gotham"/>
                <a:sym typeface="Gotham"/>
              </a:rPr>
              <a:t>Titular: Marcelo Rodrigues da Silva – SETI</a:t>
            </a:r>
            <a:endParaRPr lang="en-US" sz="2785">
              <a:solidFill>
                <a:srgbClr val="203864"/>
              </a:solidFill>
              <a:latin typeface="Gotham"/>
              <a:ea typeface="Gotham"/>
              <a:cs typeface="Gotham"/>
              <a:sym typeface="Gotham"/>
            </a:endParaRPr>
          </a:p>
          <a:p>
            <a:pPr algn="l">
              <a:lnSpc>
                <a:spcPts val="3345"/>
              </a:lnSpc>
            </a:pPr>
            <a:r>
              <a:rPr lang="en-US" sz="2785">
                <a:solidFill>
                  <a:srgbClr val="203864"/>
                </a:solidFill>
                <a:latin typeface="Gotham"/>
                <a:ea typeface="Gotham"/>
                <a:cs typeface="Gotham"/>
                <a:sym typeface="Gotham"/>
              </a:rPr>
              <a:t>Suplente: Celso Romero Kloss Campos – TECPAR</a:t>
            </a:r>
            <a:endParaRPr lang="en-US" sz="2785">
              <a:solidFill>
                <a:srgbClr val="203864"/>
              </a:solidFill>
              <a:latin typeface="Gotham"/>
              <a:ea typeface="Gotham"/>
              <a:cs typeface="Gotham"/>
              <a:sym typeface="Gotham"/>
            </a:endParaRPr>
          </a:p>
          <a:p>
            <a:pPr algn="l">
              <a:lnSpc>
                <a:spcPts val="1560"/>
              </a:lnSpc>
            </a:pPr>
          </a:p>
          <a:p>
            <a:pPr algn="l">
              <a:lnSpc>
                <a:spcPts val="3345"/>
              </a:lnSpc>
            </a:pPr>
            <a:r>
              <a:rPr lang="en-US" sz="2785" b="1">
                <a:solidFill>
                  <a:srgbClr val="203864"/>
                </a:solidFill>
                <a:latin typeface="Gotham Bold"/>
                <a:ea typeface="Gotham Bold"/>
                <a:cs typeface="Gotham Bold"/>
                <a:sym typeface="Gotham Bold"/>
              </a:rPr>
              <a:t>Coordenadores da Iniciativa Privada:</a:t>
            </a:r>
            <a:endParaRPr lang="en-US" sz="2785" b="1">
              <a:solidFill>
                <a:srgbClr val="203864"/>
              </a:solidFill>
              <a:latin typeface="Gotham Bold"/>
              <a:ea typeface="Gotham Bold"/>
              <a:cs typeface="Gotham Bold"/>
              <a:sym typeface="Gotham Bold"/>
            </a:endParaRPr>
          </a:p>
          <a:p>
            <a:pPr algn="l">
              <a:lnSpc>
                <a:spcPts val="3345"/>
              </a:lnSpc>
            </a:pPr>
            <a:r>
              <a:rPr lang="en-US" sz="2785">
                <a:solidFill>
                  <a:srgbClr val="203864"/>
                </a:solidFill>
                <a:latin typeface="Gotham"/>
                <a:ea typeface="Gotham"/>
                <a:cs typeface="Gotham"/>
                <a:sym typeface="Gotham"/>
              </a:rPr>
              <a:t>Titular: Evaldo Kosters – FIEP</a:t>
            </a:r>
            <a:endParaRPr lang="en-US" sz="2785">
              <a:solidFill>
                <a:srgbClr val="203864"/>
              </a:solidFill>
              <a:latin typeface="Gotham"/>
              <a:ea typeface="Gotham"/>
              <a:cs typeface="Gotham"/>
              <a:sym typeface="Gotham"/>
            </a:endParaRPr>
          </a:p>
          <a:p>
            <a:pPr algn="l">
              <a:lnSpc>
                <a:spcPts val="3345"/>
              </a:lnSpc>
            </a:pPr>
            <a:r>
              <a:rPr lang="en-US" sz="2785">
                <a:solidFill>
                  <a:srgbClr val="203864"/>
                </a:solidFill>
                <a:latin typeface="Gotham"/>
                <a:ea typeface="Gotham"/>
                <a:cs typeface="Gotham"/>
                <a:sym typeface="Gotham"/>
              </a:rPr>
              <a:t>Suplente: Lucas Nogara – FIEP</a:t>
            </a:r>
            <a:endParaRPr lang="en-US" sz="2785">
              <a:solidFill>
                <a:srgbClr val="203864"/>
              </a:solidFill>
              <a:latin typeface="Gotham"/>
              <a:ea typeface="Gotham"/>
              <a:cs typeface="Gotham"/>
              <a:sym typeface="Gotham"/>
            </a:endParaRPr>
          </a:p>
          <a:p>
            <a:pPr algn="l">
              <a:lnSpc>
                <a:spcPts val="1560"/>
              </a:lnSpc>
            </a:pPr>
          </a:p>
          <a:p>
            <a:pPr algn="l">
              <a:lnSpc>
                <a:spcPts val="3345"/>
              </a:lnSpc>
            </a:pPr>
            <a:r>
              <a:rPr lang="en-US" sz="2785" b="1">
                <a:solidFill>
                  <a:srgbClr val="203864"/>
                </a:solidFill>
                <a:latin typeface="Gotham Bold"/>
                <a:ea typeface="Gotham Bold"/>
                <a:cs typeface="Gotham Bold"/>
                <a:sym typeface="Gotham Bold"/>
              </a:rPr>
              <a:t>Consultor do SEBRAE/PR:</a:t>
            </a:r>
            <a:endParaRPr lang="en-US" sz="2785" b="1">
              <a:solidFill>
                <a:srgbClr val="203864"/>
              </a:solidFill>
              <a:latin typeface="Gotham Bold"/>
              <a:ea typeface="Gotham Bold"/>
              <a:cs typeface="Gotham Bold"/>
              <a:sym typeface="Gotham Bold"/>
            </a:endParaRPr>
          </a:p>
          <a:p>
            <a:pPr algn="l">
              <a:lnSpc>
                <a:spcPts val="3345"/>
              </a:lnSpc>
            </a:pPr>
            <a:r>
              <a:rPr lang="en-US" sz="2785">
                <a:solidFill>
                  <a:srgbClr val="203864"/>
                </a:solidFill>
                <a:latin typeface="Gotham"/>
                <a:ea typeface="Gotham"/>
                <a:cs typeface="Gotham"/>
                <a:sym typeface="Gotham"/>
              </a:rPr>
              <a:t>Alan Debus</a:t>
            </a:r>
            <a:endParaRPr lang="en-US" sz="2785">
              <a:solidFill>
                <a:srgbClr val="203864"/>
              </a:solidFill>
              <a:latin typeface="Gotham"/>
              <a:ea typeface="Gotham"/>
              <a:cs typeface="Gotham"/>
              <a:sym typeface="Gotham"/>
            </a:endParaRPr>
          </a:p>
        </p:txBody>
      </p:sp>
      <p:sp>
        <p:nvSpPr>
          <p:cNvPr id="17" name="Freeform 17"/>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4310"/>
                </a:lnSpc>
              </a:pPr>
              <a:r>
                <a:rPr lang="en-US" sz="3590" b="1">
                  <a:solidFill>
                    <a:srgbClr val="203864"/>
                  </a:solidFill>
                  <a:latin typeface="Gotham Bold"/>
                  <a:ea typeface="Gotham Bold"/>
                  <a:cs typeface="Gotham Bold"/>
                  <a:sym typeface="Gotham Bold"/>
                </a:rPr>
                <a:t>CT 3 - Tecnologia e Inovação</a:t>
              </a:r>
              <a:endParaRPr lang="en-US" sz="35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1520" y="2816257"/>
          <a:ext cx="8290560" cy="3937070"/>
        </p:xfrm>
        <a:graphic>
          <a:graphicData uri="http://schemas.openxmlformats.org/drawingml/2006/table">
            <a:tbl>
              <a:tblPr/>
              <a:tblGrid>
                <a:gridCol w="2057023"/>
                <a:gridCol w="6233537"/>
              </a:tblGrid>
              <a:tr h="2666146">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1</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Formar profissionais especializados para atuarem juntos aos Núcleos de Inovação Tecnológica nas sedes da AGEUNI, por meio de Edital, concedendo 50 bolsas para formação de profissionais especializados nas Universidades Estaduais, com duração de 24 meses </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802689">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50 profissionais habilitados e atuando nas AGEUNIs em 2026</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235">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Marcelo Rodrigues - SETI</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4310"/>
                </a:lnSpc>
              </a:pPr>
              <a:r>
                <a:rPr lang="en-US" sz="3590" b="1">
                  <a:solidFill>
                    <a:srgbClr val="203864"/>
                  </a:solidFill>
                  <a:latin typeface="Gotham Bold"/>
                  <a:ea typeface="Gotham Bold"/>
                  <a:cs typeface="Gotham Bold"/>
                  <a:sym typeface="Gotham Bold"/>
                </a:rPr>
                <a:t>CT 3 - Tecnologia e Inovação</a:t>
              </a:r>
              <a:endParaRPr lang="en-US" sz="35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29715" y="2657192"/>
          <a:ext cx="8290560" cy="4220491"/>
        </p:xfrm>
        <a:graphic>
          <a:graphicData uri="http://schemas.openxmlformats.org/drawingml/2006/table">
            <a:tbl>
              <a:tblPr/>
              <a:tblGrid>
                <a:gridCol w="2057023"/>
                <a:gridCol w="6233537"/>
              </a:tblGrid>
              <a:tr h="2281080">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2</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Incentivar o desenvolvimento socioeconômico do Estado do Paraná, por meio da oferta de cursos de capacitação gerencial a Micros, Pequenos, Médios Empresários e Microempreendedores Individuais (MEIs) - PEM</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1471277">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6 cursos microcredenciais + 1 oficina "Mãos na Massa" por edição. Presencial: 840 vagas em 24 meses. EAD: 792 vagas em 24 meses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134">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Marcelo Rodrigues - SETI</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16848" y="2520867"/>
            <a:ext cx="9987295" cy="3480641"/>
            <a:chOff x="0" y="0"/>
            <a:chExt cx="13316394" cy="4640855"/>
          </a:xfrm>
        </p:grpSpPr>
        <p:sp>
          <p:nvSpPr>
            <p:cNvPr id="3" name="Freeform 3"/>
            <p:cNvSpPr/>
            <p:nvPr/>
          </p:nvSpPr>
          <p:spPr>
            <a:xfrm>
              <a:off x="0" y="0"/>
              <a:ext cx="13316393" cy="4640906"/>
            </a:xfrm>
            <a:custGeom>
              <a:avLst/>
              <a:gdLst/>
              <a:ahLst/>
              <a:cxnLst/>
              <a:rect l="l" t="t" r="r" b="b"/>
              <a:pathLst>
                <a:path w="13316393" h="4640906">
                  <a:moveTo>
                    <a:pt x="0" y="0"/>
                  </a:moveTo>
                  <a:lnTo>
                    <a:pt x="13316393" y="0"/>
                  </a:lnTo>
                  <a:lnTo>
                    <a:pt x="13316393" y="4640906"/>
                  </a:lnTo>
                  <a:lnTo>
                    <a:pt x="0" y="4640906"/>
                  </a:lnTo>
                  <a:close/>
                </a:path>
              </a:pathLst>
            </a:custGeom>
            <a:solidFill>
              <a:srgbClr val="FFC000"/>
            </a:solidFill>
          </p:spPr>
        </p:sp>
      </p:grpSp>
      <p:grpSp>
        <p:nvGrpSpPr>
          <p:cNvPr id="4" name="Group 4"/>
          <p:cNvGrpSpPr/>
          <p:nvPr/>
        </p:nvGrpSpPr>
        <p:grpSpPr>
          <a:xfrm rot="0">
            <a:off x="363302" y="3114371"/>
            <a:ext cx="5267459" cy="2293634"/>
            <a:chOff x="0" y="0"/>
            <a:chExt cx="7023278" cy="3058178"/>
          </a:xfrm>
        </p:grpSpPr>
        <p:sp>
          <p:nvSpPr>
            <p:cNvPr id="5" name="Freeform 5"/>
            <p:cNvSpPr/>
            <p:nvPr/>
          </p:nvSpPr>
          <p:spPr>
            <a:xfrm>
              <a:off x="0" y="0"/>
              <a:ext cx="7023279" cy="3058172"/>
            </a:xfrm>
            <a:custGeom>
              <a:avLst/>
              <a:gdLst/>
              <a:ahLst/>
              <a:cxnLst/>
              <a:rect l="l" t="t" r="r" b="b"/>
              <a:pathLst>
                <a:path w="7023279" h="3058172">
                  <a:moveTo>
                    <a:pt x="0" y="0"/>
                  </a:moveTo>
                  <a:lnTo>
                    <a:pt x="7023279" y="0"/>
                  </a:lnTo>
                  <a:lnTo>
                    <a:pt x="7023279" y="3058172"/>
                  </a:lnTo>
                  <a:lnTo>
                    <a:pt x="0" y="3058172"/>
                  </a:lnTo>
                  <a:close/>
                </a:path>
              </a:pathLst>
            </a:custGeom>
            <a:blipFill>
              <a:blip r:embed="rId1">
                <a:alphaModFix amt="0"/>
              </a:blip>
              <a:stretch>
                <a:fillRect t="-64776" r="-85561" b="-1296"/>
              </a:stretch>
            </a:blipFill>
          </p:spPr>
        </p:sp>
        <p:sp>
          <p:nvSpPr>
            <p:cNvPr id="6" name="TextBox 6"/>
            <p:cNvSpPr txBox="1"/>
            <p:nvPr/>
          </p:nvSpPr>
          <p:spPr>
            <a:xfrm>
              <a:off x="0" y="95250"/>
              <a:ext cx="7023278" cy="2962928"/>
            </a:xfrm>
            <a:prstGeom prst="rect">
              <a:avLst/>
            </a:prstGeom>
          </p:spPr>
          <p:txBody>
            <a:bodyPr lIns="0" tIns="0" rIns="0" bIns="0" rtlCol="0" anchor="ctr"/>
            <a:lstStyle/>
            <a:p>
              <a:pPr algn="ctr">
                <a:lnSpc>
                  <a:spcPts val="4355"/>
                </a:lnSpc>
              </a:pPr>
              <a:r>
                <a:rPr lang="en-US" sz="4490" b="1" u="none" strike="noStrike">
                  <a:solidFill>
                    <a:srgbClr val="203864"/>
                  </a:solidFill>
                  <a:latin typeface="Gotham Bold"/>
                  <a:ea typeface="Gotham Bold"/>
                  <a:cs typeface="Gotham Bold"/>
                  <a:sym typeface="Gotham Bold"/>
                </a:rPr>
                <a:t>CT 6</a:t>
              </a:r>
              <a:endParaRPr lang="en-US" sz="4490" b="1" u="none" strike="noStrike">
                <a:solidFill>
                  <a:srgbClr val="203864"/>
                </a:solidFill>
                <a:latin typeface="Gotham Bold"/>
                <a:ea typeface="Gotham Bold"/>
                <a:cs typeface="Gotham Bold"/>
                <a:sym typeface="Gotham Bold"/>
              </a:endParaRPr>
            </a:p>
            <a:p>
              <a:pPr algn="ctr">
                <a:lnSpc>
                  <a:spcPts val="3775"/>
                </a:lnSpc>
              </a:pPr>
            </a:p>
            <a:p>
              <a:pPr algn="ctr">
                <a:lnSpc>
                  <a:spcPts val="3775"/>
                </a:lnSpc>
              </a:pPr>
              <a:r>
                <a:rPr lang="en-US" sz="3890" b="1" u="none" strike="noStrike">
                  <a:solidFill>
                    <a:srgbClr val="203864"/>
                  </a:solidFill>
                  <a:latin typeface="Gotham Bold"/>
                  <a:ea typeface="Gotham Bold"/>
                  <a:cs typeface="Gotham Bold"/>
                  <a:sym typeface="Gotham Bold"/>
                </a:rPr>
                <a:t>Assuntos Tributários e Legislativos</a:t>
              </a:r>
              <a:endParaRPr lang="en-US" sz="3890" b="1" u="none" strike="noStrike">
                <a:solidFill>
                  <a:srgbClr val="203864"/>
                </a:solidFill>
                <a:latin typeface="Gotham Bold"/>
                <a:ea typeface="Gotham Bold"/>
                <a:cs typeface="Gotham Bold"/>
                <a:sym typeface="Gotham Bold"/>
              </a:endParaRPr>
            </a:p>
          </p:txBody>
        </p:sp>
      </p:grpSp>
      <p:sp>
        <p:nvSpPr>
          <p:cNvPr id="7" name="Freeform 7"/>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8"/>
          <p:cNvGrpSpPr/>
          <p:nvPr/>
        </p:nvGrpSpPr>
        <p:grpSpPr>
          <a:xfrm rot="0">
            <a:off x="-3610" y="1223039"/>
            <a:ext cx="9757210" cy="78896"/>
            <a:chOff x="0" y="0"/>
            <a:chExt cx="13009613" cy="105194"/>
          </a:xfrm>
        </p:grpSpPr>
        <p:sp>
          <p:nvSpPr>
            <p:cNvPr id="9" name="Freeform 9"/>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0" name="Freeform 10"/>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sp>
        <p:nvSpPr>
          <p:cNvPr id="11" name="Freeform 11"/>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
        <p:nvSpPr>
          <p:cNvPr id="12" name="Freeform 12"/>
          <p:cNvSpPr/>
          <p:nvPr/>
        </p:nvSpPr>
        <p:spPr>
          <a:xfrm>
            <a:off x="5698704" y="2528156"/>
            <a:ext cx="3639731" cy="3427965"/>
          </a:xfrm>
          <a:custGeom>
            <a:avLst/>
            <a:gdLst/>
            <a:ahLst/>
            <a:cxnLst/>
            <a:rect l="l" t="t" r="r" b="b"/>
            <a:pathLst>
              <a:path w="3639731" h="3427965">
                <a:moveTo>
                  <a:pt x="0" y="0"/>
                </a:moveTo>
                <a:lnTo>
                  <a:pt x="3639731" y="0"/>
                </a:lnTo>
                <a:lnTo>
                  <a:pt x="3639731" y="3427965"/>
                </a:lnTo>
                <a:lnTo>
                  <a:pt x="0" y="34279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4310"/>
                </a:lnSpc>
              </a:pPr>
              <a:r>
                <a:rPr lang="en-US" sz="3590" b="1">
                  <a:solidFill>
                    <a:srgbClr val="203864"/>
                  </a:solidFill>
                  <a:latin typeface="Gotham Bold"/>
                  <a:ea typeface="Gotham Bold"/>
                  <a:cs typeface="Gotham Bold"/>
                  <a:sym typeface="Gotham Bold"/>
                </a:rPr>
                <a:t>CT 3 - Tecnologia e Inovação</a:t>
              </a:r>
              <a:endParaRPr lang="en-US" sz="35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8297" y="3046333"/>
          <a:ext cx="8290560" cy="3413125"/>
        </p:xfrm>
        <a:graphic>
          <a:graphicData uri="http://schemas.openxmlformats.org/drawingml/2006/table">
            <a:tbl>
              <a:tblPr/>
              <a:tblGrid>
                <a:gridCol w="2057023"/>
                <a:gridCol w="6233537"/>
              </a:tblGrid>
              <a:tr h="2141569">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3</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Conectividade Rural - Ampliação efetiva da cobertura de internet rural e implantação de infraestrutura digital, com torres, antenas e backhaul em microrregiões de baixo IDH e alto valor agropecuário.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803088">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Conectividade implementada de acordo com plano anual estadual estabelecido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468">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Thiago Rodrigo da Silva - SEIA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4310"/>
                </a:lnSpc>
              </a:pPr>
              <a:r>
                <a:rPr lang="en-US" sz="3590" b="1">
                  <a:solidFill>
                    <a:srgbClr val="203864"/>
                  </a:solidFill>
                  <a:latin typeface="Gotham Bold"/>
                  <a:ea typeface="Gotham Bold"/>
                  <a:cs typeface="Gotham Bold"/>
                  <a:sym typeface="Gotham Bold"/>
                </a:rPr>
                <a:t>CT 3 - Tecnologia e Inovação</a:t>
              </a:r>
              <a:endParaRPr lang="en-US" sz="35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29715" y="3273754"/>
          <a:ext cx="8290560" cy="2673209"/>
        </p:xfrm>
        <a:graphic>
          <a:graphicData uri="http://schemas.openxmlformats.org/drawingml/2006/table">
            <a:tbl>
              <a:tblPr/>
              <a:tblGrid>
                <a:gridCol w="1812809"/>
                <a:gridCol w="6477751"/>
              </a:tblGrid>
              <a:tr h="1623880">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4</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Realização de oficinas para analise de editais disponíveis, identificar projetos com potencial e orientar os empresários com dicas para submissão de propostas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539286">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100% das AMPECs capacitadas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510043">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Eliane Bento - AMPEC Maringá</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3" name="Group 3"/>
          <p:cNvGrpSpPr/>
          <p:nvPr/>
        </p:nvGrpSpPr>
        <p:grpSpPr>
          <a:xfrm rot="0">
            <a:off x="-3610" y="1223039"/>
            <a:ext cx="9757210" cy="78896"/>
            <a:chOff x="0" y="0"/>
            <a:chExt cx="13009613" cy="105194"/>
          </a:xfrm>
        </p:grpSpPr>
        <p:sp>
          <p:nvSpPr>
            <p:cNvPr id="4" name="Freeform 4"/>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3"/>
              <a:stretch>
                <a:fillRect l="-8295" r="-8295" b="-36"/>
              </a:stretch>
            </a:blipFill>
          </p:spPr>
        </p:sp>
      </p:grpSp>
      <p:sp>
        <p:nvSpPr>
          <p:cNvPr id="5" name="Freeform 5"/>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4"/>
            <a:stretch>
              <a:fillRect/>
            </a:stretch>
          </a:blipFill>
        </p:spPr>
      </p:sp>
      <p:sp>
        <p:nvSpPr>
          <p:cNvPr id="6" name="Freeform 6"/>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5"/>
            <a:stretch>
              <a:fillRect/>
            </a:stretch>
          </a:blipFill>
        </p:spPr>
      </p:sp>
      <p:grpSp>
        <p:nvGrpSpPr>
          <p:cNvPr id="7" name="Group 7"/>
          <p:cNvGrpSpPr/>
          <p:nvPr/>
        </p:nvGrpSpPr>
        <p:grpSpPr>
          <a:xfrm rot="0">
            <a:off x="-233695" y="2098462"/>
            <a:ext cx="9987295" cy="3480641"/>
            <a:chOff x="0" y="0"/>
            <a:chExt cx="13316394" cy="4640855"/>
          </a:xfrm>
        </p:grpSpPr>
        <p:sp>
          <p:nvSpPr>
            <p:cNvPr id="8" name="Freeform 8"/>
            <p:cNvSpPr/>
            <p:nvPr/>
          </p:nvSpPr>
          <p:spPr>
            <a:xfrm>
              <a:off x="0" y="0"/>
              <a:ext cx="13316393" cy="4640906"/>
            </a:xfrm>
            <a:custGeom>
              <a:avLst/>
              <a:gdLst/>
              <a:ahLst/>
              <a:cxnLst/>
              <a:rect l="l" t="t" r="r" b="b"/>
              <a:pathLst>
                <a:path w="13316393" h="4640906">
                  <a:moveTo>
                    <a:pt x="0" y="0"/>
                  </a:moveTo>
                  <a:lnTo>
                    <a:pt x="13316393" y="0"/>
                  </a:lnTo>
                  <a:lnTo>
                    <a:pt x="13316393" y="4640906"/>
                  </a:lnTo>
                  <a:lnTo>
                    <a:pt x="0" y="4640906"/>
                  </a:lnTo>
                  <a:close/>
                </a:path>
              </a:pathLst>
            </a:custGeom>
            <a:solidFill>
              <a:srgbClr val="FFC000"/>
            </a:solidFill>
          </p:spPr>
        </p:sp>
      </p:grpSp>
      <p:grpSp>
        <p:nvGrpSpPr>
          <p:cNvPr id="9" name="Group 9"/>
          <p:cNvGrpSpPr/>
          <p:nvPr/>
        </p:nvGrpSpPr>
        <p:grpSpPr>
          <a:xfrm rot="0">
            <a:off x="608327" y="2390207"/>
            <a:ext cx="8662165" cy="2195070"/>
            <a:chOff x="0" y="0"/>
            <a:chExt cx="11549553" cy="2926759"/>
          </a:xfrm>
        </p:grpSpPr>
        <p:sp>
          <p:nvSpPr>
            <p:cNvPr id="10" name="Freeform 10"/>
            <p:cNvSpPr/>
            <p:nvPr/>
          </p:nvSpPr>
          <p:spPr>
            <a:xfrm>
              <a:off x="0" y="0"/>
              <a:ext cx="11549554" cy="2926754"/>
            </a:xfrm>
            <a:custGeom>
              <a:avLst/>
              <a:gdLst/>
              <a:ahLst/>
              <a:cxnLst/>
              <a:rect l="l" t="t" r="r" b="b"/>
              <a:pathLst>
                <a:path w="11549554" h="2926754">
                  <a:moveTo>
                    <a:pt x="0" y="0"/>
                  </a:moveTo>
                  <a:lnTo>
                    <a:pt x="11549554" y="0"/>
                  </a:lnTo>
                  <a:lnTo>
                    <a:pt x="11549554" y="2926754"/>
                  </a:lnTo>
                  <a:lnTo>
                    <a:pt x="0" y="2926754"/>
                  </a:lnTo>
                  <a:close/>
                </a:path>
              </a:pathLst>
            </a:custGeom>
            <a:blipFill>
              <a:blip r:embed="rId6">
                <a:alphaModFix amt="0"/>
              </a:blip>
              <a:stretch>
                <a:fillRect t="-67684" r="-12839" b="-5844"/>
              </a:stretch>
            </a:blipFill>
          </p:spPr>
        </p:sp>
        <p:sp>
          <p:nvSpPr>
            <p:cNvPr id="11" name="TextBox 11"/>
            <p:cNvSpPr txBox="1"/>
            <p:nvPr/>
          </p:nvSpPr>
          <p:spPr>
            <a:xfrm>
              <a:off x="0" y="85725"/>
              <a:ext cx="11549553" cy="2841034"/>
            </a:xfrm>
            <a:prstGeom prst="rect">
              <a:avLst/>
            </a:prstGeom>
          </p:spPr>
          <p:txBody>
            <a:bodyPr lIns="0" tIns="0" rIns="0" bIns="0" rtlCol="0" anchor="ctr"/>
            <a:lstStyle/>
            <a:p>
              <a:pPr algn="ctr">
                <a:lnSpc>
                  <a:spcPts val="3775"/>
                </a:lnSpc>
                <a:spcBef>
                  <a:spcPct val="0"/>
                </a:spcBef>
              </a:pPr>
              <a:r>
                <a:rPr lang="en-US" sz="3890" b="1" u="none" strike="noStrike">
                  <a:solidFill>
                    <a:srgbClr val="203864"/>
                  </a:solidFill>
                  <a:latin typeface="Gotham Bold"/>
                  <a:ea typeface="Gotham Bold"/>
                  <a:cs typeface="Gotham Bold"/>
                  <a:sym typeface="Gotham Bold"/>
                </a:rPr>
                <a:t>CT 4</a:t>
              </a:r>
              <a:endParaRPr lang="en-US" sz="3890" b="1" u="none" strike="noStrike">
                <a:solidFill>
                  <a:srgbClr val="203864"/>
                </a:solidFill>
                <a:latin typeface="Gotham Bold"/>
                <a:ea typeface="Gotham Bold"/>
                <a:cs typeface="Gotham Bold"/>
                <a:sym typeface="Gotham Bold"/>
              </a:endParaRPr>
            </a:p>
            <a:p>
              <a:pPr marL="0" lvl="1" indent="0" algn="ctr">
                <a:lnSpc>
                  <a:spcPts val="3775"/>
                </a:lnSpc>
                <a:spcBef>
                  <a:spcPct val="0"/>
                </a:spcBef>
              </a:pPr>
            </a:p>
            <a:p>
              <a:pPr marL="0" lvl="1" indent="0" algn="r">
                <a:lnSpc>
                  <a:spcPts val="3775"/>
                </a:lnSpc>
                <a:spcBef>
                  <a:spcPct val="0"/>
                </a:spcBef>
              </a:pPr>
              <a:r>
                <a:rPr lang="en-US" sz="3890" b="1" u="none" strike="noStrike">
                  <a:solidFill>
                    <a:srgbClr val="203864"/>
                  </a:solidFill>
                  <a:latin typeface="Gotham Bold"/>
                  <a:ea typeface="Gotham Bold"/>
                  <a:cs typeface="Gotham Bold"/>
                  <a:sym typeface="Gotham Bold"/>
                </a:rPr>
                <a:t>INVESTIMENTO FINANCIAMENTO E CRÉDITO</a:t>
              </a:r>
              <a:endParaRPr lang="en-US" sz="3890" b="1" u="none" strike="noStrike">
                <a:solidFill>
                  <a:srgbClr val="203864"/>
                </a:solidFill>
                <a:latin typeface="Gotham Bold"/>
                <a:ea typeface="Gotham Bold"/>
                <a:cs typeface="Gotham Bold"/>
                <a:sym typeface="Gotham Bold"/>
              </a:endParaRPr>
            </a:p>
          </p:txBody>
        </p:sp>
      </p:grpSp>
      <p:sp>
        <p:nvSpPr>
          <p:cNvPr id="12" name="Freeform 12"/>
          <p:cNvSpPr/>
          <p:nvPr/>
        </p:nvSpPr>
        <p:spPr>
          <a:xfrm>
            <a:off x="1213807" y="4192411"/>
            <a:ext cx="4003110" cy="2911353"/>
          </a:xfrm>
          <a:custGeom>
            <a:avLst/>
            <a:gdLst/>
            <a:ahLst/>
            <a:cxnLst/>
            <a:rect l="l" t="t" r="r" b="b"/>
            <a:pathLst>
              <a:path w="4003110" h="2911353">
                <a:moveTo>
                  <a:pt x="0" y="0"/>
                </a:moveTo>
                <a:lnTo>
                  <a:pt x="4003110" y="0"/>
                </a:lnTo>
                <a:lnTo>
                  <a:pt x="4003110" y="2911353"/>
                </a:lnTo>
                <a:lnTo>
                  <a:pt x="0" y="29113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3350"/>
                </a:lnSpc>
              </a:pPr>
              <a:r>
                <a:rPr lang="en-US" sz="2790" b="1">
                  <a:solidFill>
                    <a:srgbClr val="203864"/>
                  </a:solidFill>
                  <a:latin typeface="Gotham Bold"/>
                  <a:ea typeface="Gotham Bold"/>
                  <a:cs typeface="Gotham Bold"/>
                  <a:sym typeface="Gotham Bold"/>
                </a:rPr>
                <a:t>CT 4 - INVESTIMENTO FINANCIAMENTO E CRÉDITO</a:t>
              </a:r>
              <a:endParaRPr lang="en-US" sz="27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pSp>
        <p:nvGrpSpPr>
          <p:cNvPr id="13" name="Group 13"/>
          <p:cNvGrpSpPr/>
          <p:nvPr/>
        </p:nvGrpSpPr>
        <p:grpSpPr>
          <a:xfrm rot="0">
            <a:off x="301212" y="2463832"/>
            <a:ext cx="9207083" cy="4584561"/>
            <a:chOff x="0" y="0"/>
            <a:chExt cx="906611" cy="451437"/>
          </a:xfrm>
        </p:grpSpPr>
        <p:sp>
          <p:nvSpPr>
            <p:cNvPr id="14" name="Freeform 14"/>
            <p:cNvSpPr/>
            <p:nvPr/>
          </p:nvSpPr>
          <p:spPr>
            <a:xfrm>
              <a:off x="0" y="0"/>
              <a:ext cx="906611" cy="451436"/>
            </a:xfrm>
            <a:custGeom>
              <a:avLst/>
              <a:gdLst/>
              <a:ahLst/>
              <a:cxnLst/>
              <a:rect l="l" t="t" r="r" b="b"/>
              <a:pathLst>
                <a:path w="906611" h="451436">
                  <a:moveTo>
                    <a:pt x="38759" y="0"/>
                  </a:moveTo>
                  <a:lnTo>
                    <a:pt x="867852" y="0"/>
                  </a:lnTo>
                  <a:cubicBezTo>
                    <a:pt x="889258" y="0"/>
                    <a:pt x="906611" y="17353"/>
                    <a:pt x="906611" y="38759"/>
                  </a:cubicBezTo>
                  <a:lnTo>
                    <a:pt x="906611" y="412678"/>
                  </a:lnTo>
                  <a:cubicBezTo>
                    <a:pt x="906611" y="434084"/>
                    <a:pt x="889258" y="451436"/>
                    <a:pt x="867852" y="451436"/>
                  </a:cubicBezTo>
                  <a:lnTo>
                    <a:pt x="38759" y="451436"/>
                  </a:lnTo>
                  <a:cubicBezTo>
                    <a:pt x="17353" y="451436"/>
                    <a:pt x="0" y="434084"/>
                    <a:pt x="0" y="412678"/>
                  </a:cubicBezTo>
                  <a:lnTo>
                    <a:pt x="0" y="38759"/>
                  </a:lnTo>
                  <a:cubicBezTo>
                    <a:pt x="0" y="17353"/>
                    <a:pt x="17353" y="0"/>
                    <a:pt x="38759" y="0"/>
                  </a:cubicBezTo>
                  <a:close/>
                </a:path>
              </a:pathLst>
            </a:custGeom>
            <a:solidFill>
              <a:srgbClr val="5B9BD5">
                <a:alpha val="42745"/>
              </a:srgbClr>
            </a:solidFill>
          </p:spPr>
        </p:sp>
        <p:sp>
          <p:nvSpPr>
            <p:cNvPr id="15" name="TextBox 15"/>
            <p:cNvSpPr txBox="1"/>
            <p:nvPr/>
          </p:nvSpPr>
          <p:spPr>
            <a:xfrm>
              <a:off x="0" y="-28575"/>
              <a:ext cx="906611" cy="480012"/>
            </a:xfrm>
            <a:prstGeom prst="rect">
              <a:avLst/>
            </a:prstGeom>
          </p:spPr>
          <p:txBody>
            <a:bodyPr lIns="50800" tIns="50800" rIns="50800" bIns="50800" rtlCol="0" anchor="ctr"/>
            <a:lstStyle/>
            <a:p>
              <a:pPr algn="l">
                <a:lnSpc>
                  <a:spcPts val="2520"/>
                </a:lnSpc>
              </a:pPr>
            </a:p>
          </p:txBody>
        </p:sp>
      </p:grpSp>
      <p:sp>
        <p:nvSpPr>
          <p:cNvPr id="16" name="TextBox 16"/>
          <p:cNvSpPr txBox="1"/>
          <p:nvPr/>
        </p:nvSpPr>
        <p:spPr>
          <a:xfrm>
            <a:off x="794847" y="2660612"/>
            <a:ext cx="8238861" cy="4181475"/>
          </a:xfrm>
          <a:prstGeom prst="rect">
            <a:avLst/>
          </a:prstGeom>
        </p:spPr>
        <p:txBody>
          <a:bodyPr lIns="0" tIns="0" rIns="0" bIns="0" rtlCol="0" anchor="t">
            <a:spAutoFit/>
          </a:bodyPr>
          <a:lstStyle/>
          <a:p>
            <a:pPr algn="l">
              <a:lnSpc>
                <a:spcPts val="2985"/>
              </a:lnSpc>
            </a:pPr>
            <a:r>
              <a:rPr lang="en-US" sz="2485" b="1">
                <a:solidFill>
                  <a:srgbClr val="203864"/>
                </a:solidFill>
                <a:latin typeface="Gotham Bold"/>
                <a:ea typeface="Gotham Bold"/>
                <a:cs typeface="Gotham Bold"/>
                <a:sym typeface="Gotham Bold"/>
              </a:rPr>
              <a:t>Coordenadores de Governo:</a:t>
            </a:r>
            <a:endParaRPr lang="en-US" sz="2485" b="1">
              <a:solidFill>
                <a:srgbClr val="203864"/>
              </a:solidFill>
              <a:latin typeface="Gotham Bold"/>
              <a:ea typeface="Gotham Bold"/>
              <a:cs typeface="Gotham Bold"/>
              <a:sym typeface="Gotham Bold"/>
            </a:endParaRPr>
          </a:p>
          <a:p>
            <a:pPr algn="l">
              <a:lnSpc>
                <a:spcPts val="2985"/>
              </a:lnSpc>
            </a:pPr>
            <a:r>
              <a:rPr lang="en-US" sz="2485">
                <a:solidFill>
                  <a:srgbClr val="203864"/>
                </a:solidFill>
                <a:latin typeface="Gotham"/>
                <a:ea typeface="Gotham"/>
                <a:cs typeface="Gotham"/>
                <a:sym typeface="Gotham"/>
              </a:rPr>
              <a:t>Titulares: Renato Maçaneiro e Mayara Puchalski – FOMENTO PARANÁ</a:t>
            </a:r>
            <a:endParaRPr lang="en-US" sz="2485">
              <a:solidFill>
                <a:srgbClr val="203864"/>
              </a:solidFill>
              <a:latin typeface="Gotham"/>
              <a:ea typeface="Gotham"/>
              <a:cs typeface="Gotham"/>
              <a:sym typeface="Gotham"/>
            </a:endParaRPr>
          </a:p>
          <a:p>
            <a:pPr algn="l">
              <a:lnSpc>
                <a:spcPts val="2985"/>
              </a:lnSpc>
            </a:pPr>
            <a:r>
              <a:rPr lang="en-US" sz="2485">
                <a:solidFill>
                  <a:srgbClr val="203864"/>
                </a:solidFill>
                <a:latin typeface="Gotham"/>
                <a:ea typeface="Gotham"/>
                <a:cs typeface="Gotham"/>
                <a:sym typeface="Gotham"/>
              </a:rPr>
              <a:t>Suplentes: Paulo Cesar Starke Junior e Thais Paola Grandi – BRDE</a:t>
            </a:r>
            <a:endParaRPr lang="en-US" sz="2485">
              <a:solidFill>
                <a:srgbClr val="203864"/>
              </a:solidFill>
              <a:latin typeface="Gotham"/>
              <a:ea typeface="Gotham"/>
              <a:cs typeface="Gotham"/>
              <a:sym typeface="Gotham"/>
            </a:endParaRPr>
          </a:p>
          <a:p>
            <a:pPr algn="l">
              <a:lnSpc>
                <a:spcPts val="1800"/>
              </a:lnSpc>
            </a:pPr>
          </a:p>
          <a:p>
            <a:pPr algn="l">
              <a:lnSpc>
                <a:spcPts val="2985"/>
              </a:lnSpc>
            </a:pPr>
            <a:r>
              <a:rPr lang="en-US" sz="2485" b="1">
                <a:solidFill>
                  <a:srgbClr val="203864"/>
                </a:solidFill>
                <a:latin typeface="Gotham Bold"/>
                <a:ea typeface="Gotham Bold"/>
                <a:cs typeface="Gotham Bold"/>
                <a:sym typeface="Gotham Bold"/>
              </a:rPr>
              <a:t>Coordenadores da Iniciativa Privada:</a:t>
            </a:r>
            <a:endParaRPr lang="en-US" sz="2485" b="1">
              <a:solidFill>
                <a:srgbClr val="203864"/>
              </a:solidFill>
              <a:latin typeface="Gotham Bold"/>
              <a:ea typeface="Gotham Bold"/>
              <a:cs typeface="Gotham Bold"/>
              <a:sym typeface="Gotham Bold"/>
            </a:endParaRPr>
          </a:p>
          <a:p>
            <a:pPr algn="l">
              <a:lnSpc>
                <a:spcPts val="2985"/>
              </a:lnSpc>
            </a:pPr>
            <a:r>
              <a:rPr lang="en-US" sz="2485">
                <a:solidFill>
                  <a:srgbClr val="203864"/>
                </a:solidFill>
                <a:latin typeface="Gotham"/>
                <a:ea typeface="Gotham"/>
                <a:cs typeface="Gotham"/>
                <a:sym typeface="Gotham"/>
              </a:rPr>
              <a:t>Titular: Silvana Ribeiro Pereira - FAMPEPAR</a:t>
            </a:r>
            <a:endParaRPr lang="en-US" sz="2485">
              <a:solidFill>
                <a:srgbClr val="203864"/>
              </a:solidFill>
              <a:latin typeface="Gotham"/>
              <a:ea typeface="Gotham"/>
              <a:cs typeface="Gotham"/>
              <a:sym typeface="Gotham"/>
            </a:endParaRPr>
          </a:p>
          <a:p>
            <a:pPr algn="l">
              <a:lnSpc>
                <a:spcPts val="2985"/>
              </a:lnSpc>
            </a:pPr>
            <a:r>
              <a:rPr lang="en-US" sz="2485">
                <a:solidFill>
                  <a:srgbClr val="203864"/>
                </a:solidFill>
                <a:latin typeface="Gotham"/>
                <a:ea typeface="Gotham"/>
                <a:cs typeface="Gotham"/>
                <a:sym typeface="Gotham"/>
              </a:rPr>
              <a:t>Suplente: FAMPEPAR</a:t>
            </a:r>
            <a:endParaRPr lang="en-US" sz="2485">
              <a:solidFill>
                <a:srgbClr val="203864"/>
              </a:solidFill>
              <a:latin typeface="Gotham"/>
              <a:ea typeface="Gotham"/>
              <a:cs typeface="Gotham"/>
              <a:sym typeface="Gotham"/>
            </a:endParaRPr>
          </a:p>
          <a:p>
            <a:pPr algn="l">
              <a:lnSpc>
                <a:spcPts val="1800"/>
              </a:lnSpc>
            </a:pPr>
          </a:p>
          <a:p>
            <a:pPr algn="l">
              <a:lnSpc>
                <a:spcPts val="2985"/>
              </a:lnSpc>
            </a:pPr>
            <a:r>
              <a:rPr lang="en-US" sz="2485" b="1">
                <a:solidFill>
                  <a:srgbClr val="203864"/>
                </a:solidFill>
                <a:latin typeface="Gotham Bold"/>
                <a:ea typeface="Gotham Bold"/>
                <a:cs typeface="Gotham Bold"/>
                <a:sym typeface="Gotham Bold"/>
              </a:rPr>
              <a:t>Consultor do SEBRAE/PR:</a:t>
            </a:r>
            <a:endParaRPr lang="en-US" sz="2485" b="1">
              <a:solidFill>
                <a:srgbClr val="203864"/>
              </a:solidFill>
              <a:latin typeface="Gotham Bold"/>
              <a:ea typeface="Gotham Bold"/>
              <a:cs typeface="Gotham Bold"/>
              <a:sym typeface="Gotham Bold"/>
            </a:endParaRPr>
          </a:p>
          <a:p>
            <a:pPr algn="l">
              <a:lnSpc>
                <a:spcPts val="2985"/>
              </a:lnSpc>
            </a:pPr>
            <a:r>
              <a:rPr lang="en-US" sz="2485">
                <a:solidFill>
                  <a:srgbClr val="203864"/>
                </a:solidFill>
                <a:latin typeface="Gotham"/>
                <a:ea typeface="Gotham"/>
                <a:cs typeface="Gotham"/>
                <a:sym typeface="Gotham"/>
              </a:rPr>
              <a:t>Amberson Bezerra da Silva </a:t>
            </a:r>
            <a:endParaRPr lang="en-US" sz="2485">
              <a:solidFill>
                <a:srgbClr val="203864"/>
              </a:solidFill>
              <a:latin typeface="Gotham"/>
              <a:ea typeface="Gotham"/>
              <a:cs typeface="Gotham"/>
              <a:sym typeface="Gotham"/>
            </a:endParaRPr>
          </a:p>
        </p:txBody>
      </p:sp>
      <p:sp>
        <p:nvSpPr>
          <p:cNvPr id="17" name="Freeform 17"/>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3350"/>
                </a:lnSpc>
              </a:pPr>
              <a:r>
                <a:rPr lang="en-US" sz="2790" b="1">
                  <a:solidFill>
                    <a:srgbClr val="203864"/>
                  </a:solidFill>
                  <a:latin typeface="Gotham Bold"/>
                  <a:ea typeface="Gotham Bold"/>
                  <a:cs typeface="Gotham Bold"/>
                  <a:sym typeface="Gotham Bold"/>
                </a:rPr>
                <a:t>CT 4 - INVESTIMENTO FINANCIAMENTO E CRÉDITO</a:t>
              </a:r>
              <a:endParaRPr lang="en-US" sz="27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1520" y="3319050"/>
          <a:ext cx="8290560" cy="2415236"/>
        </p:xfrm>
        <a:graphic>
          <a:graphicData uri="http://schemas.openxmlformats.org/drawingml/2006/table">
            <a:tbl>
              <a:tblPr/>
              <a:tblGrid>
                <a:gridCol w="2057023"/>
                <a:gridCol w="6233537"/>
              </a:tblGrid>
              <a:tr h="1141715">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1</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Manter o volume de microcrédito, melhorando a performance da concessão por meio da rede de agentes de crédito.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804329">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Volume de recursos de microcrédito liberados igual a 2025</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9192">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Gustavo Mattana - Fomento PR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3590"/>
                </a:lnSpc>
              </a:pPr>
              <a:r>
                <a:rPr lang="en-US" sz="2990" b="1">
                  <a:solidFill>
                    <a:srgbClr val="203864"/>
                  </a:solidFill>
                  <a:latin typeface="Gotham Bold"/>
                  <a:ea typeface="Gotham Bold"/>
                  <a:cs typeface="Gotham Bold"/>
                  <a:sym typeface="Gotham Bold"/>
                </a:rPr>
                <a:t>CT 4 - Investimento Financiamento e Crédito</a:t>
              </a:r>
              <a:endParaRPr lang="en-US" sz="29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29715" y="3657600"/>
          <a:ext cx="8290560" cy="1746250"/>
        </p:xfrm>
        <a:graphic>
          <a:graphicData uri="http://schemas.openxmlformats.org/drawingml/2006/table">
            <a:tbl>
              <a:tblPr/>
              <a:tblGrid>
                <a:gridCol w="2057023"/>
                <a:gridCol w="6233537"/>
              </a:tblGrid>
              <a:tr h="805962">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2</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Criar linha de crédito voltada às empresas que participam de compras públicas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470144">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Ter estudo prévio aprovado no Fórum</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70144">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Gustavo Mattana - Fomento PR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14488"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3590"/>
                </a:lnSpc>
              </a:pPr>
              <a:r>
                <a:rPr lang="en-US" sz="2990" b="1">
                  <a:solidFill>
                    <a:srgbClr val="203864"/>
                  </a:solidFill>
                  <a:latin typeface="Gotham Bold"/>
                  <a:ea typeface="Gotham Bold"/>
                  <a:cs typeface="Gotham Bold"/>
                  <a:sym typeface="Gotham Bold"/>
                </a:rPr>
                <a:t>CT 4 - Investimento Financiamento e Crédito</a:t>
              </a:r>
              <a:endParaRPr lang="en-US" sz="29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8297" y="3105489"/>
          <a:ext cx="8290560" cy="3172561"/>
        </p:xfrm>
        <a:graphic>
          <a:graphicData uri="http://schemas.openxmlformats.org/drawingml/2006/table">
            <a:tbl>
              <a:tblPr/>
              <a:tblGrid>
                <a:gridCol w="2057023"/>
                <a:gridCol w="6233537"/>
              </a:tblGrid>
              <a:tr h="1900644">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3</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Continuidade e ampliação da oferta de microcrédito orientado de até R$ 5.000,00 para MEIs, com capacitação, planejamento e apoio na elaboração de projetos com garantia solidária.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803316">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100% das AMPECs como correspondentes da Fomento Paraná</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601">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Silvana Pereira</a:t>
                      </a:r>
                      <a:r>
                        <a:rPr lang="en-US" sz="2200" b="1">
                          <a:solidFill>
                            <a:srgbClr val="203764"/>
                          </a:solidFill>
                          <a:latin typeface="Gotham Bold"/>
                          <a:ea typeface="Gotham Bold"/>
                          <a:cs typeface="Gotham Bold"/>
                          <a:sym typeface="Gotham Bold"/>
                        </a:rPr>
                        <a:t> - FAMPEPAR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3590"/>
                </a:lnSpc>
              </a:pPr>
              <a:r>
                <a:rPr lang="en-US" sz="2990" b="1">
                  <a:solidFill>
                    <a:srgbClr val="203864"/>
                  </a:solidFill>
                  <a:latin typeface="Gotham Bold"/>
                  <a:ea typeface="Gotham Bold"/>
                  <a:cs typeface="Gotham Bold"/>
                  <a:sym typeface="Gotham Bold"/>
                </a:rPr>
                <a:t>CT 4 - Investimento Financiamento e Crédito</a:t>
              </a:r>
              <a:endParaRPr lang="en-US" sz="29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1520" y="3302654"/>
          <a:ext cx="8170926" cy="2746375"/>
        </p:xfrm>
        <a:graphic>
          <a:graphicData uri="http://schemas.openxmlformats.org/drawingml/2006/table">
            <a:tbl>
              <a:tblPr/>
              <a:tblGrid>
                <a:gridCol w="2055262"/>
                <a:gridCol w="6115664"/>
              </a:tblGrid>
              <a:tr h="1473665">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4</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Fomentar o crédito para MPEs e MEIs para capital de giro e investimento, ampliando o acesso ao crédito com apoio das AMPECs </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803817">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Ampliar a quantidade de empreendedores alcançados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893">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Silvana Pereira</a:t>
                      </a:r>
                      <a:r>
                        <a:rPr lang="en-US" sz="2200" b="1">
                          <a:solidFill>
                            <a:srgbClr val="203764"/>
                          </a:solidFill>
                          <a:latin typeface="Gotham Bold"/>
                          <a:ea typeface="Gotham Bold"/>
                          <a:cs typeface="Gotham Bold"/>
                          <a:sym typeface="Gotham Bold"/>
                        </a:rPr>
                        <a:t> - FAMPEPAR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
        <p:nvSpPr>
          <p:cNvPr id="15" name="Freeform 15"/>
          <p:cNvSpPr/>
          <p:nvPr/>
        </p:nvSpPr>
        <p:spPr>
          <a:xfrm>
            <a:off x="8038603" y="5172869"/>
            <a:ext cx="1231889" cy="1280792"/>
          </a:xfrm>
          <a:custGeom>
            <a:avLst/>
            <a:gdLst/>
            <a:ahLst/>
            <a:cxnLst/>
            <a:rect l="l" t="t" r="r" b="b"/>
            <a:pathLst>
              <a:path w="1231889" h="1280792">
                <a:moveTo>
                  <a:pt x="0" y="0"/>
                </a:moveTo>
                <a:lnTo>
                  <a:pt x="1231889" y="0"/>
                </a:lnTo>
                <a:lnTo>
                  <a:pt x="1231889" y="1280792"/>
                </a:lnTo>
                <a:lnTo>
                  <a:pt x="0" y="12807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TextBox 16"/>
          <p:cNvSpPr txBox="1"/>
          <p:nvPr/>
        </p:nvSpPr>
        <p:spPr>
          <a:xfrm>
            <a:off x="5052060" y="6049010"/>
            <a:ext cx="2986405" cy="561975"/>
          </a:xfrm>
          <a:prstGeom prst="rect">
            <a:avLst/>
          </a:prstGeom>
        </p:spPr>
        <p:txBody>
          <a:bodyPr wrap="square" lIns="0" tIns="0" rIns="0" bIns="0" rtlCol="0" anchor="t">
            <a:spAutoFit/>
          </a:bodyPr>
          <a:lstStyle/>
          <a:p>
            <a:pPr algn="ctr">
              <a:lnSpc>
                <a:spcPts val="4385"/>
              </a:lnSpc>
            </a:pPr>
            <a:r>
              <a:rPr lang="en-US" sz="3130" b="1">
                <a:solidFill>
                  <a:srgbClr val="E51C23">
                    <a:alpha val="75686"/>
                  </a:srgbClr>
                </a:solidFill>
                <a:latin typeface="Gotham Bold"/>
                <a:ea typeface="Gotham Bold"/>
                <a:cs typeface="Gotham Bold"/>
                <a:sym typeface="Gotham Bold"/>
              </a:rPr>
              <a:t>CONCLUÍDO</a:t>
            </a:r>
            <a:endParaRPr lang="en-US" sz="3130" b="1">
              <a:solidFill>
                <a:srgbClr val="E51C23">
                  <a:alpha val="75686"/>
                </a:srgbClr>
              </a:solidFill>
              <a:latin typeface="Gotham Bold"/>
              <a:ea typeface="Gotham Bold"/>
              <a:cs typeface="Gotham Bold"/>
              <a:sym typeface="Gotham Bo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3590"/>
                </a:lnSpc>
              </a:pPr>
              <a:r>
                <a:rPr lang="en-US" sz="2990" b="1">
                  <a:solidFill>
                    <a:srgbClr val="203864"/>
                  </a:solidFill>
                  <a:latin typeface="Gotham Bold"/>
                  <a:ea typeface="Gotham Bold"/>
                  <a:cs typeface="Gotham Bold"/>
                  <a:sym typeface="Gotham Bold"/>
                </a:rPr>
                <a:t>CT 4 - Investimento Financiamento e Crédito</a:t>
              </a:r>
              <a:endParaRPr lang="en-US" sz="29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1520" y="3568935"/>
          <a:ext cx="8290560" cy="2079625"/>
        </p:xfrm>
        <a:graphic>
          <a:graphicData uri="http://schemas.openxmlformats.org/drawingml/2006/table">
            <a:tbl>
              <a:tblPr/>
              <a:tblGrid>
                <a:gridCol w="2040386"/>
                <a:gridCol w="6250174"/>
              </a:tblGrid>
              <a:tr h="805016">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5</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Implantação de agentes de crédito remunerados nas AMPECs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805016">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Alcançar em torno de 200 microcrédito por Associação ao ano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9593">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Silvana Pereira </a:t>
                      </a:r>
                      <a:r>
                        <a:rPr lang="en-US" sz="2200" b="1">
                          <a:solidFill>
                            <a:srgbClr val="203764"/>
                          </a:solidFill>
                          <a:latin typeface="Gotham Bold"/>
                          <a:ea typeface="Gotham Bold"/>
                          <a:cs typeface="Gotham Bold"/>
                          <a:sym typeface="Gotham Bold"/>
                        </a:rPr>
                        <a:t>- FAMPEPAR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3590"/>
                </a:lnSpc>
              </a:pPr>
              <a:r>
                <a:rPr lang="en-US" sz="2990" b="1">
                  <a:solidFill>
                    <a:srgbClr val="203864"/>
                  </a:solidFill>
                  <a:latin typeface="Gotham Bold"/>
                  <a:ea typeface="Gotham Bold"/>
                  <a:cs typeface="Gotham Bold"/>
                  <a:sym typeface="Gotham Bold"/>
                </a:rPr>
                <a:t>CT 4 - Investimento Financiamento e Crédito</a:t>
              </a:r>
              <a:endParaRPr lang="en-US" sz="29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98114" y="3364039"/>
          <a:ext cx="8223966" cy="2832575"/>
        </p:xfrm>
        <a:graphic>
          <a:graphicData uri="http://schemas.openxmlformats.org/drawingml/2006/table">
            <a:tbl>
              <a:tblPr/>
              <a:tblGrid>
                <a:gridCol w="2057049"/>
                <a:gridCol w="6166917"/>
              </a:tblGrid>
              <a:tr h="1894921">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6</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Ter uma plataforma de acesso a Crédito simplificado, para ampliar a contratação de financiamentos de micro e pequenas empresas de tickets inferiores com flexibilização de garantias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468827">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50 contratos aprovados em 2026</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827">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Thais Grandi - BRDE</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marL="0" lvl="0" indent="0" algn="ctr">
                <a:lnSpc>
                  <a:spcPts val="4190"/>
                </a:lnSpc>
                <a:spcBef>
                  <a:spcPct val="0"/>
                </a:spcBef>
              </a:pPr>
              <a:r>
                <a:rPr lang="en-US" sz="3490" b="1" u="none" strike="noStrike">
                  <a:solidFill>
                    <a:srgbClr val="203864"/>
                  </a:solidFill>
                  <a:latin typeface="Gotham Bold"/>
                  <a:ea typeface="Gotham Bold"/>
                  <a:cs typeface="Gotham Bold"/>
                  <a:sym typeface="Gotham Bold"/>
                </a:rPr>
                <a:t>CT 6 – Assuntos Tributários e Legislativos</a:t>
              </a:r>
              <a:endParaRPr lang="en-US" sz="3490" b="1" u="none" strike="noStrike">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pSp>
        <p:nvGrpSpPr>
          <p:cNvPr id="13" name="Group 13"/>
          <p:cNvGrpSpPr/>
          <p:nvPr/>
        </p:nvGrpSpPr>
        <p:grpSpPr>
          <a:xfrm rot="0">
            <a:off x="731520" y="2787682"/>
            <a:ext cx="8538972" cy="3921830"/>
            <a:chOff x="0" y="0"/>
            <a:chExt cx="840823" cy="386178"/>
          </a:xfrm>
        </p:grpSpPr>
        <p:sp>
          <p:nvSpPr>
            <p:cNvPr id="14" name="Freeform 14"/>
            <p:cNvSpPr/>
            <p:nvPr/>
          </p:nvSpPr>
          <p:spPr>
            <a:xfrm>
              <a:off x="0" y="0"/>
              <a:ext cx="840823" cy="386178"/>
            </a:xfrm>
            <a:custGeom>
              <a:avLst/>
              <a:gdLst/>
              <a:ahLst/>
              <a:cxnLst/>
              <a:rect l="l" t="t" r="r" b="b"/>
              <a:pathLst>
                <a:path w="840823" h="386178">
                  <a:moveTo>
                    <a:pt x="41791" y="0"/>
                  </a:moveTo>
                  <a:lnTo>
                    <a:pt x="799032" y="0"/>
                  </a:lnTo>
                  <a:cubicBezTo>
                    <a:pt x="822112" y="0"/>
                    <a:pt x="840823" y="18711"/>
                    <a:pt x="840823" y="41791"/>
                  </a:cubicBezTo>
                  <a:lnTo>
                    <a:pt x="840823" y="344387"/>
                  </a:lnTo>
                  <a:cubicBezTo>
                    <a:pt x="840823" y="367468"/>
                    <a:pt x="822112" y="386178"/>
                    <a:pt x="799032" y="386178"/>
                  </a:cubicBezTo>
                  <a:lnTo>
                    <a:pt x="41791" y="386178"/>
                  </a:lnTo>
                  <a:cubicBezTo>
                    <a:pt x="18711" y="386178"/>
                    <a:pt x="0" y="367468"/>
                    <a:pt x="0" y="344387"/>
                  </a:cubicBezTo>
                  <a:lnTo>
                    <a:pt x="0" y="41791"/>
                  </a:lnTo>
                  <a:cubicBezTo>
                    <a:pt x="0" y="18711"/>
                    <a:pt x="18711" y="0"/>
                    <a:pt x="41791" y="0"/>
                  </a:cubicBezTo>
                  <a:close/>
                </a:path>
              </a:pathLst>
            </a:custGeom>
            <a:solidFill>
              <a:srgbClr val="5B9BD5">
                <a:alpha val="48627"/>
              </a:srgbClr>
            </a:solidFill>
          </p:spPr>
        </p:sp>
        <p:sp>
          <p:nvSpPr>
            <p:cNvPr id="15" name="TextBox 15"/>
            <p:cNvSpPr txBox="1"/>
            <p:nvPr/>
          </p:nvSpPr>
          <p:spPr>
            <a:xfrm>
              <a:off x="0" y="-28575"/>
              <a:ext cx="840823" cy="414753"/>
            </a:xfrm>
            <a:prstGeom prst="rect">
              <a:avLst/>
            </a:prstGeom>
          </p:spPr>
          <p:txBody>
            <a:bodyPr lIns="50800" tIns="50800" rIns="50800" bIns="50800" rtlCol="0" anchor="ctr"/>
            <a:lstStyle/>
            <a:p>
              <a:pPr algn="l">
                <a:lnSpc>
                  <a:spcPts val="2520"/>
                </a:lnSpc>
              </a:pPr>
            </a:p>
          </p:txBody>
        </p:sp>
      </p:grpSp>
      <p:sp>
        <p:nvSpPr>
          <p:cNvPr id="16" name="TextBox 16"/>
          <p:cNvSpPr txBox="1"/>
          <p:nvPr/>
        </p:nvSpPr>
        <p:spPr>
          <a:xfrm>
            <a:off x="1540246" y="3510360"/>
            <a:ext cx="6669497" cy="2476474"/>
          </a:xfrm>
          <a:prstGeom prst="rect">
            <a:avLst/>
          </a:prstGeom>
        </p:spPr>
        <p:txBody>
          <a:bodyPr lIns="0" tIns="0" rIns="0" bIns="0" rtlCol="0" anchor="t">
            <a:spAutoFit/>
          </a:bodyPr>
          <a:lstStyle/>
          <a:p>
            <a:pPr algn="l">
              <a:lnSpc>
                <a:spcPts val="3535"/>
              </a:lnSpc>
            </a:pPr>
            <a:r>
              <a:rPr lang="en-US" sz="2945" b="1">
                <a:solidFill>
                  <a:srgbClr val="203864"/>
                </a:solidFill>
                <a:latin typeface="Gotham Bold"/>
                <a:ea typeface="Gotham Bold"/>
                <a:cs typeface="Gotham Bold"/>
                <a:sym typeface="Gotham Bold"/>
              </a:rPr>
              <a:t>Coordenador de Governo:</a:t>
            </a:r>
            <a:endParaRPr lang="en-US" sz="2945" b="1">
              <a:solidFill>
                <a:srgbClr val="203864"/>
              </a:solidFill>
              <a:latin typeface="Gotham Bold"/>
              <a:ea typeface="Gotham Bold"/>
              <a:cs typeface="Gotham Bold"/>
              <a:sym typeface="Gotham Bold"/>
            </a:endParaRPr>
          </a:p>
          <a:p>
            <a:pPr algn="l">
              <a:lnSpc>
                <a:spcPts val="3530"/>
              </a:lnSpc>
            </a:pPr>
            <a:r>
              <a:rPr lang="en-US" sz="2945">
                <a:solidFill>
                  <a:srgbClr val="203864"/>
                </a:solidFill>
                <a:latin typeface="Gotham"/>
                <a:ea typeface="Gotham"/>
                <a:cs typeface="Gotham"/>
                <a:sym typeface="Gotham"/>
              </a:rPr>
              <a:t>Yukiharu Hamada - SEFA</a:t>
            </a:r>
            <a:endParaRPr lang="en-US" sz="2945">
              <a:solidFill>
                <a:srgbClr val="203864"/>
              </a:solidFill>
              <a:latin typeface="Gotham"/>
              <a:ea typeface="Gotham"/>
              <a:cs typeface="Gotham"/>
              <a:sym typeface="Gotham"/>
            </a:endParaRPr>
          </a:p>
          <a:p>
            <a:pPr algn="l">
              <a:lnSpc>
                <a:spcPts val="3535"/>
              </a:lnSpc>
            </a:pPr>
          </a:p>
          <a:p>
            <a:pPr algn="l">
              <a:lnSpc>
                <a:spcPts val="1920"/>
              </a:lnSpc>
            </a:pPr>
          </a:p>
          <a:p>
            <a:pPr algn="l">
              <a:lnSpc>
                <a:spcPts val="3535"/>
              </a:lnSpc>
            </a:pPr>
            <a:r>
              <a:rPr lang="en-US" sz="2945" b="1">
                <a:solidFill>
                  <a:srgbClr val="203864"/>
                </a:solidFill>
                <a:latin typeface="Gotham Bold"/>
                <a:ea typeface="Gotham Bold"/>
                <a:cs typeface="Gotham Bold"/>
                <a:sym typeface="Gotham Bold"/>
              </a:rPr>
              <a:t>Coordenador da Iniciativa Privada:</a:t>
            </a:r>
            <a:endParaRPr lang="en-US" sz="2945" b="1">
              <a:solidFill>
                <a:srgbClr val="203864"/>
              </a:solidFill>
              <a:latin typeface="Gotham Bold"/>
              <a:ea typeface="Gotham Bold"/>
              <a:cs typeface="Gotham Bold"/>
              <a:sym typeface="Gotham Bold"/>
            </a:endParaRPr>
          </a:p>
          <a:p>
            <a:pPr algn="l">
              <a:lnSpc>
                <a:spcPts val="3535"/>
              </a:lnSpc>
            </a:pPr>
            <a:r>
              <a:rPr lang="en-US" sz="2945">
                <a:solidFill>
                  <a:srgbClr val="203864"/>
                </a:solidFill>
                <a:latin typeface="Gotham"/>
                <a:ea typeface="Gotham"/>
                <a:cs typeface="Gotham"/>
                <a:sym typeface="Gotham"/>
              </a:rPr>
              <a:t>Ercílio Santinoni – CONAMPE</a:t>
            </a:r>
            <a:endParaRPr lang="en-US" sz="2945">
              <a:solidFill>
                <a:srgbClr val="203864"/>
              </a:solidFill>
              <a:latin typeface="Gotham"/>
              <a:ea typeface="Gotham"/>
              <a:cs typeface="Gotham"/>
              <a:sym typeface="Gotham"/>
            </a:endParaRPr>
          </a:p>
        </p:txBody>
      </p:sp>
      <p:sp>
        <p:nvSpPr>
          <p:cNvPr id="17" name="Freeform 17"/>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233695" y="2517280"/>
            <a:ext cx="9987295" cy="3480641"/>
            <a:chOff x="0" y="0"/>
            <a:chExt cx="13316394" cy="4640855"/>
          </a:xfrm>
        </p:grpSpPr>
        <p:sp>
          <p:nvSpPr>
            <p:cNvPr id="3" name="Freeform 3"/>
            <p:cNvSpPr/>
            <p:nvPr/>
          </p:nvSpPr>
          <p:spPr>
            <a:xfrm>
              <a:off x="0" y="0"/>
              <a:ext cx="13316393" cy="4640906"/>
            </a:xfrm>
            <a:custGeom>
              <a:avLst/>
              <a:gdLst/>
              <a:ahLst/>
              <a:cxnLst/>
              <a:rect l="l" t="t" r="r" b="b"/>
              <a:pathLst>
                <a:path w="13316393" h="4640906">
                  <a:moveTo>
                    <a:pt x="0" y="0"/>
                  </a:moveTo>
                  <a:lnTo>
                    <a:pt x="13316393" y="0"/>
                  </a:lnTo>
                  <a:lnTo>
                    <a:pt x="13316393" y="4640906"/>
                  </a:lnTo>
                  <a:lnTo>
                    <a:pt x="0" y="4640906"/>
                  </a:lnTo>
                  <a:close/>
                </a:path>
              </a:pathLst>
            </a:custGeom>
            <a:solidFill>
              <a:srgbClr val="FFC000"/>
            </a:solidFill>
          </p:spPr>
        </p:sp>
      </p:grpSp>
      <p:grpSp>
        <p:nvGrpSpPr>
          <p:cNvPr id="4" name="Group 4"/>
          <p:cNvGrpSpPr/>
          <p:nvPr/>
        </p:nvGrpSpPr>
        <p:grpSpPr>
          <a:xfrm rot="0">
            <a:off x="826645" y="3484974"/>
            <a:ext cx="6377202" cy="2195070"/>
            <a:chOff x="0" y="0"/>
            <a:chExt cx="8502936" cy="2926759"/>
          </a:xfrm>
        </p:grpSpPr>
        <p:sp>
          <p:nvSpPr>
            <p:cNvPr id="5" name="Freeform 5"/>
            <p:cNvSpPr/>
            <p:nvPr/>
          </p:nvSpPr>
          <p:spPr>
            <a:xfrm>
              <a:off x="0" y="0"/>
              <a:ext cx="8502936" cy="2926754"/>
            </a:xfrm>
            <a:custGeom>
              <a:avLst/>
              <a:gdLst/>
              <a:ahLst/>
              <a:cxnLst/>
              <a:rect l="l" t="t" r="r" b="b"/>
              <a:pathLst>
                <a:path w="8502936" h="2926754">
                  <a:moveTo>
                    <a:pt x="0" y="0"/>
                  </a:moveTo>
                  <a:lnTo>
                    <a:pt x="8502936" y="0"/>
                  </a:lnTo>
                  <a:lnTo>
                    <a:pt x="8502936" y="2926754"/>
                  </a:lnTo>
                  <a:lnTo>
                    <a:pt x="0" y="2926754"/>
                  </a:lnTo>
                  <a:close/>
                </a:path>
              </a:pathLst>
            </a:custGeom>
            <a:blipFill>
              <a:blip r:embed="rId1">
                <a:alphaModFix amt="0"/>
              </a:blip>
              <a:stretch>
                <a:fillRect t="-67684" r="-53270" b="-5844"/>
              </a:stretch>
            </a:blipFill>
          </p:spPr>
        </p:sp>
        <p:sp>
          <p:nvSpPr>
            <p:cNvPr id="6" name="TextBox 6"/>
            <p:cNvSpPr txBox="1"/>
            <p:nvPr/>
          </p:nvSpPr>
          <p:spPr>
            <a:xfrm>
              <a:off x="0" y="85725"/>
              <a:ext cx="8502936" cy="2841034"/>
            </a:xfrm>
            <a:prstGeom prst="rect">
              <a:avLst/>
            </a:prstGeom>
          </p:spPr>
          <p:txBody>
            <a:bodyPr lIns="0" tIns="0" rIns="0" bIns="0" rtlCol="0" anchor="ctr"/>
            <a:lstStyle/>
            <a:p>
              <a:pPr marL="0" lvl="1" indent="0" algn="l">
                <a:lnSpc>
                  <a:spcPts val="3775"/>
                </a:lnSpc>
                <a:spcBef>
                  <a:spcPct val="0"/>
                </a:spcBef>
              </a:pPr>
              <a:r>
                <a:rPr lang="en-US" sz="3890" b="1" u="none" strike="noStrike">
                  <a:solidFill>
                    <a:srgbClr val="203864"/>
                  </a:solidFill>
                  <a:latin typeface="Gotham Bold"/>
                  <a:ea typeface="Gotham Bold"/>
                  <a:cs typeface="Gotham Bold"/>
                  <a:sym typeface="Gotham Bold"/>
                </a:rPr>
                <a:t>CT 5</a:t>
              </a:r>
              <a:endParaRPr lang="en-US" sz="3890" b="1" u="none" strike="noStrike">
                <a:solidFill>
                  <a:srgbClr val="203864"/>
                </a:solidFill>
                <a:latin typeface="Gotham Bold"/>
                <a:ea typeface="Gotham Bold"/>
                <a:cs typeface="Gotham Bold"/>
                <a:sym typeface="Gotham Bold"/>
              </a:endParaRPr>
            </a:p>
            <a:p>
              <a:pPr marL="0" lvl="1" indent="0" algn="l">
                <a:lnSpc>
                  <a:spcPts val="3775"/>
                </a:lnSpc>
                <a:spcBef>
                  <a:spcPct val="0"/>
                </a:spcBef>
              </a:pPr>
            </a:p>
            <a:p>
              <a:pPr marL="0" lvl="1" indent="0" algn="l">
                <a:lnSpc>
                  <a:spcPts val="3775"/>
                </a:lnSpc>
                <a:spcBef>
                  <a:spcPct val="0"/>
                </a:spcBef>
              </a:pPr>
              <a:r>
                <a:rPr lang="en-US" sz="3890" b="1" u="none" strike="noStrike">
                  <a:solidFill>
                    <a:srgbClr val="203864"/>
                  </a:solidFill>
                  <a:latin typeface="Gotham Bold"/>
                  <a:ea typeface="Gotham Bold"/>
                  <a:cs typeface="Gotham Bold"/>
                  <a:sym typeface="Gotham Bold"/>
                </a:rPr>
                <a:t>Educação e Capacitação Empreendedora</a:t>
              </a:r>
              <a:endParaRPr lang="en-US" sz="3890" b="1" u="none" strike="noStrike">
                <a:solidFill>
                  <a:srgbClr val="203864"/>
                </a:solidFill>
                <a:latin typeface="Gotham Bold"/>
                <a:ea typeface="Gotham Bold"/>
                <a:cs typeface="Gotham Bold"/>
                <a:sym typeface="Gotham Bold"/>
              </a:endParaRPr>
            </a:p>
          </p:txBody>
        </p:sp>
      </p:grpSp>
      <p:sp>
        <p:nvSpPr>
          <p:cNvPr id="7" name="Freeform 7"/>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8"/>
          <p:cNvGrpSpPr/>
          <p:nvPr/>
        </p:nvGrpSpPr>
        <p:grpSpPr>
          <a:xfrm rot="0">
            <a:off x="-3610" y="1223039"/>
            <a:ext cx="9757210" cy="78896"/>
            <a:chOff x="0" y="0"/>
            <a:chExt cx="13009613" cy="105194"/>
          </a:xfrm>
        </p:grpSpPr>
        <p:sp>
          <p:nvSpPr>
            <p:cNvPr id="9" name="Freeform 9"/>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0" name="Freeform 10"/>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sp>
        <p:nvSpPr>
          <p:cNvPr id="11" name="Freeform 11"/>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
        <p:nvSpPr>
          <p:cNvPr id="12" name="Freeform 12"/>
          <p:cNvSpPr/>
          <p:nvPr/>
        </p:nvSpPr>
        <p:spPr>
          <a:xfrm>
            <a:off x="5418052" y="1370224"/>
            <a:ext cx="3571590" cy="3065074"/>
          </a:xfrm>
          <a:custGeom>
            <a:avLst/>
            <a:gdLst/>
            <a:ahLst/>
            <a:cxnLst/>
            <a:rect l="l" t="t" r="r" b="b"/>
            <a:pathLst>
              <a:path w="3571590" h="3065074">
                <a:moveTo>
                  <a:pt x="0" y="0"/>
                </a:moveTo>
                <a:lnTo>
                  <a:pt x="3571590" y="0"/>
                </a:lnTo>
                <a:lnTo>
                  <a:pt x="3571590" y="3065074"/>
                </a:lnTo>
                <a:lnTo>
                  <a:pt x="0" y="30650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3590"/>
                </a:lnSpc>
              </a:pPr>
              <a:r>
                <a:rPr lang="en-US" sz="2990" b="1">
                  <a:solidFill>
                    <a:srgbClr val="203864"/>
                  </a:solidFill>
                  <a:latin typeface="Gotham Bold"/>
                  <a:ea typeface="Gotham Bold"/>
                  <a:cs typeface="Gotham Bold"/>
                  <a:sym typeface="Gotham Bold"/>
                </a:rPr>
                <a:t>CT 5 - Educação e Capacitação Empreendedora</a:t>
              </a:r>
              <a:endParaRPr lang="en-US" sz="29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pSp>
        <p:nvGrpSpPr>
          <p:cNvPr id="13" name="Group 13"/>
          <p:cNvGrpSpPr/>
          <p:nvPr/>
        </p:nvGrpSpPr>
        <p:grpSpPr>
          <a:xfrm rot="0">
            <a:off x="244592" y="2463832"/>
            <a:ext cx="9263702" cy="4697800"/>
            <a:chOff x="0" y="0"/>
            <a:chExt cx="912186" cy="462587"/>
          </a:xfrm>
        </p:grpSpPr>
        <p:sp>
          <p:nvSpPr>
            <p:cNvPr id="14" name="Freeform 14"/>
            <p:cNvSpPr/>
            <p:nvPr/>
          </p:nvSpPr>
          <p:spPr>
            <a:xfrm>
              <a:off x="0" y="0"/>
              <a:ext cx="912186" cy="462587"/>
            </a:xfrm>
            <a:custGeom>
              <a:avLst/>
              <a:gdLst/>
              <a:ahLst/>
              <a:cxnLst/>
              <a:rect l="l" t="t" r="r" b="b"/>
              <a:pathLst>
                <a:path w="912186" h="462587">
                  <a:moveTo>
                    <a:pt x="38522" y="0"/>
                  </a:moveTo>
                  <a:lnTo>
                    <a:pt x="873664" y="0"/>
                  </a:lnTo>
                  <a:cubicBezTo>
                    <a:pt x="894939" y="0"/>
                    <a:pt x="912186" y="17247"/>
                    <a:pt x="912186" y="38522"/>
                  </a:cubicBezTo>
                  <a:lnTo>
                    <a:pt x="912186" y="424065"/>
                  </a:lnTo>
                  <a:cubicBezTo>
                    <a:pt x="912186" y="434282"/>
                    <a:pt x="908128" y="444080"/>
                    <a:pt x="900903" y="451304"/>
                  </a:cubicBezTo>
                  <a:cubicBezTo>
                    <a:pt x="893679" y="458529"/>
                    <a:pt x="883881" y="462587"/>
                    <a:pt x="873664" y="462587"/>
                  </a:cubicBezTo>
                  <a:lnTo>
                    <a:pt x="38522" y="462587"/>
                  </a:lnTo>
                  <a:cubicBezTo>
                    <a:pt x="28305" y="462587"/>
                    <a:pt x="18507" y="458529"/>
                    <a:pt x="11283" y="451304"/>
                  </a:cubicBezTo>
                  <a:cubicBezTo>
                    <a:pt x="4059" y="444080"/>
                    <a:pt x="0" y="434282"/>
                    <a:pt x="0" y="424065"/>
                  </a:cubicBezTo>
                  <a:lnTo>
                    <a:pt x="0" y="38522"/>
                  </a:lnTo>
                  <a:cubicBezTo>
                    <a:pt x="0" y="28305"/>
                    <a:pt x="4059" y="18507"/>
                    <a:pt x="11283" y="11283"/>
                  </a:cubicBezTo>
                  <a:cubicBezTo>
                    <a:pt x="18507" y="4059"/>
                    <a:pt x="28305" y="0"/>
                    <a:pt x="38522" y="0"/>
                  </a:cubicBezTo>
                  <a:close/>
                </a:path>
              </a:pathLst>
            </a:custGeom>
            <a:solidFill>
              <a:srgbClr val="5B9BD5">
                <a:alpha val="42745"/>
              </a:srgbClr>
            </a:solidFill>
          </p:spPr>
        </p:sp>
        <p:sp>
          <p:nvSpPr>
            <p:cNvPr id="15" name="TextBox 15"/>
            <p:cNvSpPr txBox="1"/>
            <p:nvPr/>
          </p:nvSpPr>
          <p:spPr>
            <a:xfrm>
              <a:off x="0" y="-28575"/>
              <a:ext cx="912186" cy="491162"/>
            </a:xfrm>
            <a:prstGeom prst="rect">
              <a:avLst/>
            </a:prstGeom>
          </p:spPr>
          <p:txBody>
            <a:bodyPr lIns="50800" tIns="50800" rIns="50800" bIns="50800" rtlCol="0" anchor="ctr"/>
            <a:lstStyle/>
            <a:p>
              <a:pPr algn="l">
                <a:lnSpc>
                  <a:spcPts val="2520"/>
                </a:lnSpc>
              </a:pPr>
            </a:p>
          </p:txBody>
        </p:sp>
      </p:grpSp>
      <p:sp>
        <p:nvSpPr>
          <p:cNvPr id="16" name="TextBox 16"/>
          <p:cNvSpPr txBox="1"/>
          <p:nvPr/>
        </p:nvSpPr>
        <p:spPr>
          <a:xfrm>
            <a:off x="618069" y="2645794"/>
            <a:ext cx="8531015" cy="4324350"/>
          </a:xfrm>
          <a:prstGeom prst="rect">
            <a:avLst/>
          </a:prstGeom>
        </p:spPr>
        <p:txBody>
          <a:bodyPr lIns="0" tIns="0" rIns="0" bIns="0" rtlCol="0" anchor="t">
            <a:spAutoFit/>
          </a:bodyPr>
          <a:lstStyle/>
          <a:p>
            <a:pPr algn="l">
              <a:lnSpc>
                <a:spcPts val="2950"/>
              </a:lnSpc>
            </a:pPr>
            <a:r>
              <a:rPr lang="en-US" sz="2460" b="1" spc="-1">
                <a:solidFill>
                  <a:srgbClr val="203864"/>
                </a:solidFill>
                <a:latin typeface="Gotham Bold"/>
                <a:ea typeface="Gotham Bold"/>
                <a:cs typeface="Gotham Bold"/>
                <a:sym typeface="Gotham Bold"/>
              </a:rPr>
              <a:t>Coordenadores de Governo:</a:t>
            </a:r>
            <a:endParaRPr lang="en-US" sz="2460" b="1" spc="-1">
              <a:solidFill>
                <a:srgbClr val="203864"/>
              </a:solidFill>
              <a:latin typeface="Gotham Bold"/>
              <a:ea typeface="Gotham Bold"/>
              <a:cs typeface="Gotham Bold"/>
              <a:sym typeface="Gotham Bold"/>
            </a:endParaRPr>
          </a:p>
          <a:p>
            <a:pPr algn="l">
              <a:lnSpc>
                <a:spcPts val="2950"/>
              </a:lnSpc>
            </a:pPr>
            <a:r>
              <a:rPr lang="en-US" sz="2460" spc="-1">
                <a:solidFill>
                  <a:srgbClr val="203864"/>
                </a:solidFill>
                <a:latin typeface="Gotham"/>
                <a:ea typeface="Gotham"/>
                <a:cs typeface="Gotham"/>
                <a:sym typeface="Gotham"/>
              </a:rPr>
              <a:t>Titular: Suelen Glinski Rosa - SETR</a:t>
            </a:r>
            <a:endParaRPr lang="en-US" sz="2460" spc="-1">
              <a:solidFill>
                <a:srgbClr val="203864"/>
              </a:solidFill>
              <a:latin typeface="Gotham"/>
              <a:ea typeface="Gotham"/>
              <a:cs typeface="Gotham"/>
              <a:sym typeface="Gotham"/>
            </a:endParaRPr>
          </a:p>
          <a:p>
            <a:pPr algn="l">
              <a:lnSpc>
                <a:spcPts val="2950"/>
              </a:lnSpc>
            </a:pPr>
            <a:r>
              <a:rPr lang="en-US" sz="2460" spc="-1">
                <a:solidFill>
                  <a:srgbClr val="203864"/>
                </a:solidFill>
                <a:latin typeface="Gotham"/>
                <a:ea typeface="Gotham"/>
                <a:cs typeface="Gotham"/>
                <a:sym typeface="Gotham"/>
              </a:rPr>
              <a:t>Suplentes: Aline Albano Justus e Everson Ferreira de Andrade - SEAP</a:t>
            </a:r>
            <a:endParaRPr lang="en-US" sz="2460" spc="-1">
              <a:solidFill>
                <a:srgbClr val="203864"/>
              </a:solidFill>
              <a:latin typeface="Gotham"/>
              <a:ea typeface="Gotham"/>
              <a:cs typeface="Gotham"/>
              <a:sym typeface="Gotham"/>
            </a:endParaRPr>
          </a:p>
          <a:p>
            <a:pPr algn="l">
              <a:lnSpc>
                <a:spcPts val="1800"/>
              </a:lnSpc>
            </a:pPr>
          </a:p>
          <a:p>
            <a:pPr algn="l">
              <a:lnSpc>
                <a:spcPts val="2950"/>
              </a:lnSpc>
            </a:pPr>
            <a:r>
              <a:rPr lang="en-US" sz="2460" b="1" spc="-1">
                <a:solidFill>
                  <a:srgbClr val="203864"/>
                </a:solidFill>
                <a:latin typeface="Gotham Bold"/>
                <a:ea typeface="Gotham Bold"/>
                <a:cs typeface="Gotham Bold"/>
                <a:sym typeface="Gotham Bold"/>
              </a:rPr>
              <a:t>Coordenadores da Iniciativa Privada:</a:t>
            </a:r>
            <a:endParaRPr lang="en-US" sz="2460" b="1" spc="-1">
              <a:solidFill>
                <a:srgbClr val="203864"/>
              </a:solidFill>
              <a:latin typeface="Gotham Bold"/>
              <a:ea typeface="Gotham Bold"/>
              <a:cs typeface="Gotham Bold"/>
              <a:sym typeface="Gotham Bold"/>
            </a:endParaRPr>
          </a:p>
          <a:p>
            <a:pPr algn="l">
              <a:lnSpc>
                <a:spcPts val="2950"/>
              </a:lnSpc>
            </a:pPr>
            <a:r>
              <a:rPr lang="en-US" sz="2460" spc="-1">
                <a:solidFill>
                  <a:srgbClr val="203864"/>
                </a:solidFill>
                <a:latin typeface="Gotham"/>
                <a:ea typeface="Gotham"/>
                <a:cs typeface="Gotham"/>
                <a:sym typeface="Gotham"/>
              </a:rPr>
              <a:t>Titulares: Denny Enzo Yamaschita e Denyze Cristina Lorenzon Rückl - FECOMÉRCIO</a:t>
            </a:r>
            <a:endParaRPr lang="en-US" sz="2460" spc="-1">
              <a:solidFill>
                <a:srgbClr val="203864"/>
              </a:solidFill>
              <a:latin typeface="Gotham"/>
              <a:ea typeface="Gotham"/>
              <a:cs typeface="Gotham"/>
              <a:sym typeface="Gotham"/>
            </a:endParaRPr>
          </a:p>
          <a:p>
            <a:pPr algn="l">
              <a:lnSpc>
                <a:spcPts val="2950"/>
              </a:lnSpc>
            </a:pPr>
            <a:r>
              <a:rPr lang="en-US" sz="2460" spc="-1">
                <a:solidFill>
                  <a:srgbClr val="203864"/>
                </a:solidFill>
                <a:latin typeface="Gotham"/>
                <a:ea typeface="Gotham"/>
                <a:cs typeface="Gotham"/>
                <a:sym typeface="Gotham"/>
              </a:rPr>
              <a:t>Suplentes: Evaldo Kosters e Abilio Santana - FIEP</a:t>
            </a:r>
            <a:endParaRPr lang="en-US" sz="2460" spc="-1">
              <a:solidFill>
                <a:srgbClr val="203864"/>
              </a:solidFill>
              <a:latin typeface="Gotham"/>
              <a:ea typeface="Gotham"/>
              <a:cs typeface="Gotham"/>
              <a:sym typeface="Gotham"/>
            </a:endParaRPr>
          </a:p>
          <a:p>
            <a:pPr algn="l">
              <a:lnSpc>
                <a:spcPts val="2950"/>
              </a:lnSpc>
            </a:pPr>
          </a:p>
          <a:p>
            <a:pPr algn="l">
              <a:lnSpc>
                <a:spcPts val="2950"/>
              </a:lnSpc>
            </a:pPr>
            <a:r>
              <a:rPr lang="en-US" sz="2460" b="1" spc="-1">
                <a:solidFill>
                  <a:srgbClr val="203864"/>
                </a:solidFill>
                <a:latin typeface="Gotham Bold"/>
                <a:ea typeface="Gotham Bold"/>
                <a:cs typeface="Gotham Bold"/>
                <a:sym typeface="Gotham Bold"/>
              </a:rPr>
              <a:t>Consultora do SEBRAE/PR:</a:t>
            </a:r>
            <a:endParaRPr lang="en-US" sz="2460" b="1" spc="-1">
              <a:solidFill>
                <a:srgbClr val="203864"/>
              </a:solidFill>
              <a:latin typeface="Gotham Bold"/>
              <a:ea typeface="Gotham Bold"/>
              <a:cs typeface="Gotham Bold"/>
              <a:sym typeface="Gotham Bold"/>
            </a:endParaRPr>
          </a:p>
          <a:p>
            <a:pPr algn="l">
              <a:lnSpc>
                <a:spcPts val="2950"/>
              </a:lnSpc>
            </a:pPr>
            <a:r>
              <a:rPr lang="en-US" sz="2460" spc="-1">
                <a:solidFill>
                  <a:srgbClr val="203864"/>
                </a:solidFill>
                <a:latin typeface="Gotham"/>
                <a:ea typeface="Gotham"/>
                <a:cs typeface="Gotham"/>
                <a:sym typeface="Gotham"/>
              </a:rPr>
              <a:t>Elisangela Rosa</a:t>
            </a:r>
            <a:endParaRPr lang="en-US" sz="2460" spc="-1">
              <a:solidFill>
                <a:srgbClr val="203864"/>
              </a:solidFill>
              <a:latin typeface="Gotham"/>
              <a:ea typeface="Gotham"/>
              <a:cs typeface="Gotham"/>
              <a:sym typeface="Gotham"/>
            </a:endParaRPr>
          </a:p>
        </p:txBody>
      </p:sp>
      <p:sp>
        <p:nvSpPr>
          <p:cNvPr id="17" name="Freeform 17"/>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3590"/>
                </a:lnSpc>
              </a:pPr>
              <a:r>
                <a:rPr lang="en-US" sz="2990" b="1">
                  <a:solidFill>
                    <a:srgbClr val="203864"/>
                  </a:solidFill>
                  <a:latin typeface="Gotham Bold"/>
                  <a:ea typeface="Gotham Bold"/>
                  <a:cs typeface="Gotham Bold"/>
                  <a:sym typeface="Gotham Bold"/>
                </a:rPr>
                <a:t>CT 5 - Educação e Capacitação Empreendedora</a:t>
              </a:r>
              <a:endParaRPr lang="en-US" sz="29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29715" y="3091288"/>
          <a:ext cx="8290560" cy="3413125"/>
        </p:xfrm>
        <a:graphic>
          <a:graphicData uri="http://schemas.openxmlformats.org/drawingml/2006/table">
            <a:tbl>
              <a:tblPr/>
              <a:tblGrid>
                <a:gridCol w="2057023"/>
                <a:gridCol w="6233537"/>
              </a:tblGrid>
              <a:tr h="2476189">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1</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Desenvolver o comportamento empreendedor e qualificação profissional do público atendido pelas Agências do Trabalhador, por meio do Termo de Cooperação nº 003/2022 (vigente até 2026), celebrado entre SETR, SEIC, SENAI/SESI e SENAC/FECOMÉRCIO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468468">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Oferecer cursos gratuitos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468">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Suelen Glinski - SETR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3590"/>
                </a:lnSpc>
              </a:pPr>
              <a:r>
                <a:rPr lang="en-US" sz="2990" b="1">
                  <a:solidFill>
                    <a:srgbClr val="203864"/>
                  </a:solidFill>
                  <a:latin typeface="Gotham Bold"/>
                  <a:ea typeface="Gotham Bold"/>
                  <a:cs typeface="Gotham Bold"/>
                  <a:sym typeface="Gotham Bold"/>
                </a:rPr>
                <a:t>CT 5 - Educação e Capacitação Empreendedora</a:t>
              </a:r>
              <a:endParaRPr lang="en-US" sz="29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1520" y="3145388"/>
          <a:ext cx="8170926" cy="3165950"/>
        </p:xfrm>
        <a:graphic>
          <a:graphicData uri="http://schemas.openxmlformats.org/drawingml/2006/table">
            <a:tbl>
              <a:tblPr/>
              <a:tblGrid>
                <a:gridCol w="2057069"/>
                <a:gridCol w="6113857"/>
              </a:tblGrid>
              <a:tr h="1894023">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2</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Formação em empreendedorismo para servidores, gestores e agentes públicos, como profissionais da área do trabalho e educação. Parceria entre: SETR, SEBRAE, ESCOLA DE GESTÃO e INPI </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803322">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Inscrever 218 multiplicadores em 2025 e 2026</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605">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Suelen Glinski - SETR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3590"/>
                </a:lnSpc>
              </a:pPr>
              <a:r>
                <a:rPr lang="en-US" sz="2990" b="1">
                  <a:solidFill>
                    <a:srgbClr val="203864"/>
                  </a:solidFill>
                  <a:latin typeface="Gotham Bold"/>
                  <a:ea typeface="Gotham Bold"/>
                  <a:cs typeface="Gotham Bold"/>
                  <a:sym typeface="Gotham Bold"/>
                </a:rPr>
                <a:t>CT 5 - Educação e Capacitação Empreendedora</a:t>
              </a:r>
              <a:endParaRPr lang="en-US" sz="29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1520" y="3111947"/>
          <a:ext cx="8290560" cy="3433962"/>
        </p:xfrm>
        <a:graphic>
          <a:graphicData uri="http://schemas.openxmlformats.org/drawingml/2006/table">
            <a:tbl>
              <a:tblPr/>
              <a:tblGrid>
                <a:gridCol w="2057023"/>
                <a:gridCol w="6233537"/>
              </a:tblGrid>
              <a:tr h="1806908">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3</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Disponibilizar aos estudantes do ensino básico cursos voltados ao empreendedorismo e propriedade industrial, em  parceria entre: SETR, SEED e INPI </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1158596">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Divulgar material de empreendedorismo nas Escolas do PR, no âmbito do Aluno de Sucesso em 2025 e 2026</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458">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Suelen Glinski - SETR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3590"/>
                </a:lnSpc>
              </a:pPr>
              <a:r>
                <a:rPr lang="en-US" sz="2990" b="1">
                  <a:solidFill>
                    <a:srgbClr val="203864"/>
                  </a:solidFill>
                  <a:latin typeface="Gotham Bold"/>
                  <a:ea typeface="Gotham Bold"/>
                  <a:cs typeface="Gotham Bold"/>
                  <a:sym typeface="Gotham Bold"/>
                </a:rPr>
                <a:t>CT 5 - Educação e Capacitação Empreendedora</a:t>
              </a:r>
              <a:endParaRPr lang="en-US" sz="29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8297" y="3429339"/>
          <a:ext cx="8290560" cy="2764679"/>
        </p:xfrm>
        <a:graphic>
          <a:graphicData uri="http://schemas.openxmlformats.org/drawingml/2006/table">
            <a:tbl>
              <a:tblPr/>
              <a:tblGrid>
                <a:gridCol w="2057023"/>
                <a:gridCol w="6233537"/>
              </a:tblGrid>
              <a:tr h="1147900">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4</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Ter um caderno de boas práticas das ações realizadas nos territórios pelas AMPEC’s, em parceria entre SETR, SEIC e AMPEC’S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1147900">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Divulgar material de empreendedorismo nas Escolas do PR, no âmbito do Aluno de Sucesso em 2025 e 2026</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879">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Suelen Glinski - SETR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3590"/>
                </a:lnSpc>
              </a:pPr>
              <a:r>
                <a:rPr lang="en-US" sz="2990" b="1">
                  <a:solidFill>
                    <a:srgbClr val="203864"/>
                  </a:solidFill>
                  <a:latin typeface="Gotham Bold"/>
                  <a:ea typeface="Gotham Bold"/>
                  <a:cs typeface="Gotham Bold"/>
                  <a:sym typeface="Gotham Bold"/>
                </a:rPr>
                <a:t>CT 5 - Educação e Capacitação Empreendedora</a:t>
              </a:r>
              <a:endParaRPr lang="en-US" sz="29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29715" y="3657600"/>
          <a:ext cx="8290560" cy="2457386"/>
        </p:xfrm>
        <a:graphic>
          <a:graphicData uri="http://schemas.openxmlformats.org/drawingml/2006/table">
            <a:tbl>
              <a:tblPr/>
              <a:tblGrid>
                <a:gridCol w="2057023"/>
                <a:gridCol w="6233537"/>
              </a:tblGrid>
              <a:tr h="1519086">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5</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Qualificação 94h para Empreendedorismo na área da Economia Criativa (UPCICLYNG) - Alinhar Cursos com as AMPECs (PR Competitivo)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469150">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Atender 50 Cidades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9150">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Liza Fortes: SETR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algn="ctr">
                <a:lnSpc>
                  <a:spcPts val="3590"/>
                </a:lnSpc>
              </a:pPr>
              <a:r>
                <a:rPr lang="en-US" sz="2990" b="1">
                  <a:solidFill>
                    <a:srgbClr val="203864"/>
                  </a:solidFill>
                  <a:latin typeface="Gotham Bold"/>
                  <a:ea typeface="Gotham Bold"/>
                  <a:cs typeface="Gotham Bold"/>
                  <a:sym typeface="Gotham Bold"/>
                </a:rPr>
                <a:t>CT 5 - Educação e Capacitação Empreendedora</a:t>
              </a:r>
              <a:endParaRPr lang="en-US" sz="29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29715" y="2938490"/>
          <a:ext cx="8290560" cy="3770795"/>
        </p:xfrm>
        <a:graphic>
          <a:graphicData uri="http://schemas.openxmlformats.org/drawingml/2006/table">
            <a:tbl>
              <a:tblPr/>
              <a:tblGrid>
                <a:gridCol w="2057023"/>
                <a:gridCol w="6233537"/>
              </a:tblGrid>
              <a:tr h="2140810">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6</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Desenvolver plano de ação para articular parcerias entre entidades de representação e Instituições locais para ampliar o número de empresas impactadas e clientes atendidos por meio dessas colaborações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1161682">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Desenvolver um plano de ação para articular parcerias com outras Instituições do Município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302">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Eliane Bento - AMPEC Maringá</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3710"/>
                </a:lnSpc>
              </a:pPr>
              <a:r>
                <a:rPr lang="en-US" sz="3090" b="1">
                  <a:solidFill>
                    <a:srgbClr val="203864"/>
                  </a:solidFill>
                  <a:latin typeface="Gotham Bold"/>
                  <a:ea typeface="Gotham Bold"/>
                  <a:cs typeface="Gotham Bold"/>
                  <a:sym typeface="Gotham Bold"/>
                </a:rPr>
                <a:t>CT 5 - Educação e Capacitação Empreendedora</a:t>
              </a:r>
              <a:endParaRPr lang="en-US" sz="30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31520" y="3251107"/>
          <a:ext cx="8290560" cy="3079750"/>
        </p:xfrm>
        <a:graphic>
          <a:graphicData uri="http://schemas.openxmlformats.org/drawingml/2006/table">
            <a:tbl>
              <a:tblPr/>
              <a:tblGrid>
                <a:gridCol w="2057023"/>
                <a:gridCol w="6233537"/>
              </a:tblGrid>
              <a:tr h="1807679">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7</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Promover conexões entre empreendedores, instituições e a comunidade para proporcionar aumento de vendas, expansão dos negócios e fortalecimento da marca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803413">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300 possíveis empreendedores e MEIs e MPEs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468658">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Eliane Bento - AMPEC Maringá</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9525"/>
              <a:ext cx="13032499" cy="1126373"/>
            </a:xfrm>
            <a:prstGeom prst="rect">
              <a:avLst/>
            </a:prstGeom>
          </p:spPr>
          <p:txBody>
            <a:bodyPr lIns="0" tIns="0" rIns="0" bIns="0" rtlCol="0" anchor="ctr"/>
            <a:lstStyle/>
            <a:p>
              <a:pPr algn="ctr">
                <a:lnSpc>
                  <a:spcPts val="3470"/>
                </a:lnSpc>
              </a:pPr>
              <a:r>
                <a:rPr lang="en-US" sz="2890" b="1">
                  <a:solidFill>
                    <a:srgbClr val="203864"/>
                  </a:solidFill>
                  <a:latin typeface="Gotham Bold"/>
                  <a:ea typeface="Gotham Bold"/>
                  <a:cs typeface="Gotham Bold"/>
                  <a:sym typeface="Gotham Bold"/>
                </a:rPr>
                <a:t>CT 5 - Educação e Capacitação Empreendedora</a:t>
              </a:r>
              <a:endParaRPr lang="en-US" sz="2890" b="1">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487680" y="2945361"/>
          <a:ext cx="8760178" cy="2981260"/>
        </p:xfrm>
        <a:graphic>
          <a:graphicData uri="http://schemas.openxmlformats.org/drawingml/2006/table">
            <a:tbl>
              <a:tblPr/>
              <a:tblGrid>
                <a:gridCol w="2056854"/>
                <a:gridCol w="6703324"/>
              </a:tblGrid>
              <a:tr h="1517700">
                <a:tc>
                  <a:txBody>
                    <a:bodyPr rtlCol="0"/>
                    <a:lstStyle/>
                    <a:p>
                      <a:pPr algn="ctr">
                        <a:lnSpc>
                          <a:spcPts val="2400"/>
                        </a:lnSpc>
                        <a:defRPr/>
                      </a:pPr>
                      <a:r>
                        <a:rPr lang="en-US" sz="2000" b="1">
                          <a:solidFill>
                            <a:srgbClr val="FFFFFF"/>
                          </a:solidFill>
                          <a:latin typeface="Gotham Bold"/>
                          <a:ea typeface="Gotham Bold"/>
                          <a:cs typeface="Gotham Bold"/>
                          <a:sym typeface="Gotham Bold"/>
                        </a:rPr>
                        <a:t>Ação 8</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Desenvolver jovens, por meio de atividade lúdicas, comunicação assertiva, marketing digital e relacionamento, para inserção rápida desses jovens no mercado de trabalho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468722">
                <a:tc>
                  <a:txBody>
                    <a:bodyPr rtlCol="0"/>
                    <a:lstStyle/>
                    <a:p>
                      <a:pPr algn="ctr">
                        <a:lnSpc>
                          <a:spcPts val="2400"/>
                        </a:lnSpc>
                        <a:defRPr/>
                      </a:pPr>
                      <a:r>
                        <a:rPr lang="en-US" sz="2000" b="1">
                          <a:solidFill>
                            <a:srgbClr val="FFFFFF"/>
                          </a:solidFill>
                          <a:latin typeface="Gotham Bold"/>
                          <a:ea typeface="Gotham Bold"/>
                          <a:cs typeface="Gotham Bold"/>
                          <a:sym typeface="Gotham Bold"/>
                        </a:rPr>
                        <a:t>Entrega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Parcerias realizadas</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7"/>
                    </a:solidFill>
                  </a:tcPr>
                </a:tc>
              </a:tr>
              <a:tr h="526116">
                <a:tc>
                  <a:txBody>
                    <a:bodyPr rtlCol="0"/>
                    <a:lstStyle/>
                    <a:p>
                      <a:pPr algn="ctr">
                        <a:lnSpc>
                          <a:spcPts val="2400"/>
                        </a:lnSpc>
                        <a:defRPr/>
                      </a:pPr>
                      <a:r>
                        <a:rPr lang="en-US" sz="2000" b="1">
                          <a:solidFill>
                            <a:srgbClr val="FFFFFF"/>
                          </a:solidFill>
                          <a:latin typeface="Gotham Bold"/>
                          <a:ea typeface="Gotham Bold"/>
                          <a:cs typeface="Gotham Bold"/>
                          <a:sym typeface="Gotham Bold"/>
                        </a:rPr>
                        <a:t>Prazo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950"/>
                        </a:lnSpc>
                        <a:defRPr/>
                      </a:pPr>
                      <a:r>
                        <a:rPr lang="en-US" sz="2460" b="1">
                          <a:solidFill>
                            <a:srgbClr val="203764"/>
                          </a:solidFill>
                          <a:latin typeface="Gotham Bold"/>
                          <a:ea typeface="Gotham Bold"/>
                          <a:cs typeface="Gotham Bold"/>
                          <a:sym typeface="Gotham Bold"/>
                        </a:rPr>
                        <a:t> </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468722">
                <a:tc>
                  <a:txBody>
                    <a:bodyPr rtlCol="0"/>
                    <a:lstStyle/>
                    <a:p>
                      <a:pPr algn="ctr">
                        <a:lnSpc>
                          <a:spcPts val="2400"/>
                        </a:lnSpc>
                        <a:defRPr/>
                      </a:pPr>
                      <a:r>
                        <a:rPr lang="en-US" sz="2000" b="1">
                          <a:solidFill>
                            <a:srgbClr val="FFFFFF"/>
                          </a:solidFill>
                          <a:latin typeface="Gotham Bold"/>
                          <a:ea typeface="Gotham Bold"/>
                          <a:cs typeface="Gotham Bold"/>
                          <a:sym typeface="Gotham Bold"/>
                        </a:rPr>
                        <a:t>Responsável</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a:solidFill>
                            <a:srgbClr val="203764"/>
                          </a:solidFill>
                          <a:latin typeface="Gotham Bold"/>
                          <a:ea typeface="Gotham Bold"/>
                          <a:cs typeface="Gotham Bold"/>
                          <a:sym typeface="Gotham Bold"/>
                        </a:rPr>
                        <a:t>Marco Rodrigo Kalb </a:t>
                      </a:r>
                      <a:r>
                        <a:rPr lang="en-US" sz="2200" b="1">
                          <a:solidFill>
                            <a:srgbClr val="203764"/>
                          </a:solidFill>
                          <a:latin typeface="Gotham Bold"/>
                          <a:ea typeface="Gotham Bold"/>
                          <a:cs typeface="Gotham Bold"/>
                          <a:sym typeface="Gotham Bold"/>
                        </a:rPr>
                        <a:t>- FAMPEPAR</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marL="0" lvl="0" indent="0" algn="ctr">
                <a:lnSpc>
                  <a:spcPts val="4190"/>
                </a:lnSpc>
                <a:spcBef>
                  <a:spcPct val="0"/>
                </a:spcBef>
              </a:pPr>
              <a:r>
                <a:rPr lang="en-US" sz="3490" b="1" u="none" strike="noStrike">
                  <a:solidFill>
                    <a:srgbClr val="203864"/>
                  </a:solidFill>
                  <a:latin typeface="Gotham Bold"/>
                  <a:ea typeface="Gotham Bold"/>
                  <a:cs typeface="Gotham Bold"/>
                  <a:sym typeface="Gotham Bold"/>
                </a:rPr>
                <a:t>CT 6 – Assuntos Tributários e Legislativos</a:t>
              </a:r>
              <a:endParaRPr lang="en-US" sz="3490" b="1" u="none" strike="noStrike">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729715" y="2685444"/>
          <a:ext cx="8290560" cy="4069037"/>
        </p:xfrm>
        <a:graphic>
          <a:graphicData uri="http://schemas.openxmlformats.org/drawingml/2006/table">
            <a:tbl>
              <a:tblPr/>
              <a:tblGrid>
                <a:gridCol w="2532987"/>
                <a:gridCol w="5757573"/>
              </a:tblGrid>
              <a:tr h="2809118">
                <a:tc>
                  <a:txBody>
                    <a:bodyPr rtlCol="0"/>
                    <a:lstStyle/>
                    <a:p>
                      <a:pPr algn="ctr">
                        <a:lnSpc>
                          <a:spcPts val="2400"/>
                        </a:lnSpc>
                        <a:defRPr/>
                      </a:pPr>
                      <a:r>
                        <a:rPr lang="en-US" sz="2000" b="1">
                          <a:solidFill>
                            <a:srgbClr val="FFFFFF"/>
                          </a:solidFill>
                          <a:latin typeface="Gotham Bold"/>
                          <a:ea typeface="Gotham Bold"/>
                          <a:cs typeface="Gotham Bold"/>
                          <a:sym typeface="Gotham Bold"/>
                        </a:rPr>
                        <a:t>Demanda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i="1">
                          <a:solidFill>
                            <a:srgbClr val="203764"/>
                          </a:solidFill>
                          <a:latin typeface="Gotham Bold Italics" panose="02000000000000000000"/>
                          <a:ea typeface="Gotham Bold Italics" panose="02000000000000000000"/>
                          <a:cs typeface="Gotham Bold Italics" panose="02000000000000000000"/>
                          <a:sym typeface="Gotham Bold Italics" panose="02000000000000000000"/>
                        </a:rPr>
                        <a:t>PROJETO DE LEI COMPLEMENTAR Nº 635/2023</a:t>
                      </a:r>
                      <a:endParaRPr lang="en-US" sz="1100"/>
                    </a:p>
                    <a:p>
                      <a:pPr algn="l">
                        <a:lnSpc>
                          <a:spcPts val="2640"/>
                        </a:lnSpc>
                      </a:pPr>
                    </a:p>
                    <a:p>
                      <a:pPr marL="0" lvl="0" indent="0" algn="l">
                        <a:lnSpc>
                          <a:spcPts val="2640"/>
                        </a:lnSpc>
                        <a:spcBef>
                          <a:spcPct val="0"/>
                        </a:spcBef>
                      </a:pPr>
                      <a:r>
                        <a:rPr lang="en-US" sz="2200" b="1">
                          <a:solidFill>
                            <a:srgbClr val="203764"/>
                          </a:solidFill>
                          <a:latin typeface="Gotham Bold"/>
                          <a:ea typeface="Gotham Bold"/>
                          <a:cs typeface="Gotham Bold"/>
                          <a:sym typeface="Gotham Bold"/>
                        </a:rPr>
                        <a:t>O objetivo é instituir o Programa Minha Primeira Empresa (PROMPE), para o incentivo ao empreendedorismo e o fomento para implantação de novos negócios no país.</a:t>
                      </a:r>
                      <a:endParaRPr lang="en-US" sz="2200" b="1">
                        <a:solidFill>
                          <a:srgbClr val="203764"/>
                        </a:solidFill>
                        <a:latin typeface="Gotham Bold"/>
                        <a:ea typeface="Gotham Bold"/>
                        <a:cs typeface="Gotham Bold"/>
                        <a:sym typeface="Gotham Bold"/>
                      </a:endParaRPr>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1259919">
                <a:tc>
                  <a:txBody>
                    <a:bodyPr rtlCol="0"/>
                    <a:lstStyle/>
                    <a:p>
                      <a:pPr algn="ctr">
                        <a:lnSpc>
                          <a:spcPts val="2400"/>
                        </a:lnSpc>
                        <a:defRPr/>
                      </a:pPr>
                      <a:r>
                        <a:rPr lang="en-US" sz="2000" b="1">
                          <a:solidFill>
                            <a:srgbClr val="FFFFFF"/>
                          </a:solidFill>
                          <a:latin typeface="Gotham Bold"/>
                          <a:ea typeface="Gotham Bold"/>
                          <a:cs typeface="Gotham Bold"/>
                          <a:sym typeface="Gotham Bold"/>
                        </a:rPr>
                        <a:t>Acompanhamento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marL="0" lvl="0" indent="0" algn="l">
                        <a:lnSpc>
                          <a:spcPts val="2640"/>
                        </a:lnSpc>
                        <a:spcBef>
                          <a:spcPct val="0"/>
                        </a:spcBef>
                        <a:defRPr/>
                      </a:pPr>
                      <a:r>
                        <a:rPr lang="en-US" sz="2200" b="1">
                          <a:solidFill>
                            <a:srgbClr val="203764"/>
                          </a:solidFill>
                          <a:latin typeface="Gotham Bold"/>
                          <a:ea typeface="Gotham Bold"/>
                          <a:cs typeface="Gotham Bold"/>
                          <a:sym typeface="Gotham Bold"/>
                        </a:rPr>
                        <a:t>Ercílio Santinoni – CONAMPE</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3077" y="2547909"/>
            <a:ext cx="9206798" cy="2370493"/>
          </a:xfrm>
          <a:prstGeom prst="rect">
            <a:avLst/>
          </a:prstGeom>
        </p:spPr>
        <p:txBody>
          <a:bodyPr lIns="0" tIns="0" rIns="0" bIns="0" rtlCol="0" anchor="t">
            <a:spAutoFit/>
          </a:bodyPr>
          <a:lstStyle/>
          <a:p>
            <a:pPr algn="ctr">
              <a:lnSpc>
                <a:spcPts val="3575"/>
              </a:lnSpc>
            </a:pPr>
            <a:r>
              <a:rPr lang="en-US" sz="3580" b="1" i="1">
                <a:solidFill>
                  <a:srgbClr val="203864"/>
                </a:solidFill>
                <a:latin typeface="Gotham Bold Italics" panose="02000000000000000000"/>
                <a:ea typeface="Gotham Bold Italics" panose="02000000000000000000"/>
                <a:cs typeface="Gotham Bold Italics" panose="02000000000000000000"/>
                <a:sym typeface="Gotham Bold Italics" panose="02000000000000000000"/>
              </a:rPr>
              <a:t>OBRIGADO!</a:t>
            </a:r>
            <a:endParaRPr lang="en-US" sz="3580" b="1" i="1">
              <a:solidFill>
                <a:srgbClr val="203864"/>
              </a:solidFill>
              <a:latin typeface="Gotham Bold Italics" panose="02000000000000000000"/>
              <a:ea typeface="Gotham Bold Italics" panose="02000000000000000000"/>
              <a:cs typeface="Gotham Bold Italics" panose="02000000000000000000"/>
              <a:sym typeface="Gotham Bold Italics" panose="02000000000000000000"/>
            </a:endParaRPr>
          </a:p>
          <a:p>
            <a:pPr algn="ctr">
              <a:lnSpc>
                <a:spcPts val="3005"/>
              </a:lnSpc>
            </a:pPr>
          </a:p>
          <a:p>
            <a:pPr algn="ctr">
              <a:lnSpc>
                <a:spcPts val="3005"/>
              </a:lnSpc>
            </a:pPr>
            <a:r>
              <a:rPr lang="en-US" sz="3015" b="1">
                <a:solidFill>
                  <a:srgbClr val="203864"/>
                </a:solidFill>
                <a:latin typeface="Gotham Bold"/>
                <a:ea typeface="Gotham Bold"/>
                <a:cs typeface="Gotham Bold"/>
                <a:sym typeface="Gotham Bold"/>
              </a:rPr>
              <a:t>Fórum Permanente das Microempresas e Empresas de Pequeno Porte do Estado do Paraná – FOPEME</a:t>
            </a:r>
            <a:endParaRPr lang="en-US" sz="3015" b="1">
              <a:solidFill>
                <a:srgbClr val="203864"/>
              </a:solidFill>
              <a:latin typeface="Gotham Bold"/>
              <a:ea typeface="Gotham Bold"/>
              <a:cs typeface="Gotham Bold"/>
              <a:sym typeface="Gotham Bold"/>
            </a:endParaRPr>
          </a:p>
          <a:p>
            <a:pPr algn="r">
              <a:lnSpc>
                <a:spcPts val="3005"/>
              </a:lnSpc>
            </a:pPr>
            <a:r>
              <a:rPr lang="en-US" sz="3015" b="1">
                <a:solidFill>
                  <a:srgbClr val="203864"/>
                </a:solidFill>
                <a:latin typeface="Gotham Bold"/>
                <a:ea typeface="Gotham Bold"/>
                <a:cs typeface="Gotham Bold"/>
                <a:sym typeface="Gotham Bold"/>
              </a:rPr>
              <a:t>                                   </a:t>
            </a:r>
            <a:endParaRPr lang="en-US" sz="3015" b="1">
              <a:solidFill>
                <a:srgbClr val="203864"/>
              </a:solidFill>
              <a:latin typeface="Gotham Bold"/>
              <a:ea typeface="Gotham Bold"/>
              <a:cs typeface="Gotham Bold"/>
              <a:sym typeface="Gotham Bold"/>
            </a:endParaRPr>
          </a:p>
        </p:txBody>
      </p:sp>
      <p:grpSp>
        <p:nvGrpSpPr>
          <p:cNvPr id="3" name="Group 3"/>
          <p:cNvGrpSpPr/>
          <p:nvPr/>
        </p:nvGrpSpPr>
        <p:grpSpPr>
          <a:xfrm rot="0">
            <a:off x="558971" y="6171867"/>
            <a:ext cx="1855851" cy="823627"/>
            <a:chOff x="0" y="0"/>
            <a:chExt cx="2474468" cy="1098169"/>
          </a:xfrm>
        </p:grpSpPr>
        <p:sp>
          <p:nvSpPr>
            <p:cNvPr id="4" name="Freeform 4" descr="SEIC - Indústria, Comércio e Serviços - Horizontal (1)"/>
            <p:cNvSpPr/>
            <p:nvPr/>
          </p:nvSpPr>
          <p:spPr>
            <a:xfrm>
              <a:off x="0" y="0"/>
              <a:ext cx="2474468" cy="1098169"/>
            </a:xfrm>
            <a:custGeom>
              <a:avLst/>
              <a:gdLst/>
              <a:ahLst/>
              <a:cxnLst/>
              <a:rect l="l" t="t" r="r" b="b"/>
              <a:pathLst>
                <a:path w="2474468" h="1098169">
                  <a:moveTo>
                    <a:pt x="0" y="0"/>
                  </a:moveTo>
                  <a:lnTo>
                    <a:pt x="2474468" y="0"/>
                  </a:lnTo>
                  <a:lnTo>
                    <a:pt x="2474468" y="1098169"/>
                  </a:lnTo>
                  <a:lnTo>
                    <a:pt x="0" y="1098169"/>
                  </a:lnTo>
                  <a:lnTo>
                    <a:pt x="0" y="0"/>
                  </a:lnTo>
                  <a:close/>
                </a:path>
              </a:pathLst>
            </a:custGeom>
            <a:blipFill>
              <a:blip r:embed="rId1"/>
              <a:stretch>
                <a:fillRect t="-55" b="-54"/>
              </a:stretch>
            </a:blipFill>
          </p:spPr>
        </p:sp>
      </p:grpSp>
      <p:sp>
        <p:nvSpPr>
          <p:cNvPr id="5" name="Freeform 5"/>
          <p:cNvSpPr/>
          <p:nvPr/>
        </p:nvSpPr>
        <p:spPr>
          <a:xfrm>
            <a:off x="7625767" y="5998990"/>
            <a:ext cx="1396313" cy="1047235"/>
          </a:xfrm>
          <a:custGeom>
            <a:avLst/>
            <a:gdLst/>
            <a:ahLst/>
            <a:cxnLst/>
            <a:rect l="l" t="t" r="r" b="b"/>
            <a:pathLst>
              <a:path w="1396313" h="1047235">
                <a:moveTo>
                  <a:pt x="0" y="0"/>
                </a:moveTo>
                <a:lnTo>
                  <a:pt x="1396313" y="0"/>
                </a:lnTo>
                <a:lnTo>
                  <a:pt x="1396313" y="1047234"/>
                </a:lnTo>
                <a:lnTo>
                  <a:pt x="0" y="1047234"/>
                </a:lnTo>
                <a:lnTo>
                  <a:pt x="0" y="0"/>
                </a:lnTo>
                <a:close/>
              </a:path>
            </a:pathLst>
          </a:custGeom>
          <a:blipFill>
            <a:blip r:embed="rId2"/>
            <a:stretch>
              <a:fillRect/>
            </a:stretch>
          </a:blipFill>
        </p:spPr>
      </p:sp>
      <p:sp>
        <p:nvSpPr>
          <p:cNvPr id="6" name="Freeform 6"/>
          <p:cNvSpPr/>
          <p:nvPr/>
        </p:nvSpPr>
        <p:spPr>
          <a:xfrm>
            <a:off x="-73605" y="0"/>
            <a:ext cx="9900811" cy="1857586"/>
          </a:xfrm>
          <a:custGeom>
            <a:avLst/>
            <a:gdLst/>
            <a:ahLst/>
            <a:cxnLst/>
            <a:rect l="l" t="t" r="r" b="b"/>
            <a:pathLst>
              <a:path w="9900811" h="1857586">
                <a:moveTo>
                  <a:pt x="0" y="0"/>
                </a:moveTo>
                <a:lnTo>
                  <a:pt x="9900810" y="0"/>
                </a:lnTo>
                <a:lnTo>
                  <a:pt x="9900810" y="1857586"/>
                </a:lnTo>
                <a:lnTo>
                  <a:pt x="0" y="1857586"/>
                </a:lnTo>
                <a:lnTo>
                  <a:pt x="0" y="0"/>
                </a:lnTo>
                <a:close/>
              </a:path>
            </a:pathLst>
          </a:custGeom>
          <a:blipFill>
            <a:blip r:embed="rId3"/>
            <a:stretch>
              <a:fillRect t="-26469" b="-782"/>
            </a:stretch>
          </a:blipFill>
        </p:spPr>
      </p:sp>
      <p:pic>
        <p:nvPicPr>
          <p:cNvPr id="7" name="Picture 7"/>
          <p:cNvPicPr>
            <a:picLocks noChangeAspect="1"/>
          </p:cNvPicPr>
          <p:nvPr/>
        </p:nvPicPr>
        <p:blipFill>
          <a:blip r:embed="rId4"/>
          <a:stretch>
            <a:fillRect/>
          </a:stretch>
        </p:blipFill>
        <p:spPr>
          <a:xfrm>
            <a:off x="3770012" y="4966382"/>
            <a:ext cx="2213576" cy="22135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marL="0" lvl="0" indent="0" algn="ctr">
                <a:lnSpc>
                  <a:spcPts val="4190"/>
                </a:lnSpc>
                <a:spcBef>
                  <a:spcPct val="0"/>
                </a:spcBef>
              </a:pPr>
              <a:r>
                <a:rPr lang="en-US" sz="3490" b="1" u="none" strike="noStrike">
                  <a:solidFill>
                    <a:srgbClr val="203864"/>
                  </a:solidFill>
                  <a:latin typeface="Gotham Bold"/>
                  <a:ea typeface="Gotham Bold"/>
                  <a:cs typeface="Gotham Bold"/>
                  <a:sym typeface="Gotham Bold"/>
                </a:rPr>
                <a:t>CT 6 – Assuntos Tributários e Legislativos</a:t>
              </a:r>
              <a:endParaRPr lang="en-US" sz="3490" b="1" u="none" strike="noStrike">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446146" y="2482882"/>
          <a:ext cx="8874863" cy="4636356"/>
        </p:xfrm>
        <a:graphic>
          <a:graphicData uri="http://schemas.openxmlformats.org/drawingml/2006/table">
            <a:tbl>
              <a:tblPr/>
              <a:tblGrid>
                <a:gridCol w="2464690"/>
                <a:gridCol w="6410173"/>
              </a:tblGrid>
              <a:tr h="3810914">
                <a:tc>
                  <a:txBody>
                    <a:bodyPr rtlCol="0"/>
                    <a:lstStyle/>
                    <a:p>
                      <a:pPr marL="0" lvl="0" indent="0" algn="ctr">
                        <a:lnSpc>
                          <a:spcPts val="2400"/>
                        </a:lnSpc>
                        <a:spcBef>
                          <a:spcPct val="0"/>
                        </a:spcBef>
                        <a:defRPr/>
                      </a:pPr>
                      <a:r>
                        <a:rPr lang="en-US" sz="2000" b="1" u="none" strike="noStrike">
                          <a:solidFill>
                            <a:srgbClr val="FFFFFF"/>
                          </a:solidFill>
                          <a:latin typeface="Gotham Bold"/>
                          <a:ea typeface="Gotham Bold"/>
                          <a:cs typeface="Gotham Bold"/>
                          <a:sym typeface="Gotham Bold"/>
                        </a:rPr>
                        <a:t>Demanda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i="1">
                          <a:solidFill>
                            <a:srgbClr val="203764"/>
                          </a:solidFill>
                          <a:latin typeface="Gotham Bold Italics" panose="02000000000000000000"/>
                          <a:ea typeface="Gotham Bold Italics" panose="02000000000000000000"/>
                          <a:cs typeface="Gotham Bold Italics" panose="02000000000000000000"/>
                          <a:sym typeface="Gotham Bold Italics" panose="02000000000000000000"/>
                        </a:rPr>
                        <a:t>PROJETO DE LEI COMPLEMENTAR Nº 12/2023</a:t>
                      </a:r>
                      <a:endParaRPr lang="en-US" sz="1100"/>
                    </a:p>
                    <a:p>
                      <a:pPr algn="l">
                        <a:lnSpc>
                          <a:spcPts val="2640"/>
                        </a:lnSpc>
                      </a:pPr>
                    </a:p>
                    <a:p>
                      <a:pPr marL="0" lvl="0" indent="0" algn="l">
                        <a:lnSpc>
                          <a:spcPts val="2640"/>
                        </a:lnSpc>
                        <a:spcBef>
                          <a:spcPct val="0"/>
                        </a:spcBef>
                      </a:pPr>
                      <a:r>
                        <a:rPr lang="en-US" sz="2200" b="1">
                          <a:solidFill>
                            <a:srgbClr val="203764"/>
                          </a:solidFill>
                          <a:latin typeface="Gotham Bold"/>
                          <a:ea typeface="Gotham Bold"/>
                          <a:cs typeface="Gotham Bold"/>
                          <a:sym typeface="Gotham Bold"/>
                        </a:rPr>
                        <a:t>O objetivo é alterar a Lei Complementar nº 123/2006, a Lei nº 12.592/2012, a Lei Complementar nº 116/2003, alterar o Decreto-Lei nº 5.452/1943 (Consolidação das Leis do Trabalho – CLT), a Lei nº 8.213/1991, a Lei nº 7.418/1985, a Lei nº 9.430/1996, criando o “SIMPLES TRABALHISTA”.</a:t>
                      </a:r>
                      <a:endParaRPr lang="en-US" sz="2200" b="1">
                        <a:solidFill>
                          <a:srgbClr val="203764"/>
                        </a:solidFill>
                        <a:latin typeface="Gotham Bold"/>
                        <a:ea typeface="Gotham Bold"/>
                        <a:cs typeface="Gotham Bold"/>
                        <a:sym typeface="Gotham Bold"/>
                      </a:endParaRPr>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825442">
                <a:tc>
                  <a:txBody>
                    <a:bodyPr rtlCol="0"/>
                    <a:lstStyle/>
                    <a:p>
                      <a:pPr algn="ctr">
                        <a:lnSpc>
                          <a:spcPts val="2400"/>
                        </a:lnSpc>
                        <a:defRPr/>
                      </a:pPr>
                      <a:r>
                        <a:rPr lang="en-US" sz="2000" b="1">
                          <a:solidFill>
                            <a:srgbClr val="FFFFFF"/>
                          </a:solidFill>
                          <a:latin typeface="Gotham Bold"/>
                          <a:ea typeface="Gotham Bold"/>
                          <a:cs typeface="Gotham Bold"/>
                          <a:sym typeface="Gotham Bold"/>
                        </a:rPr>
                        <a:t>Acompanhamento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marL="0" lvl="0" indent="0" algn="l">
                        <a:lnSpc>
                          <a:spcPts val="2640"/>
                        </a:lnSpc>
                        <a:spcBef>
                          <a:spcPct val="0"/>
                        </a:spcBef>
                        <a:defRPr/>
                      </a:pPr>
                      <a:r>
                        <a:rPr lang="en-US" sz="2200" b="1">
                          <a:solidFill>
                            <a:srgbClr val="203764"/>
                          </a:solidFill>
                          <a:latin typeface="Gotham Bold"/>
                          <a:ea typeface="Gotham Bold"/>
                          <a:cs typeface="Gotham Bold"/>
                          <a:sym typeface="Gotham Bold"/>
                        </a:rPr>
                        <a:t>Ercílio Santinoni – CONAMPE</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361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marL="0" lvl="0" indent="0" algn="ctr">
                <a:lnSpc>
                  <a:spcPts val="4190"/>
                </a:lnSpc>
                <a:spcBef>
                  <a:spcPct val="0"/>
                </a:spcBef>
              </a:pPr>
              <a:r>
                <a:rPr lang="en-US" sz="3490" b="1" u="none" strike="noStrike">
                  <a:solidFill>
                    <a:srgbClr val="203864"/>
                  </a:solidFill>
                  <a:latin typeface="Gotham Bold"/>
                  <a:ea typeface="Gotham Bold"/>
                  <a:cs typeface="Gotham Bold"/>
                  <a:sym typeface="Gotham Bold"/>
                </a:rPr>
                <a:t>CT 6 – Assuntos Tributários e Legislativos</a:t>
              </a:r>
              <a:endParaRPr lang="en-US" sz="3490" b="1" u="none" strike="noStrike">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499845" y="2947449"/>
          <a:ext cx="8750300" cy="3636231"/>
        </p:xfrm>
        <a:graphic>
          <a:graphicData uri="http://schemas.openxmlformats.org/drawingml/2006/table">
            <a:tbl>
              <a:tblPr/>
              <a:tblGrid>
                <a:gridCol w="2748250"/>
                <a:gridCol w="6002050"/>
              </a:tblGrid>
              <a:tr h="2810165">
                <a:tc>
                  <a:txBody>
                    <a:bodyPr rtlCol="0"/>
                    <a:lstStyle/>
                    <a:p>
                      <a:pPr algn="ctr">
                        <a:lnSpc>
                          <a:spcPts val="2400"/>
                        </a:lnSpc>
                        <a:defRPr/>
                      </a:pPr>
                      <a:r>
                        <a:rPr lang="en-US" sz="2000" b="1">
                          <a:solidFill>
                            <a:srgbClr val="FFFFFF"/>
                          </a:solidFill>
                          <a:latin typeface="Gotham Bold"/>
                          <a:ea typeface="Gotham Bold"/>
                          <a:cs typeface="Gotham Bold"/>
                          <a:sym typeface="Gotham Bold"/>
                        </a:rPr>
                        <a:t>Demanda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marL="0" lvl="0" indent="0" algn="l">
                        <a:lnSpc>
                          <a:spcPts val="2640"/>
                        </a:lnSpc>
                        <a:spcBef>
                          <a:spcPct val="0"/>
                        </a:spcBef>
                        <a:defRPr/>
                      </a:pPr>
                      <a:r>
                        <a:rPr lang="en-US" sz="2200" b="1">
                          <a:solidFill>
                            <a:srgbClr val="203764"/>
                          </a:solidFill>
                          <a:latin typeface="Gotham Bold"/>
                          <a:ea typeface="Gotham Bold"/>
                          <a:cs typeface="Gotham Bold"/>
                          <a:sym typeface="Gotham Bold"/>
                        </a:rPr>
                        <a:t>REFORMA TRIBUTÁRIA – o objetivo é acompanhar os desdobramentos e impactos nas MPEs da Contribuição sobre Bens e Serviços – CBS, composto de ICMS e ISS e do Imposto sobre Bens e Serviços – IBS, composto de PIS, COFINS e IPI,  que entrarão em operação, bem como os impactos no Simples Nacional. </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826066">
                <a:tc>
                  <a:txBody>
                    <a:bodyPr rtlCol="0"/>
                    <a:lstStyle/>
                    <a:p>
                      <a:pPr algn="ctr">
                        <a:lnSpc>
                          <a:spcPts val="2400"/>
                        </a:lnSpc>
                        <a:defRPr/>
                      </a:pPr>
                      <a:r>
                        <a:rPr lang="en-US" sz="2000" b="1">
                          <a:solidFill>
                            <a:srgbClr val="FFFFFF"/>
                          </a:solidFill>
                          <a:latin typeface="Gotham Bold"/>
                          <a:ea typeface="Gotham Bold"/>
                          <a:cs typeface="Gotham Bold"/>
                          <a:sym typeface="Gotham Bold"/>
                        </a:rPr>
                        <a:t>Ac</a:t>
                      </a:r>
                      <a:r>
                        <a:rPr lang="en-US" sz="2000" b="1">
                          <a:solidFill>
                            <a:srgbClr val="FFFFFF"/>
                          </a:solidFill>
                          <a:latin typeface="Gotham Bold"/>
                          <a:ea typeface="Gotham Bold"/>
                          <a:cs typeface="Gotham Bold"/>
                          <a:sym typeface="Gotham Bold"/>
                        </a:rPr>
                        <a:t>ompanhamento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marL="0" lvl="0" indent="0" algn="l">
                        <a:lnSpc>
                          <a:spcPts val="2640"/>
                        </a:lnSpc>
                        <a:spcBef>
                          <a:spcPct val="0"/>
                        </a:spcBef>
                        <a:defRPr/>
                      </a:pPr>
                      <a:r>
                        <a:rPr lang="en-US" sz="2200" b="1">
                          <a:solidFill>
                            <a:srgbClr val="203764"/>
                          </a:solidFill>
                          <a:latin typeface="Gotham Bold"/>
                          <a:ea typeface="Gotham Bold"/>
                          <a:cs typeface="Gotham Bold"/>
                          <a:sym typeface="Gotham Bold"/>
                        </a:rPr>
                        <a:t>Jovane Borges – CONAMPE</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marL="0" lvl="0" indent="0" algn="ctr">
                <a:lnSpc>
                  <a:spcPts val="4190"/>
                </a:lnSpc>
                <a:spcBef>
                  <a:spcPct val="0"/>
                </a:spcBef>
              </a:pPr>
              <a:r>
                <a:rPr lang="en-US" sz="3490" b="1" u="none" strike="noStrike">
                  <a:solidFill>
                    <a:srgbClr val="203864"/>
                  </a:solidFill>
                  <a:latin typeface="Gotham Bold"/>
                  <a:ea typeface="Gotham Bold"/>
                  <a:cs typeface="Gotham Bold"/>
                  <a:sym typeface="Gotham Bold"/>
                </a:rPr>
                <a:t>CT 6 – Assuntos Tributários e Legislativos</a:t>
              </a:r>
              <a:endParaRPr lang="en-US" sz="3490" b="1" u="none" strike="noStrike">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graphicFrame>
        <p:nvGraphicFramePr>
          <p:cNvPr id="13" name="Table 13"/>
          <p:cNvGraphicFramePr>
            <a:graphicFrameLocks noGrp="1"/>
          </p:cNvGraphicFramePr>
          <p:nvPr/>
        </p:nvGraphicFramePr>
        <p:xfrm>
          <a:off x="451808" y="2787682"/>
          <a:ext cx="8863539" cy="4015161"/>
        </p:xfrm>
        <a:graphic>
          <a:graphicData uri="http://schemas.openxmlformats.org/drawingml/2006/table">
            <a:tbl>
              <a:tblPr/>
              <a:tblGrid>
                <a:gridCol w="2487375"/>
                <a:gridCol w="6376164"/>
              </a:tblGrid>
              <a:tr h="3478101">
                <a:tc>
                  <a:txBody>
                    <a:bodyPr rtlCol="0"/>
                    <a:lstStyle/>
                    <a:p>
                      <a:pPr algn="ctr">
                        <a:lnSpc>
                          <a:spcPts val="2400"/>
                        </a:lnSpc>
                        <a:defRPr/>
                      </a:pPr>
                      <a:r>
                        <a:rPr lang="en-US" sz="2000" b="1">
                          <a:solidFill>
                            <a:srgbClr val="FFFFFF"/>
                          </a:solidFill>
                          <a:latin typeface="Gotham Bold"/>
                          <a:ea typeface="Gotham Bold"/>
                          <a:cs typeface="Gotham Bold"/>
                          <a:sym typeface="Gotham Bold"/>
                        </a:rPr>
                        <a:t>Demanda</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algn="l">
                        <a:lnSpc>
                          <a:spcPts val="2640"/>
                        </a:lnSpc>
                        <a:defRPr/>
                      </a:pPr>
                      <a:r>
                        <a:rPr lang="en-US" sz="2200" b="1" i="1">
                          <a:solidFill>
                            <a:srgbClr val="203764"/>
                          </a:solidFill>
                          <a:latin typeface="Gotham Bold Italics" panose="02000000000000000000"/>
                          <a:ea typeface="Gotham Bold Italics" panose="02000000000000000000"/>
                          <a:cs typeface="Gotham Bold Italics" panose="02000000000000000000"/>
                          <a:sym typeface="Gotham Bold Italics" panose="02000000000000000000"/>
                        </a:rPr>
                        <a:t>CERTIFICAÇÃO DO PORTE DAS EMPRESAS PELA RECEITA FEDERAL.</a:t>
                      </a:r>
                      <a:endParaRPr lang="en-US" sz="1100"/>
                    </a:p>
                    <a:p>
                      <a:pPr algn="l">
                        <a:lnSpc>
                          <a:spcPts val="2640"/>
                        </a:lnSpc>
                      </a:pPr>
                    </a:p>
                    <a:p>
                      <a:pPr marL="0" lvl="0" indent="0" algn="l">
                        <a:lnSpc>
                          <a:spcPts val="2640"/>
                        </a:lnSpc>
                        <a:spcBef>
                          <a:spcPct val="0"/>
                        </a:spcBef>
                      </a:pPr>
                      <a:r>
                        <a:rPr lang="en-US" sz="2200" b="1">
                          <a:solidFill>
                            <a:srgbClr val="203764"/>
                          </a:solidFill>
                          <a:latin typeface="Gotham Bold"/>
                          <a:ea typeface="Gotham Bold"/>
                          <a:cs typeface="Gotham Bold"/>
                          <a:sym typeface="Gotham Bold"/>
                        </a:rPr>
                        <a:t>O objetivo é que órgãos licitantes possam aferir o porte real das empresas com o intuito de evitar que aquelas que não se enquadram como MPE se beneficiem das prerrogativas legais, utilizando-se inclusive, de declaração falsa no momento do credenciamento das licitações.</a:t>
                      </a:r>
                      <a:endParaRPr lang="en-US" sz="2200" b="1">
                        <a:solidFill>
                          <a:srgbClr val="203764"/>
                        </a:solidFill>
                        <a:latin typeface="Gotham Bold"/>
                        <a:ea typeface="Gotham Bold"/>
                        <a:cs typeface="Gotham Bold"/>
                        <a:sym typeface="Gotham Bold"/>
                      </a:endParaRPr>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r h="537060">
                <a:tc>
                  <a:txBody>
                    <a:bodyPr rtlCol="0"/>
                    <a:lstStyle/>
                    <a:p>
                      <a:pPr algn="ctr">
                        <a:lnSpc>
                          <a:spcPts val="2400"/>
                        </a:lnSpc>
                        <a:defRPr/>
                      </a:pPr>
                      <a:r>
                        <a:rPr lang="en-US" sz="2000" b="1">
                          <a:solidFill>
                            <a:srgbClr val="FFFFFF"/>
                          </a:solidFill>
                          <a:latin typeface="Gotham Bold"/>
                          <a:ea typeface="Gotham Bold"/>
                          <a:cs typeface="Gotham Bold"/>
                          <a:sym typeface="Gotham Bold"/>
                        </a:rPr>
                        <a:t>Ac</a:t>
                      </a:r>
                      <a:r>
                        <a:rPr lang="en-US" sz="2000" b="1">
                          <a:solidFill>
                            <a:srgbClr val="FFFFFF"/>
                          </a:solidFill>
                          <a:latin typeface="Gotham Bold"/>
                          <a:ea typeface="Gotham Bold"/>
                          <a:cs typeface="Gotham Bold"/>
                          <a:sym typeface="Gotham Bold"/>
                        </a:rPr>
                        <a:t>ompanhamento</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rtlCol="0"/>
                    <a:lstStyle/>
                    <a:p>
                      <a:pPr marL="0" lvl="0" indent="0" algn="l">
                        <a:lnSpc>
                          <a:spcPts val="2640"/>
                        </a:lnSpc>
                        <a:spcBef>
                          <a:spcPct val="0"/>
                        </a:spcBef>
                        <a:defRPr/>
                      </a:pPr>
                      <a:r>
                        <a:rPr lang="en-US" sz="2200" b="1">
                          <a:solidFill>
                            <a:srgbClr val="203764"/>
                          </a:solidFill>
                          <a:latin typeface="Gotham Bold"/>
                          <a:ea typeface="Gotham Bold"/>
                          <a:cs typeface="Gotham Bold"/>
                          <a:sym typeface="Gotham Bold"/>
                        </a:rPr>
                        <a:t>Jovane Borges – CONAMPE</a:t>
                      </a:r>
                      <a:endParaRPr lang="en-US" sz="1100"/>
                    </a:p>
                  </a:txBody>
                  <a:tcPr marL="9842" marR="9842" marT="9842" marB="9842" anchor="t">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EEF"/>
                    </a:solidFill>
                  </a:tcPr>
                </a:tc>
              </a:tr>
            </a:tbl>
          </a:graphicData>
        </a:graphic>
      </p:graphicFrame>
      <p:sp>
        <p:nvSpPr>
          <p:cNvPr id="14" name="Freeform 14"/>
          <p:cNvSpPr/>
          <p:nvPr/>
        </p:nvSpPr>
        <p:spPr>
          <a:xfrm>
            <a:off x="-361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4488" y="1517999"/>
            <a:ext cx="9738170" cy="751580"/>
            <a:chOff x="0" y="0"/>
            <a:chExt cx="12984226" cy="1002106"/>
          </a:xfrm>
        </p:grpSpPr>
        <p:sp>
          <p:nvSpPr>
            <p:cNvPr id="3" name="Freeform 3"/>
            <p:cNvSpPr/>
            <p:nvPr/>
          </p:nvSpPr>
          <p:spPr>
            <a:xfrm>
              <a:off x="0" y="0"/>
              <a:ext cx="12984226" cy="1002157"/>
            </a:xfrm>
            <a:custGeom>
              <a:avLst/>
              <a:gdLst/>
              <a:ahLst/>
              <a:cxnLst/>
              <a:rect l="l" t="t" r="r" b="b"/>
              <a:pathLst>
                <a:path w="12984226" h="1002157">
                  <a:moveTo>
                    <a:pt x="0" y="0"/>
                  </a:moveTo>
                  <a:lnTo>
                    <a:pt x="12984226" y="0"/>
                  </a:lnTo>
                  <a:lnTo>
                    <a:pt x="12984226" y="1002157"/>
                  </a:lnTo>
                  <a:lnTo>
                    <a:pt x="0" y="1002157"/>
                  </a:lnTo>
                  <a:close/>
                </a:path>
              </a:pathLst>
            </a:custGeom>
            <a:solidFill>
              <a:srgbClr val="FFC000"/>
            </a:solidFill>
          </p:spPr>
        </p:sp>
      </p:grpSp>
      <p:grpSp>
        <p:nvGrpSpPr>
          <p:cNvPr id="4" name="Group 4"/>
          <p:cNvGrpSpPr/>
          <p:nvPr/>
        </p:nvGrpSpPr>
        <p:grpSpPr>
          <a:xfrm rot="0">
            <a:off x="-3610" y="1485614"/>
            <a:ext cx="9774364" cy="816293"/>
            <a:chOff x="0" y="0"/>
            <a:chExt cx="13032486" cy="1088390"/>
          </a:xfrm>
        </p:grpSpPr>
        <p:sp>
          <p:nvSpPr>
            <p:cNvPr id="5" name="Freeform 5"/>
            <p:cNvSpPr/>
            <p:nvPr/>
          </p:nvSpPr>
          <p:spPr>
            <a:xfrm>
              <a:off x="0" y="0"/>
              <a:ext cx="13032487" cy="1088390"/>
            </a:xfrm>
            <a:custGeom>
              <a:avLst/>
              <a:gdLst/>
              <a:ahLst/>
              <a:cxnLst/>
              <a:rect l="l" t="t" r="r" b="b"/>
              <a:pathLst>
                <a:path w="13032487" h="1088390">
                  <a:moveTo>
                    <a:pt x="24130" y="0"/>
                  </a:moveTo>
                  <a:lnTo>
                    <a:pt x="13008356" y="0"/>
                  </a:lnTo>
                  <a:cubicBezTo>
                    <a:pt x="13021692" y="0"/>
                    <a:pt x="13032487" y="19304"/>
                    <a:pt x="13032487" y="43180"/>
                  </a:cubicBezTo>
                  <a:lnTo>
                    <a:pt x="13032487" y="1045337"/>
                  </a:lnTo>
                  <a:cubicBezTo>
                    <a:pt x="13032487" y="1069213"/>
                    <a:pt x="13021692" y="1088390"/>
                    <a:pt x="13008356" y="1088390"/>
                  </a:cubicBezTo>
                  <a:lnTo>
                    <a:pt x="24130" y="1088390"/>
                  </a:lnTo>
                  <a:cubicBezTo>
                    <a:pt x="10795" y="1088390"/>
                    <a:pt x="0" y="1069213"/>
                    <a:pt x="0" y="1045337"/>
                  </a:cubicBezTo>
                  <a:lnTo>
                    <a:pt x="0" y="43180"/>
                  </a:lnTo>
                  <a:cubicBezTo>
                    <a:pt x="0" y="19304"/>
                    <a:pt x="10795" y="0"/>
                    <a:pt x="24130" y="0"/>
                  </a:cubicBezTo>
                  <a:moveTo>
                    <a:pt x="24130" y="86106"/>
                  </a:moveTo>
                  <a:lnTo>
                    <a:pt x="24130" y="43180"/>
                  </a:lnTo>
                  <a:lnTo>
                    <a:pt x="48260" y="43180"/>
                  </a:lnTo>
                  <a:lnTo>
                    <a:pt x="48260" y="1045337"/>
                  </a:lnTo>
                  <a:lnTo>
                    <a:pt x="24130" y="1045337"/>
                  </a:lnTo>
                  <a:lnTo>
                    <a:pt x="24130" y="1002157"/>
                  </a:lnTo>
                  <a:lnTo>
                    <a:pt x="13008356" y="1002157"/>
                  </a:lnTo>
                  <a:lnTo>
                    <a:pt x="13008356" y="1045337"/>
                  </a:lnTo>
                  <a:lnTo>
                    <a:pt x="12984226" y="1045337"/>
                  </a:lnTo>
                  <a:lnTo>
                    <a:pt x="12984226" y="43180"/>
                  </a:lnTo>
                  <a:lnTo>
                    <a:pt x="13008356" y="43180"/>
                  </a:lnTo>
                  <a:lnTo>
                    <a:pt x="13008356" y="86360"/>
                  </a:lnTo>
                  <a:lnTo>
                    <a:pt x="24130" y="86360"/>
                  </a:lnTo>
                  <a:close/>
                </a:path>
              </a:pathLst>
            </a:custGeom>
            <a:solidFill>
              <a:srgbClr val="FFC000"/>
            </a:solidFill>
          </p:spPr>
        </p:sp>
      </p:grpSp>
      <p:grpSp>
        <p:nvGrpSpPr>
          <p:cNvPr id="6" name="Group 6"/>
          <p:cNvGrpSpPr/>
          <p:nvPr/>
        </p:nvGrpSpPr>
        <p:grpSpPr>
          <a:xfrm rot="0">
            <a:off x="-3610" y="1464183"/>
            <a:ext cx="9774374" cy="837636"/>
            <a:chOff x="0" y="0"/>
            <a:chExt cx="13032499" cy="1116848"/>
          </a:xfrm>
        </p:grpSpPr>
        <p:sp>
          <p:nvSpPr>
            <p:cNvPr id="7" name="Freeform 7"/>
            <p:cNvSpPr/>
            <p:nvPr/>
          </p:nvSpPr>
          <p:spPr>
            <a:xfrm>
              <a:off x="0" y="0"/>
              <a:ext cx="13032499" cy="1116846"/>
            </a:xfrm>
            <a:custGeom>
              <a:avLst/>
              <a:gdLst/>
              <a:ahLst/>
              <a:cxnLst/>
              <a:rect l="l" t="t" r="r" b="b"/>
              <a:pathLst>
                <a:path w="13032499" h="1116846">
                  <a:moveTo>
                    <a:pt x="0" y="0"/>
                  </a:moveTo>
                  <a:lnTo>
                    <a:pt x="13032499" y="0"/>
                  </a:lnTo>
                  <a:lnTo>
                    <a:pt x="13032499" y="1116846"/>
                  </a:lnTo>
                  <a:lnTo>
                    <a:pt x="0" y="1116846"/>
                  </a:lnTo>
                  <a:close/>
                </a:path>
              </a:pathLst>
            </a:custGeom>
            <a:blipFill>
              <a:blip r:embed="rId1">
                <a:alphaModFix amt="0"/>
              </a:blip>
              <a:stretch>
                <a:fillRect t="-177371" b="-177371"/>
              </a:stretch>
            </a:blipFill>
          </p:spPr>
        </p:sp>
        <p:sp>
          <p:nvSpPr>
            <p:cNvPr id="8" name="TextBox 8"/>
            <p:cNvSpPr txBox="1"/>
            <p:nvPr/>
          </p:nvSpPr>
          <p:spPr>
            <a:xfrm>
              <a:off x="0" y="0"/>
              <a:ext cx="13032499" cy="1116848"/>
            </a:xfrm>
            <a:prstGeom prst="rect">
              <a:avLst/>
            </a:prstGeom>
          </p:spPr>
          <p:txBody>
            <a:bodyPr lIns="0" tIns="0" rIns="0" bIns="0" rtlCol="0" anchor="ctr"/>
            <a:lstStyle/>
            <a:p>
              <a:pPr marL="0" lvl="0" indent="0" algn="ctr">
                <a:lnSpc>
                  <a:spcPts val="4190"/>
                </a:lnSpc>
                <a:spcBef>
                  <a:spcPct val="0"/>
                </a:spcBef>
              </a:pPr>
              <a:r>
                <a:rPr lang="en-US" sz="3490" b="1" u="none" strike="noStrike">
                  <a:solidFill>
                    <a:srgbClr val="203864"/>
                  </a:solidFill>
                  <a:latin typeface="Gotham Bold"/>
                  <a:ea typeface="Gotham Bold"/>
                  <a:cs typeface="Gotham Bold"/>
                  <a:sym typeface="Gotham Bold"/>
                </a:rPr>
                <a:t>CT 6 – Assuntos Tributários e Legislativos</a:t>
              </a:r>
              <a:endParaRPr lang="en-US" sz="3490" b="1" u="none" strike="noStrike">
                <a:solidFill>
                  <a:srgbClr val="203864"/>
                </a:solidFill>
                <a:latin typeface="Gotham Bold"/>
                <a:ea typeface="Gotham Bold"/>
                <a:cs typeface="Gotham Bold"/>
                <a:sym typeface="Gotham Bold"/>
              </a:endParaRPr>
            </a:p>
          </p:txBody>
        </p:sp>
      </p:grpSp>
      <p:sp>
        <p:nvSpPr>
          <p:cNvPr id="9" name="Freeform 9"/>
          <p:cNvSpPr/>
          <p:nvPr/>
        </p:nvSpPr>
        <p:spPr>
          <a:xfrm>
            <a:off x="8534400" y="-10990859"/>
            <a:ext cx="736092" cy="312515"/>
          </a:xfrm>
          <a:custGeom>
            <a:avLst/>
            <a:gdLst/>
            <a:ahLst/>
            <a:cxnLst/>
            <a:rect l="l" t="t" r="r" b="b"/>
            <a:pathLst>
              <a:path w="736092" h="312515">
                <a:moveTo>
                  <a:pt x="0" y="0"/>
                </a:moveTo>
                <a:lnTo>
                  <a:pt x="736092" y="0"/>
                </a:lnTo>
                <a:lnTo>
                  <a:pt x="736092" y="312515"/>
                </a:lnTo>
                <a:lnTo>
                  <a:pt x="0" y="312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0">
            <a:off x="-3610" y="1223039"/>
            <a:ext cx="9757210" cy="78896"/>
            <a:chOff x="0" y="0"/>
            <a:chExt cx="13009613" cy="105194"/>
          </a:xfrm>
        </p:grpSpPr>
        <p:sp>
          <p:nvSpPr>
            <p:cNvPr id="11" name="Freeform 11"/>
            <p:cNvSpPr/>
            <p:nvPr/>
          </p:nvSpPr>
          <p:spPr>
            <a:xfrm>
              <a:off x="0" y="0"/>
              <a:ext cx="13009626" cy="105156"/>
            </a:xfrm>
            <a:custGeom>
              <a:avLst/>
              <a:gdLst/>
              <a:ahLst/>
              <a:cxnLst/>
              <a:rect l="l" t="t" r="r" b="b"/>
              <a:pathLst>
                <a:path w="13009626" h="105156">
                  <a:moveTo>
                    <a:pt x="0" y="0"/>
                  </a:moveTo>
                  <a:lnTo>
                    <a:pt x="13009626" y="0"/>
                  </a:lnTo>
                  <a:lnTo>
                    <a:pt x="13009626" y="105156"/>
                  </a:lnTo>
                  <a:lnTo>
                    <a:pt x="0" y="105156"/>
                  </a:lnTo>
                  <a:lnTo>
                    <a:pt x="0" y="0"/>
                  </a:lnTo>
                  <a:close/>
                </a:path>
              </a:pathLst>
            </a:custGeom>
            <a:blipFill>
              <a:blip r:embed="rId4"/>
              <a:stretch>
                <a:fillRect l="-8295" r="-8295" b="-36"/>
              </a:stretch>
            </a:blipFill>
          </p:spPr>
        </p:sp>
      </p:grpSp>
      <p:sp>
        <p:nvSpPr>
          <p:cNvPr id="12" name="Freeform 12"/>
          <p:cNvSpPr/>
          <p:nvPr/>
        </p:nvSpPr>
        <p:spPr>
          <a:xfrm>
            <a:off x="7290602" y="125388"/>
            <a:ext cx="1979890" cy="878576"/>
          </a:xfrm>
          <a:custGeom>
            <a:avLst/>
            <a:gdLst/>
            <a:ahLst/>
            <a:cxnLst/>
            <a:rect l="l" t="t" r="r" b="b"/>
            <a:pathLst>
              <a:path w="1979890" h="878576">
                <a:moveTo>
                  <a:pt x="0" y="0"/>
                </a:moveTo>
                <a:lnTo>
                  <a:pt x="1979890" y="0"/>
                </a:lnTo>
                <a:lnTo>
                  <a:pt x="1979890" y="878576"/>
                </a:lnTo>
                <a:lnTo>
                  <a:pt x="0" y="878576"/>
                </a:lnTo>
                <a:lnTo>
                  <a:pt x="0" y="0"/>
                </a:lnTo>
                <a:close/>
              </a:path>
            </a:pathLst>
          </a:custGeom>
          <a:blipFill>
            <a:blip r:embed="rId5"/>
            <a:stretch>
              <a:fillRect/>
            </a:stretch>
          </a:blipFill>
        </p:spPr>
      </p:sp>
      <p:sp>
        <p:nvSpPr>
          <p:cNvPr id="13" name="Freeform 13"/>
          <p:cNvSpPr/>
          <p:nvPr/>
        </p:nvSpPr>
        <p:spPr>
          <a:xfrm>
            <a:off x="-3610" y="0"/>
            <a:ext cx="5216917" cy="1274662"/>
          </a:xfrm>
          <a:custGeom>
            <a:avLst/>
            <a:gdLst/>
            <a:ahLst/>
            <a:cxnLst/>
            <a:rect l="l" t="t" r="r" b="b"/>
            <a:pathLst>
              <a:path w="5216917" h="1274662">
                <a:moveTo>
                  <a:pt x="0" y="0"/>
                </a:moveTo>
                <a:lnTo>
                  <a:pt x="5216917" y="0"/>
                </a:lnTo>
                <a:lnTo>
                  <a:pt x="5216917" y="1274662"/>
                </a:lnTo>
                <a:lnTo>
                  <a:pt x="0" y="1274662"/>
                </a:lnTo>
                <a:lnTo>
                  <a:pt x="0" y="0"/>
                </a:lnTo>
                <a:close/>
              </a:path>
            </a:pathLst>
          </a:custGeom>
          <a:blipFill>
            <a:blip r:embed="rId6"/>
            <a:stretch>
              <a:fillRect/>
            </a:stretch>
          </a:blipFill>
        </p:spPr>
      </p:sp>
      <p:grpSp>
        <p:nvGrpSpPr>
          <p:cNvPr id="14" name="Group 14"/>
          <p:cNvGrpSpPr/>
          <p:nvPr/>
        </p:nvGrpSpPr>
        <p:grpSpPr>
          <a:xfrm rot="0">
            <a:off x="193369" y="2463832"/>
            <a:ext cx="9399589" cy="4675152"/>
            <a:chOff x="0" y="0"/>
            <a:chExt cx="925567" cy="460357"/>
          </a:xfrm>
        </p:grpSpPr>
        <p:sp>
          <p:nvSpPr>
            <p:cNvPr id="15" name="Freeform 15"/>
            <p:cNvSpPr/>
            <p:nvPr/>
          </p:nvSpPr>
          <p:spPr>
            <a:xfrm>
              <a:off x="0" y="0"/>
              <a:ext cx="925567" cy="460357"/>
            </a:xfrm>
            <a:custGeom>
              <a:avLst/>
              <a:gdLst/>
              <a:ahLst/>
              <a:cxnLst/>
              <a:rect l="l" t="t" r="r" b="b"/>
              <a:pathLst>
                <a:path w="925567" h="460357">
                  <a:moveTo>
                    <a:pt x="37965" y="0"/>
                  </a:moveTo>
                  <a:lnTo>
                    <a:pt x="887602" y="0"/>
                  </a:lnTo>
                  <a:cubicBezTo>
                    <a:pt x="908569" y="0"/>
                    <a:pt x="925567" y="16997"/>
                    <a:pt x="925567" y="37965"/>
                  </a:cubicBezTo>
                  <a:lnTo>
                    <a:pt x="925567" y="422392"/>
                  </a:lnTo>
                  <a:cubicBezTo>
                    <a:pt x="925567" y="432461"/>
                    <a:pt x="921567" y="442117"/>
                    <a:pt x="914447" y="449237"/>
                  </a:cubicBezTo>
                  <a:cubicBezTo>
                    <a:pt x="907327" y="456357"/>
                    <a:pt x="897671" y="460357"/>
                    <a:pt x="887602" y="460357"/>
                  </a:cubicBezTo>
                  <a:lnTo>
                    <a:pt x="37965" y="460357"/>
                  </a:lnTo>
                  <a:cubicBezTo>
                    <a:pt x="16997" y="460357"/>
                    <a:pt x="0" y="443359"/>
                    <a:pt x="0" y="422392"/>
                  </a:cubicBezTo>
                  <a:lnTo>
                    <a:pt x="0" y="37965"/>
                  </a:lnTo>
                  <a:cubicBezTo>
                    <a:pt x="0" y="16997"/>
                    <a:pt x="16997" y="0"/>
                    <a:pt x="37965" y="0"/>
                  </a:cubicBezTo>
                  <a:close/>
                </a:path>
              </a:pathLst>
            </a:custGeom>
            <a:solidFill>
              <a:srgbClr val="D0DEEF">
                <a:alpha val="96863"/>
              </a:srgbClr>
            </a:solidFill>
          </p:spPr>
        </p:sp>
        <p:sp>
          <p:nvSpPr>
            <p:cNvPr id="16" name="TextBox 16"/>
            <p:cNvSpPr txBox="1"/>
            <p:nvPr/>
          </p:nvSpPr>
          <p:spPr>
            <a:xfrm>
              <a:off x="0" y="-28575"/>
              <a:ext cx="925567" cy="488932"/>
            </a:xfrm>
            <a:prstGeom prst="rect">
              <a:avLst/>
            </a:prstGeom>
          </p:spPr>
          <p:txBody>
            <a:bodyPr lIns="50800" tIns="50800" rIns="50800" bIns="50800" rtlCol="0" anchor="ctr"/>
            <a:lstStyle/>
            <a:p>
              <a:pPr algn="l">
                <a:lnSpc>
                  <a:spcPts val="2520"/>
                </a:lnSpc>
              </a:pPr>
            </a:p>
          </p:txBody>
        </p:sp>
      </p:grpSp>
      <p:sp>
        <p:nvSpPr>
          <p:cNvPr id="17" name="TextBox 17"/>
          <p:cNvSpPr txBox="1"/>
          <p:nvPr/>
        </p:nvSpPr>
        <p:spPr>
          <a:xfrm>
            <a:off x="731520" y="2540032"/>
            <a:ext cx="8782171" cy="4385654"/>
          </a:xfrm>
          <a:prstGeom prst="rect">
            <a:avLst/>
          </a:prstGeom>
        </p:spPr>
        <p:txBody>
          <a:bodyPr lIns="0" tIns="0" rIns="0" bIns="0" rtlCol="0" anchor="t">
            <a:spAutoFit/>
          </a:bodyPr>
          <a:lstStyle/>
          <a:p>
            <a:pPr algn="l">
              <a:lnSpc>
                <a:spcPts val="3175"/>
              </a:lnSpc>
            </a:pPr>
            <a:r>
              <a:rPr lang="en-US" sz="2050" b="1" i="1">
                <a:solidFill>
                  <a:srgbClr val="203864"/>
                </a:solidFill>
                <a:latin typeface="Gotham Bold Italics" panose="02000000000000000000"/>
                <a:ea typeface="Gotham Bold Italics" panose="02000000000000000000"/>
                <a:cs typeface="Gotham Bold Italics" panose="02000000000000000000"/>
                <a:sym typeface="Gotham Bold Italics" panose="02000000000000000000"/>
              </a:rPr>
              <a:t>Art. 19. da Lei nº 21.181/2022 - FUNDOS DE DESENVOLVIMENTO ECONÔMICO PARANÁ COMPETITIVO</a:t>
            </a:r>
            <a:endParaRPr lang="en-US" sz="2050" b="1" i="1">
              <a:solidFill>
                <a:srgbClr val="203864"/>
              </a:solidFill>
              <a:latin typeface="Gotham Bold Italics" panose="02000000000000000000"/>
              <a:ea typeface="Gotham Bold Italics" panose="02000000000000000000"/>
              <a:cs typeface="Gotham Bold Italics" panose="02000000000000000000"/>
              <a:sym typeface="Gotham Bold Italics" panose="02000000000000000000"/>
            </a:endParaRPr>
          </a:p>
          <a:p>
            <a:pPr algn="l">
              <a:lnSpc>
                <a:spcPts val="3175"/>
              </a:lnSpc>
            </a:pPr>
            <a:r>
              <a:rPr lang="en-US" sz="2050">
                <a:solidFill>
                  <a:srgbClr val="203864"/>
                </a:solidFill>
                <a:latin typeface="Gotham"/>
                <a:ea typeface="Gotham"/>
                <a:cs typeface="Gotham"/>
                <a:sym typeface="Gotham"/>
              </a:rPr>
              <a:t>A distribuição atual das receitas é a seguinte:</a:t>
            </a:r>
            <a:endParaRPr lang="en-US" sz="2050">
              <a:solidFill>
                <a:srgbClr val="203864"/>
              </a:solidFill>
              <a:latin typeface="Gotham"/>
              <a:ea typeface="Gotham"/>
              <a:cs typeface="Gotham"/>
              <a:sym typeface="Gotham"/>
            </a:endParaRPr>
          </a:p>
          <a:p>
            <a:pPr marL="442595" lvl="1" indent="-220980" algn="l">
              <a:lnSpc>
                <a:spcPts val="3175"/>
              </a:lnSpc>
              <a:buFont typeface="Arial" panose="020B0604020202020204"/>
              <a:buChar char="•"/>
            </a:pPr>
            <a:r>
              <a:rPr lang="en-US" sz="2050">
                <a:solidFill>
                  <a:srgbClr val="203864"/>
                </a:solidFill>
                <a:latin typeface="Gotham"/>
                <a:ea typeface="Gotham"/>
                <a:cs typeface="Gotham"/>
                <a:sym typeface="Gotham"/>
              </a:rPr>
              <a:t>40% para o Fundo de Inovação das MPMEs do Paraná (FIME/PR)</a:t>
            </a:r>
            <a:endParaRPr lang="en-US" sz="2050">
              <a:solidFill>
                <a:srgbClr val="203864"/>
              </a:solidFill>
              <a:latin typeface="Gotham"/>
              <a:ea typeface="Gotham"/>
              <a:cs typeface="Gotham"/>
              <a:sym typeface="Gotham"/>
            </a:endParaRPr>
          </a:p>
          <a:p>
            <a:pPr marL="442595" lvl="1" indent="-220980" algn="l">
              <a:lnSpc>
                <a:spcPts val="3175"/>
              </a:lnSpc>
              <a:buFont typeface="Arial" panose="020B0604020202020204"/>
              <a:buChar char="•"/>
            </a:pPr>
            <a:r>
              <a:rPr lang="en-US" sz="2050">
                <a:solidFill>
                  <a:srgbClr val="203864"/>
                </a:solidFill>
                <a:latin typeface="Gotham"/>
                <a:ea typeface="Gotham"/>
                <a:cs typeface="Gotham"/>
                <a:sym typeface="Gotham"/>
              </a:rPr>
              <a:t>20% para o Fundo de Aval Garantidor das MPMEs do Paraná (FAG/PR)</a:t>
            </a:r>
            <a:endParaRPr lang="en-US" sz="2050">
              <a:solidFill>
                <a:srgbClr val="203864"/>
              </a:solidFill>
              <a:latin typeface="Gotham"/>
              <a:ea typeface="Gotham"/>
              <a:cs typeface="Gotham"/>
              <a:sym typeface="Gotham"/>
            </a:endParaRPr>
          </a:p>
          <a:p>
            <a:pPr marL="442595" lvl="1" indent="-220980" algn="l">
              <a:lnSpc>
                <a:spcPts val="3175"/>
              </a:lnSpc>
              <a:buFont typeface="Arial" panose="020B0604020202020204"/>
              <a:buChar char="•"/>
            </a:pPr>
            <a:r>
              <a:rPr lang="en-US" sz="2050">
                <a:solidFill>
                  <a:srgbClr val="203864"/>
                </a:solidFill>
                <a:latin typeface="Gotham"/>
                <a:ea typeface="Gotham"/>
                <a:cs typeface="Gotham"/>
                <a:sym typeface="Gotham"/>
              </a:rPr>
              <a:t>20% para o Fundo de Capital de Risco do Estado do Paraná (FCR/PR) - não está operando</a:t>
            </a:r>
            <a:endParaRPr lang="en-US" sz="2050">
              <a:solidFill>
                <a:srgbClr val="203864"/>
              </a:solidFill>
              <a:latin typeface="Gotham"/>
              <a:ea typeface="Gotham"/>
              <a:cs typeface="Gotham"/>
              <a:sym typeface="Gotham"/>
            </a:endParaRPr>
          </a:p>
          <a:p>
            <a:pPr marL="442595" lvl="1" indent="-220980" algn="l">
              <a:lnSpc>
                <a:spcPts val="3175"/>
              </a:lnSpc>
              <a:buFont typeface="Arial" panose="020B0604020202020204"/>
              <a:buChar char="•"/>
            </a:pPr>
            <a:r>
              <a:rPr lang="en-US" sz="2050">
                <a:solidFill>
                  <a:srgbClr val="203864"/>
                </a:solidFill>
                <a:latin typeface="Gotham"/>
                <a:ea typeface="Gotham"/>
                <a:cs typeface="Gotham"/>
                <a:sym typeface="Gotham"/>
              </a:rPr>
              <a:t>20% para a (SETI), destinada ao custeio do Escritório Executivo do Sistema Estadual de Parques Tecnológicos (SEPARTEC).</a:t>
            </a:r>
            <a:endParaRPr lang="en-US" sz="2050">
              <a:solidFill>
                <a:srgbClr val="203864"/>
              </a:solidFill>
              <a:latin typeface="Gotham"/>
              <a:ea typeface="Gotham"/>
              <a:cs typeface="Gotham"/>
              <a:sym typeface="Gotham"/>
            </a:endParaRPr>
          </a:p>
        </p:txBody>
      </p:sp>
    </p:spTree>
  </p:cSld>
  <p:clrMapOvr>
    <a:masterClrMapping/>
  </p:clrMapOvr>
</p:sld>
</file>

<file path=ppt/tags/tag1.xml><?xml version="1.0" encoding="utf-8"?>
<p:tagLst xmlns:p="http://schemas.openxmlformats.org/presentationml/2006/main">
  <p:tag name="TABLE_ENDDRAG_ORIGIN_RECT" val="668*301"/>
  <p:tag name="TABLE_ENDDRAG_RECT" val="41*219*668*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13599</Words>
  <Application>WPS Presentation</Application>
  <PresentationFormat>On-screen Show (4:3)</PresentationFormat>
  <Paragraphs>594</Paragraphs>
  <Slides>50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50</vt:i4>
      </vt:variant>
    </vt:vector>
  </HeadingPairs>
  <TitlesOfParts>
    <vt:vector size="62" baseType="lpstr">
      <vt:lpstr>Arial</vt:lpstr>
      <vt:lpstr>SimSun</vt:lpstr>
      <vt:lpstr>Wingdings</vt:lpstr>
      <vt:lpstr>Gotham Bold</vt:lpstr>
      <vt:lpstr>Arial Bold</vt:lpstr>
      <vt:lpstr>Gotham</vt:lpstr>
      <vt:lpstr>Gotham Bold Italics</vt:lpstr>
      <vt:lpstr>Arial</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Cópia de Apresentação 63ª Reunião Ordinária 17032026.pptx.pptx</dc:title>
  <dc:creator/>
  <cp:lastModifiedBy>bianca.lemos</cp:lastModifiedBy>
  <cp:revision>2</cp:revision>
  <dcterms:created xsi:type="dcterms:W3CDTF">2006-08-16T00:00:00Z</dcterms:created>
  <dcterms:modified xsi:type="dcterms:W3CDTF">2026-05-18T18:45:16Z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CAA7E40310374FF5ABE5EF50B043BCA3_12</vt:lpwstr>
  </property>
  <property fmtid="{D5CDD505-2E9C-101B-9397-08002B2CF9AE}" pid="3" name="KSOProductBuildVer">
    <vt:lpwstr>1046-12.2.0.23202</vt:lpwstr>
  </property>
</Properties>
</file>